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58" r:id="rId1"/>
  </p:sldMasterIdLst>
  <p:notesMasterIdLst>
    <p:notesMasterId r:id="rId47"/>
  </p:notesMasterIdLst>
  <p:handoutMasterIdLst>
    <p:handoutMasterId r:id="rId48"/>
  </p:handoutMasterIdLst>
  <p:sldIdLst>
    <p:sldId id="318" r:id="rId2"/>
    <p:sldId id="319" r:id="rId3"/>
    <p:sldId id="320" r:id="rId4"/>
    <p:sldId id="321" r:id="rId5"/>
    <p:sldId id="322" r:id="rId6"/>
    <p:sldId id="323" r:id="rId7"/>
    <p:sldId id="324" r:id="rId8"/>
    <p:sldId id="325" r:id="rId9"/>
    <p:sldId id="326" r:id="rId10"/>
    <p:sldId id="327" r:id="rId11"/>
    <p:sldId id="328" r:id="rId12"/>
    <p:sldId id="329" r:id="rId13"/>
    <p:sldId id="330" r:id="rId14"/>
    <p:sldId id="331" r:id="rId15"/>
    <p:sldId id="332" r:id="rId16"/>
    <p:sldId id="333" r:id="rId17"/>
    <p:sldId id="334" r:id="rId18"/>
    <p:sldId id="335" r:id="rId19"/>
    <p:sldId id="336" r:id="rId20"/>
    <p:sldId id="337" r:id="rId21"/>
    <p:sldId id="338" r:id="rId22"/>
    <p:sldId id="339" r:id="rId23"/>
    <p:sldId id="340" r:id="rId24"/>
    <p:sldId id="341" r:id="rId25"/>
    <p:sldId id="342" r:id="rId26"/>
    <p:sldId id="343" r:id="rId27"/>
    <p:sldId id="344" r:id="rId28"/>
    <p:sldId id="345" r:id="rId29"/>
    <p:sldId id="346" r:id="rId30"/>
    <p:sldId id="347" r:id="rId31"/>
    <p:sldId id="348" r:id="rId32"/>
    <p:sldId id="349" r:id="rId33"/>
    <p:sldId id="350" r:id="rId34"/>
    <p:sldId id="351" r:id="rId35"/>
    <p:sldId id="352" r:id="rId36"/>
    <p:sldId id="353" r:id="rId37"/>
    <p:sldId id="354" r:id="rId38"/>
    <p:sldId id="355" r:id="rId39"/>
    <p:sldId id="356" r:id="rId40"/>
    <p:sldId id="357" r:id="rId41"/>
    <p:sldId id="358" r:id="rId42"/>
    <p:sldId id="359" r:id="rId43"/>
    <p:sldId id="360" r:id="rId44"/>
    <p:sldId id="361" r:id="rId45"/>
    <p:sldId id="362" r:id="rId46"/>
  </p:sldIdLst>
  <p:sldSz cx="9144000" cy="6858000" type="screen4x3"/>
  <p:notesSz cx="6858000" cy="9144000"/>
  <p:custDataLst>
    <p:tags r:id="rId49"/>
  </p:custDataLst>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F5F5F"/>
    <a:srgbClr val="2C95DD"/>
    <a:srgbClr val="777777"/>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seCell>
      <a:tcStyle>
        <a:tcBdr/>
      </a:tcStyle>
    </a:seCell>
    <a:swCell>
      <a:tcStyle>
        <a:tcBdr/>
      </a:tcStyle>
    </a:swCell>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neCell>
      <a:tcStyle>
        <a:tcBdr/>
      </a:tcStyle>
    </a:neCell>
    <a:nwCell>
      <a:tcStyle>
        <a:tcBdr/>
      </a:tcStyle>
    </a:nwCell>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seCell>
      <a:tcStyle>
        <a:tcBdr/>
      </a:tcStyle>
    </a:seCell>
    <a:swCell>
      <a:tcStyle>
        <a:tcBdr/>
      </a:tcStyle>
    </a:swCell>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neCell>
      <a:tcStyle>
        <a:tcBdr/>
      </a:tcStyle>
    </a:neCell>
    <a:nwCell>
      <a:tcStyle>
        <a:tcBdr/>
      </a:tcStyle>
    </a:nwCell>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2H>
      <a:tcStyle>
        <a:tcBdr/>
      </a:tcStyle>
    </a:band2H>
    <a:band1V>
      <a:tcStyle>
        <a:tcBdr/>
        <a:fill>
          <a:solidFill>
            <a:schemeClr val="lt1">
              <a:alpha val="20000"/>
            </a:schemeClr>
          </a:solidFill>
        </a:fill>
      </a:tcStyle>
    </a:band1V>
    <a:band2V>
      <a:tcStyle>
        <a:tcBdr/>
      </a:tcStyle>
    </a:band2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nwCell>
      <a:tcStyle>
        <a:tcBdr/>
      </a:tcStyle>
    </a:nw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2H>
      <a:tcStyle>
        <a:tcBdr/>
      </a:tcStyle>
    </a:band2H>
    <a:band1V>
      <a:tcStyle>
        <a:tcBdr/>
        <a:fill>
          <a:solidFill>
            <a:schemeClr val="lt1">
              <a:alpha val="20000"/>
            </a:schemeClr>
          </a:solidFill>
        </a:fill>
      </a:tcStyle>
    </a:band1V>
    <a:band2V>
      <a:tcStyle>
        <a:tcBdr/>
      </a:tcStyle>
    </a:band2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nwCell>
      <a:tcStyle>
        <a:tcBdr/>
      </a:tcStyle>
    </a:nwCell>
  </a:tblStyle>
  <a:tblStyle styleId="{5C22544A-7EE6-4342-B048-85BDC9FD1C3A}" styleName="Medium Style 2 - Accent 1">
    <a:wholeTbl>
      <a:tcTxStyle>
        <a:fontRef idx="minor">
          <a:scrgbClr r="0" g="0" b="0"/>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fontRef idx="minor">
          <a:scrgbClr r="0" g="0" b="0"/>
        </a:fontRef>
        <a:schemeClr val="lt1"/>
      </a:tcTxStyle>
      <a:tcStyle>
        <a:tcBdr>
          <a:top>
            <a:ln w="38100" cmpd="sng">
              <a:solidFill>
                <a:schemeClr val="lt1"/>
              </a:solidFill>
            </a:ln>
          </a:top>
        </a:tcBdr>
        <a:fill>
          <a:solidFill>
            <a:schemeClr val="accent1"/>
          </a:solidFill>
        </a:fill>
      </a:tcStyle>
    </a:lastRow>
    <a:seCell>
      <a:tcStyle>
        <a:tcBdr/>
      </a:tcStyle>
    </a:seCell>
    <a:swCell>
      <a:tcStyle>
        <a:tcBdr/>
      </a:tcStyle>
    </a:swCell>
    <a:firstRow>
      <a:tcTxStyle b="on">
        <a:fontRef idx="minor">
          <a:scrgbClr r="0" g="0" b="0"/>
        </a:fontRef>
        <a:schemeClr val="lt1"/>
      </a:tcTxStyle>
      <a:tcStyle>
        <a:tcBdr>
          <a:bottom>
            <a:ln w="38100" cmpd="sng">
              <a:solidFill>
                <a:schemeClr val="lt1"/>
              </a:solidFill>
            </a:ln>
          </a:bottom>
        </a:tcBdr>
        <a:fill>
          <a:solidFill>
            <a:schemeClr val="accent1"/>
          </a:solidFill>
        </a:fill>
      </a:tcStyle>
    </a:firstRow>
    <a:neCell>
      <a:tcStyle>
        <a:tcBdr/>
      </a:tcStyle>
    </a:neCell>
    <a:nwCell>
      <a:tcStyle>
        <a:tcBdr/>
      </a:tcStyle>
    </a:nwCel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2H>
      <a:tcStyle>
        <a:tcBdr/>
      </a:tcStyle>
    </a:band2H>
    <a:band1V>
      <a:tcStyle>
        <a:tcBdr/>
        <a:fill>
          <a:solidFill>
            <a:schemeClr val="lt1">
              <a:alpha val="20000"/>
            </a:schemeClr>
          </a:solidFill>
        </a:fill>
      </a:tcStyle>
    </a:band1V>
    <a:band2V>
      <a:tcStyle>
        <a:tcBdr/>
      </a:tcStyle>
    </a:band2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nwCell>
      <a:tcStyle>
        <a:tcBdr/>
      </a:tcStyle>
    </a:nwCel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seCell>
      <a:tcStyle>
        <a:tcBdr/>
      </a:tcStyle>
    </a:seCell>
    <a:swCell>
      <a:tcStyle>
        <a:tcBdr/>
      </a:tcStyle>
    </a:swCell>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neCell>
      <a:tcStyle>
        <a:tcBdr/>
      </a:tcStyle>
    </a:neCell>
    <a:nwCell>
      <a:tcStyle>
        <a:tcBdr/>
      </a:tcStyle>
    </a:nwCell>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88" autoAdjust="0"/>
    <p:restoredTop sz="73609" autoAdjust="0"/>
  </p:normalViewPr>
  <p:slideViewPr>
    <p:cSldViewPr>
      <p:cViewPr varScale="1">
        <p:scale>
          <a:sx n="54" d="100"/>
          <a:sy n="54" d="100"/>
        </p:scale>
        <p:origin x="1866" y="60"/>
      </p:cViewPr>
      <p:guideLst>
        <p:guide orient="horz" pos="2160"/>
        <p:guide pos="2880"/>
      </p:guideLst>
    </p:cSldViewPr>
  </p:slideViewPr>
  <p:outlineViewPr>
    <p:cViewPr>
      <p:scale>
        <a:sx n="33" d="100"/>
        <a:sy n="33" d="100"/>
      </p:scale>
      <p:origin x="0" y="-72216"/>
    </p:cViewPr>
  </p:outlineViewPr>
  <p:notesTextViewPr>
    <p:cViewPr>
      <p:scale>
        <a:sx n="100" d="100"/>
        <a:sy n="100" d="100"/>
      </p:scale>
      <p:origin x="0" y="0"/>
    </p:cViewPr>
  </p:notesTextViewPr>
  <p:sorterViewPr>
    <p:cViewPr>
      <p:scale>
        <a:sx n="100" d="100"/>
        <a:sy n="100" d="100"/>
      </p:scale>
      <p:origin x="0" y="17382"/>
    </p:cViewPr>
  </p:sorterViewPr>
  <p:notesViewPr>
    <p:cSldViewPr>
      <p:cViewPr varScale="1">
        <p:scale>
          <a:sx n="70" d="100"/>
          <a:sy n="70" d="100"/>
        </p:scale>
        <p:origin x="-2766" y="-9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gs" Target="tags/tag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6BA743C-7DF8-48B5-822E-527E7E1D1B40}"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en-US"/>
        </a:p>
      </dgm:t>
    </dgm:pt>
    <dgm:pt modelId="{7FFF0BF9-E84B-49D7-87DF-CFFCED52DB7E}">
      <dgm:prSet phldrT="[Text]" custT="1"/>
      <dgm:spPr/>
      <dgm:t>
        <a:bodyPr/>
        <a:lstStyle/>
        <a:p>
          <a:r>
            <a:rPr lang="en-US" sz="1200" dirty="0"/>
            <a:t>1</a:t>
          </a:r>
        </a:p>
      </dgm:t>
    </dgm:pt>
    <dgm:pt modelId="{432A8833-EBFC-4AAC-96FA-0B6B3F9DDAB3}" type="parTrans" cxnId="{B7FCB47C-85BA-4590-A39A-A036C8F86CCA}">
      <dgm:prSet/>
      <dgm:spPr/>
      <dgm:t>
        <a:bodyPr/>
        <a:lstStyle/>
        <a:p>
          <a:endParaRPr lang="en-US"/>
        </a:p>
      </dgm:t>
    </dgm:pt>
    <dgm:pt modelId="{D6B7B547-FB10-467D-932E-2A70B4C3666F}" type="sibTrans" cxnId="{B7FCB47C-85BA-4590-A39A-A036C8F86CCA}">
      <dgm:prSet/>
      <dgm:spPr/>
      <dgm:t>
        <a:bodyPr/>
        <a:lstStyle/>
        <a:p>
          <a:endParaRPr lang="en-US"/>
        </a:p>
      </dgm:t>
    </dgm:pt>
    <dgm:pt modelId="{227CB006-BA11-40C7-B654-E161BD78B067}">
      <dgm:prSet phldrT="[Text]" custT="1"/>
      <dgm:spPr/>
      <dgm:t>
        <a:bodyPr/>
        <a:lstStyle/>
        <a:p>
          <a:r>
            <a:rPr lang="en-US" sz="1200" dirty="0"/>
            <a:t>Prepare  working environment for the Lab and load data files</a:t>
          </a:r>
        </a:p>
      </dgm:t>
    </dgm:pt>
    <dgm:pt modelId="{E508AD3C-7788-4F30-9049-80A2719B3E6F}" type="parTrans" cxnId="{20E0347D-B7EA-458B-A40E-6D94A2037E34}">
      <dgm:prSet/>
      <dgm:spPr/>
      <dgm:t>
        <a:bodyPr/>
        <a:lstStyle/>
        <a:p>
          <a:endParaRPr lang="en-US"/>
        </a:p>
      </dgm:t>
    </dgm:pt>
    <dgm:pt modelId="{C04D11EE-EB0E-4777-A1C2-4A2BF5C31967}" type="sibTrans" cxnId="{20E0347D-B7EA-458B-A40E-6D94A2037E34}">
      <dgm:prSet/>
      <dgm:spPr/>
      <dgm:t>
        <a:bodyPr/>
        <a:lstStyle/>
        <a:p>
          <a:endParaRPr lang="en-US"/>
        </a:p>
      </dgm:t>
    </dgm:pt>
    <dgm:pt modelId="{4ACFA5E5-75C4-4797-AFC9-0E0ED26D747F}">
      <dgm:prSet phldrT="[Text]" custT="1"/>
      <dgm:spPr/>
      <dgm:t>
        <a:bodyPr/>
        <a:lstStyle/>
        <a:p>
          <a:r>
            <a:rPr lang="en-US" sz="1200" dirty="0"/>
            <a:t>2</a:t>
          </a:r>
        </a:p>
      </dgm:t>
    </dgm:pt>
    <dgm:pt modelId="{B5258380-80E7-485F-882F-82DA8951A328}" type="parTrans" cxnId="{77D52631-D856-4C5F-80A4-4A5D35A36A66}">
      <dgm:prSet/>
      <dgm:spPr/>
      <dgm:t>
        <a:bodyPr/>
        <a:lstStyle/>
        <a:p>
          <a:endParaRPr lang="en-US"/>
        </a:p>
      </dgm:t>
    </dgm:pt>
    <dgm:pt modelId="{A1769191-4360-4754-B83C-450D8EF3F32C}" type="sibTrans" cxnId="{77D52631-D856-4C5F-80A4-4A5D35A36A66}">
      <dgm:prSet/>
      <dgm:spPr/>
      <dgm:t>
        <a:bodyPr/>
        <a:lstStyle/>
        <a:p>
          <a:endParaRPr lang="en-US"/>
        </a:p>
      </dgm:t>
    </dgm:pt>
    <dgm:pt modelId="{CFF10B85-4057-43D9-8C02-53A135C50E38}">
      <dgm:prSet phldrT="[Text]" custT="1"/>
      <dgm:spPr/>
      <dgm:t>
        <a:bodyPr/>
        <a:lstStyle/>
        <a:p>
          <a:r>
            <a:rPr lang="en-US" sz="1200" dirty="0"/>
            <a:t>3</a:t>
          </a:r>
        </a:p>
      </dgm:t>
    </dgm:pt>
    <dgm:pt modelId="{2B4AFF55-AFDB-455A-9D18-A0372395B66E}" type="parTrans" cxnId="{0D50860D-79BC-4214-87A2-160F2A30AF6D}">
      <dgm:prSet/>
      <dgm:spPr/>
      <dgm:t>
        <a:bodyPr/>
        <a:lstStyle/>
        <a:p>
          <a:endParaRPr lang="en-US"/>
        </a:p>
      </dgm:t>
    </dgm:pt>
    <dgm:pt modelId="{B0F96C74-E8C2-40FF-AFE6-A4DD7356BB17}" type="sibTrans" cxnId="{0D50860D-79BC-4214-87A2-160F2A30AF6D}">
      <dgm:prSet/>
      <dgm:spPr/>
      <dgm:t>
        <a:bodyPr/>
        <a:lstStyle/>
        <a:p>
          <a:endParaRPr lang="en-US"/>
        </a:p>
      </dgm:t>
    </dgm:pt>
    <dgm:pt modelId="{283A7526-9AF3-4F9F-A50C-04A3EED7C9E7}">
      <dgm:prSet phldrT="[Text]" custT="1"/>
      <dgm:spPr/>
      <dgm:t>
        <a:bodyPr/>
        <a:lstStyle/>
        <a:p>
          <a:r>
            <a:rPr lang="en-US" sz="1200" dirty="0"/>
            <a:t>Obtain summary statistics for number of rooms and visualize data</a:t>
          </a:r>
        </a:p>
      </dgm:t>
    </dgm:pt>
    <dgm:pt modelId="{8D5B8183-9A97-4940-AC26-6BECD107C045}" type="parTrans" cxnId="{0B4A3BD6-B024-4787-AB6E-F2BE58748393}">
      <dgm:prSet/>
      <dgm:spPr/>
      <dgm:t>
        <a:bodyPr/>
        <a:lstStyle/>
        <a:p>
          <a:endParaRPr lang="en-US"/>
        </a:p>
      </dgm:t>
    </dgm:pt>
    <dgm:pt modelId="{D32D6A55-5423-4A9E-9227-A94BB0AB74B3}" type="sibTrans" cxnId="{0B4A3BD6-B024-4787-AB6E-F2BE58748393}">
      <dgm:prSet/>
      <dgm:spPr/>
      <dgm:t>
        <a:bodyPr/>
        <a:lstStyle/>
        <a:p>
          <a:endParaRPr lang="en-US"/>
        </a:p>
      </dgm:t>
    </dgm:pt>
    <dgm:pt modelId="{62E3A7F4-1070-4127-9E44-20E58509EC45}">
      <dgm:prSet phldrT="[Text]" custT="1"/>
      <dgm:spPr/>
      <dgm:t>
        <a:bodyPr/>
        <a:lstStyle/>
        <a:p>
          <a:r>
            <a:rPr lang="en-US" sz="1200" dirty="0"/>
            <a:t>4</a:t>
          </a:r>
        </a:p>
      </dgm:t>
    </dgm:pt>
    <dgm:pt modelId="{715E2BFC-B8BA-4115-881A-E2670CC81A36}" type="parTrans" cxnId="{4A173D10-98D9-4F62-9F91-DF739777CAF1}">
      <dgm:prSet/>
      <dgm:spPr/>
      <dgm:t>
        <a:bodyPr/>
        <a:lstStyle/>
        <a:p>
          <a:endParaRPr lang="en-US"/>
        </a:p>
      </dgm:t>
    </dgm:pt>
    <dgm:pt modelId="{4494D9B5-CB4A-48A4-A674-8897A9EAAC47}" type="sibTrans" cxnId="{4A173D10-98D9-4F62-9F91-DF739777CAF1}">
      <dgm:prSet/>
      <dgm:spPr/>
      <dgm:t>
        <a:bodyPr/>
        <a:lstStyle/>
        <a:p>
          <a:endParaRPr lang="en-US"/>
        </a:p>
      </dgm:t>
    </dgm:pt>
    <dgm:pt modelId="{5B33CDE8-17D9-406A-ADA0-BE5AA000CBB8}">
      <dgm:prSet phldrT="[Text]" custT="1"/>
      <dgm:spPr/>
      <dgm:t>
        <a:bodyPr/>
        <a:lstStyle/>
        <a:p>
          <a:r>
            <a:rPr lang="en-US" sz="1200" dirty="0"/>
            <a:t>Remove Outliers</a:t>
          </a:r>
        </a:p>
      </dgm:t>
    </dgm:pt>
    <dgm:pt modelId="{53028A73-B59F-4A2C-BE51-B8724A578CED}" type="parTrans" cxnId="{2D00A54F-3B50-4B81-8582-16424158BC7D}">
      <dgm:prSet/>
      <dgm:spPr/>
      <dgm:t>
        <a:bodyPr/>
        <a:lstStyle/>
        <a:p>
          <a:endParaRPr lang="en-US"/>
        </a:p>
      </dgm:t>
    </dgm:pt>
    <dgm:pt modelId="{44665726-89FE-44B5-8E00-EA6CE75C9FD3}" type="sibTrans" cxnId="{2D00A54F-3B50-4B81-8582-16424158BC7D}">
      <dgm:prSet/>
      <dgm:spPr/>
      <dgm:t>
        <a:bodyPr/>
        <a:lstStyle/>
        <a:p>
          <a:endParaRPr lang="en-US"/>
        </a:p>
      </dgm:t>
    </dgm:pt>
    <dgm:pt modelId="{C8AD756C-C70E-462B-9AA3-BCE57C3E9A46}">
      <dgm:prSet phldrT="[Text]" custT="1"/>
      <dgm:spPr/>
      <dgm:t>
        <a:bodyPr/>
        <a:lstStyle/>
        <a:p>
          <a:r>
            <a:rPr lang="en-US" sz="1200" dirty="0"/>
            <a:t>5</a:t>
          </a:r>
        </a:p>
      </dgm:t>
    </dgm:pt>
    <dgm:pt modelId="{E4607245-0E44-4169-A8DA-99BC671D9F43}" type="parTrans" cxnId="{00761174-E4B9-4CC3-A2DE-5AF755B88009}">
      <dgm:prSet/>
      <dgm:spPr/>
      <dgm:t>
        <a:bodyPr/>
        <a:lstStyle/>
        <a:p>
          <a:endParaRPr lang="en-US"/>
        </a:p>
      </dgm:t>
    </dgm:pt>
    <dgm:pt modelId="{960EB163-D733-4265-A646-C3C4299A1AEA}" type="sibTrans" cxnId="{00761174-E4B9-4CC3-A2DE-5AF755B88009}">
      <dgm:prSet/>
      <dgm:spPr/>
      <dgm:t>
        <a:bodyPr/>
        <a:lstStyle/>
        <a:p>
          <a:endParaRPr lang="en-US"/>
        </a:p>
      </dgm:t>
    </dgm:pt>
    <dgm:pt modelId="{2ACE588D-EA70-4364-8307-2C2E7A0C20FD}">
      <dgm:prSet phldrT="[Text]" custT="1"/>
      <dgm:spPr/>
      <dgm:t>
        <a:bodyPr/>
        <a:lstStyle/>
        <a:p>
          <a:r>
            <a:rPr lang="en-US" sz="1200" dirty="0"/>
            <a:t>Obtain summary statistics for Household Income and visualize data</a:t>
          </a:r>
        </a:p>
      </dgm:t>
    </dgm:pt>
    <dgm:pt modelId="{1B52B768-E22A-4CFC-B0BF-1FF2F7BA32CE}" type="parTrans" cxnId="{12A81196-7B2E-4E55-A682-0C57C02CC506}">
      <dgm:prSet/>
      <dgm:spPr/>
      <dgm:t>
        <a:bodyPr/>
        <a:lstStyle/>
        <a:p>
          <a:endParaRPr lang="en-US"/>
        </a:p>
      </dgm:t>
    </dgm:pt>
    <dgm:pt modelId="{C20908D5-D2F5-4393-979C-F034520AA27B}" type="sibTrans" cxnId="{12A81196-7B2E-4E55-A682-0C57C02CC506}">
      <dgm:prSet/>
      <dgm:spPr/>
      <dgm:t>
        <a:bodyPr/>
        <a:lstStyle/>
        <a:p>
          <a:endParaRPr lang="en-US"/>
        </a:p>
      </dgm:t>
    </dgm:pt>
    <dgm:pt modelId="{1F42E21D-1309-44D4-A5A9-4D53F6991551}">
      <dgm:prSet phldrT="[Text]" custT="1"/>
      <dgm:spPr/>
      <dgm:t>
        <a:bodyPr/>
        <a:lstStyle/>
        <a:p>
          <a:r>
            <a:rPr lang="en-US" sz="1200" dirty="0"/>
            <a:t>Stratify  Variable – Household Income and plot the results</a:t>
          </a:r>
        </a:p>
      </dgm:t>
    </dgm:pt>
    <dgm:pt modelId="{12D27B87-523B-4956-A866-1360FDD4EADA}" type="parTrans" cxnId="{69055FEE-CA40-4A2A-9EB1-0CD12C9E17AF}">
      <dgm:prSet/>
      <dgm:spPr/>
      <dgm:t>
        <a:bodyPr/>
        <a:lstStyle/>
        <a:p>
          <a:endParaRPr lang="en-US"/>
        </a:p>
      </dgm:t>
    </dgm:pt>
    <dgm:pt modelId="{614993ED-8056-49AF-BFD6-3C5EB58829BF}" type="sibTrans" cxnId="{69055FEE-CA40-4A2A-9EB1-0CD12C9E17AF}">
      <dgm:prSet/>
      <dgm:spPr/>
      <dgm:t>
        <a:bodyPr/>
        <a:lstStyle/>
        <a:p>
          <a:endParaRPr lang="en-US"/>
        </a:p>
      </dgm:t>
    </dgm:pt>
    <dgm:pt modelId="{2109B953-4E28-450D-B68D-BC64102362ED}">
      <dgm:prSet phldrT="[Text]" custT="1"/>
      <dgm:spPr/>
      <dgm:t>
        <a:bodyPr/>
        <a:lstStyle/>
        <a:p>
          <a:r>
            <a:rPr lang="en-US" sz="1200" dirty="0"/>
            <a:t>6</a:t>
          </a:r>
        </a:p>
      </dgm:t>
    </dgm:pt>
    <dgm:pt modelId="{9FC4AE15-B2E8-4A4E-BD7E-9DEFFECFD0D2}" type="parTrans" cxnId="{E27A04B8-CBBC-4830-9993-2A485B68B80F}">
      <dgm:prSet/>
      <dgm:spPr/>
      <dgm:t>
        <a:bodyPr/>
        <a:lstStyle/>
        <a:p>
          <a:endParaRPr lang="en-US"/>
        </a:p>
      </dgm:t>
    </dgm:pt>
    <dgm:pt modelId="{EC477FFD-B4A5-4909-B9A3-CB6C3EF80D0C}" type="sibTrans" cxnId="{E27A04B8-CBBC-4830-9993-2A485B68B80F}">
      <dgm:prSet/>
      <dgm:spPr/>
      <dgm:t>
        <a:bodyPr/>
        <a:lstStyle/>
        <a:p>
          <a:endParaRPr lang="en-US"/>
        </a:p>
      </dgm:t>
    </dgm:pt>
    <dgm:pt modelId="{649A399F-0AE4-4602-AF99-83CAFDA63928}">
      <dgm:prSet phldrT="[Text]" custT="1"/>
      <dgm:spPr/>
      <dgm:t>
        <a:bodyPr/>
        <a:lstStyle/>
        <a:p>
          <a:r>
            <a:rPr lang="en-US" sz="1200" dirty="0"/>
            <a:t>Plot Histogram and Distributions</a:t>
          </a:r>
        </a:p>
      </dgm:t>
    </dgm:pt>
    <dgm:pt modelId="{31BBE68E-B3DC-4136-9770-27A00E6B080A}" type="parTrans" cxnId="{AEB34B7C-9BF1-45B2-B4B9-9AEA506EE88E}">
      <dgm:prSet/>
      <dgm:spPr/>
      <dgm:t>
        <a:bodyPr/>
        <a:lstStyle/>
        <a:p>
          <a:endParaRPr lang="en-US"/>
        </a:p>
      </dgm:t>
    </dgm:pt>
    <dgm:pt modelId="{3DB3883F-B22A-4C77-8266-A045BCE1F0F0}" type="sibTrans" cxnId="{AEB34B7C-9BF1-45B2-B4B9-9AEA506EE88E}">
      <dgm:prSet/>
      <dgm:spPr/>
      <dgm:t>
        <a:bodyPr/>
        <a:lstStyle/>
        <a:p>
          <a:endParaRPr lang="en-US"/>
        </a:p>
      </dgm:t>
    </dgm:pt>
    <dgm:pt modelId="{6DE3529D-9C2F-4AD4-ABCA-500B7DC77052}">
      <dgm:prSet phldrT="[Text]" custT="1"/>
      <dgm:spPr/>
      <dgm:t>
        <a:bodyPr/>
        <a:lstStyle/>
        <a:p>
          <a:r>
            <a:rPr lang="en-US" sz="1200" dirty="0"/>
            <a:t>7</a:t>
          </a:r>
        </a:p>
      </dgm:t>
    </dgm:pt>
    <dgm:pt modelId="{84339609-D0EC-495E-9E6F-FE7B1EA32AF1}" type="parTrans" cxnId="{E01594F9-6925-436D-8E6E-4CC0CE3E2D35}">
      <dgm:prSet/>
      <dgm:spPr/>
      <dgm:t>
        <a:bodyPr/>
        <a:lstStyle/>
        <a:p>
          <a:endParaRPr lang="en-US"/>
        </a:p>
      </dgm:t>
    </dgm:pt>
    <dgm:pt modelId="{7E93EB83-D0A6-4568-BEDF-CA5B0F35B889}" type="sibTrans" cxnId="{E01594F9-6925-436D-8E6E-4CC0CE3E2D35}">
      <dgm:prSet/>
      <dgm:spPr/>
      <dgm:t>
        <a:bodyPr/>
        <a:lstStyle/>
        <a:p>
          <a:endParaRPr lang="en-US"/>
        </a:p>
      </dgm:t>
    </dgm:pt>
    <dgm:pt modelId="{714D354F-D92A-4E96-9B5D-2D1ECE6B79E3}">
      <dgm:prSet phldrT="[Text]" custT="1"/>
      <dgm:spPr/>
      <dgm:t>
        <a:bodyPr/>
        <a:lstStyle/>
        <a:p>
          <a:r>
            <a:rPr lang="en-US" sz="1200" dirty="0"/>
            <a:t>Compute Correlation between income and number of rooms</a:t>
          </a:r>
        </a:p>
      </dgm:t>
    </dgm:pt>
    <dgm:pt modelId="{567689A2-23B4-4452-9F71-5873D7EE0D50}" type="parTrans" cxnId="{BE6CE87E-07FB-46DA-9DC1-4F5FF906BE9E}">
      <dgm:prSet/>
      <dgm:spPr/>
      <dgm:t>
        <a:bodyPr/>
        <a:lstStyle/>
        <a:p>
          <a:endParaRPr lang="en-US"/>
        </a:p>
      </dgm:t>
    </dgm:pt>
    <dgm:pt modelId="{0468C258-9279-4C26-AA07-5F62CF6A9B3C}" type="sibTrans" cxnId="{BE6CE87E-07FB-46DA-9DC1-4F5FF906BE9E}">
      <dgm:prSet/>
      <dgm:spPr/>
      <dgm:t>
        <a:bodyPr/>
        <a:lstStyle/>
        <a:p>
          <a:endParaRPr lang="en-US"/>
        </a:p>
      </dgm:t>
    </dgm:pt>
    <dgm:pt modelId="{34815BB4-1718-4380-B2D8-52CBD8C744C9}">
      <dgm:prSet phldrT="[Text]" custT="1"/>
      <dgm:spPr/>
      <dgm:t>
        <a:bodyPr/>
        <a:lstStyle/>
        <a:p>
          <a:r>
            <a:rPr lang="en-US" sz="1200" dirty="0"/>
            <a:t>8</a:t>
          </a:r>
        </a:p>
      </dgm:t>
    </dgm:pt>
    <dgm:pt modelId="{D2110A9F-EF73-4031-A116-14390DFA6A3C}" type="parTrans" cxnId="{D0B8F56E-0AB3-4431-8B31-90A25F4F7BC9}">
      <dgm:prSet/>
      <dgm:spPr/>
      <dgm:t>
        <a:bodyPr/>
        <a:lstStyle/>
        <a:p>
          <a:endParaRPr lang="en-US"/>
        </a:p>
      </dgm:t>
    </dgm:pt>
    <dgm:pt modelId="{2B70721C-23A8-44FB-B75F-B264DDBBC737}" type="sibTrans" cxnId="{D0B8F56E-0AB3-4431-8B31-90A25F4F7BC9}">
      <dgm:prSet/>
      <dgm:spPr/>
      <dgm:t>
        <a:bodyPr/>
        <a:lstStyle/>
        <a:p>
          <a:endParaRPr lang="en-US"/>
        </a:p>
      </dgm:t>
    </dgm:pt>
    <dgm:pt modelId="{F9C9DB4A-F792-4895-84DD-723841ED8BF5}">
      <dgm:prSet phldrT="[Text]" custT="1"/>
      <dgm:spPr/>
      <dgm:t>
        <a:bodyPr/>
        <a:lstStyle/>
        <a:p>
          <a:r>
            <a:rPr lang="en-US" sz="1200" dirty="0"/>
            <a:t>Create a </a:t>
          </a:r>
          <a:r>
            <a:rPr lang="en-US" sz="1200" dirty="0" err="1"/>
            <a:t>Boxplot</a:t>
          </a:r>
          <a:r>
            <a:rPr lang="en-US" sz="1200" dirty="0"/>
            <a:t> – Distribution of income as a factor of number of rooms</a:t>
          </a:r>
        </a:p>
      </dgm:t>
    </dgm:pt>
    <dgm:pt modelId="{6EB72560-BA25-46BC-9837-CC2B71FD55F9}" type="parTrans" cxnId="{024B3B85-DF2B-4530-BA4F-2249945E4E79}">
      <dgm:prSet/>
      <dgm:spPr/>
      <dgm:t>
        <a:bodyPr/>
        <a:lstStyle/>
        <a:p>
          <a:endParaRPr lang="en-US"/>
        </a:p>
      </dgm:t>
    </dgm:pt>
    <dgm:pt modelId="{CF72A379-C1C7-46BE-81A6-DABAA4A854B1}" type="sibTrans" cxnId="{024B3B85-DF2B-4530-BA4F-2249945E4E79}">
      <dgm:prSet/>
      <dgm:spPr/>
      <dgm:t>
        <a:bodyPr/>
        <a:lstStyle/>
        <a:p>
          <a:endParaRPr lang="en-US"/>
        </a:p>
      </dgm:t>
    </dgm:pt>
    <dgm:pt modelId="{F592EE5C-65C0-41D9-B343-F9DED2642A65}">
      <dgm:prSet phldrT="[Text]" custT="1"/>
      <dgm:spPr/>
      <dgm:t>
        <a:bodyPr/>
        <a:lstStyle/>
        <a:p>
          <a:r>
            <a:rPr lang="en-US" sz="1200" dirty="0"/>
            <a:t>9</a:t>
          </a:r>
        </a:p>
      </dgm:t>
    </dgm:pt>
    <dgm:pt modelId="{316DFE19-BAE7-423D-8EFB-4A9722A9ED1B}" type="parTrans" cxnId="{83A9675D-844D-4F1D-B7F1-32D4A46A0386}">
      <dgm:prSet/>
      <dgm:spPr/>
      <dgm:t>
        <a:bodyPr/>
        <a:lstStyle/>
        <a:p>
          <a:endParaRPr lang="en-US"/>
        </a:p>
      </dgm:t>
    </dgm:pt>
    <dgm:pt modelId="{60086902-B49C-4F9C-8B99-5835BE7F2EDD}" type="sibTrans" cxnId="{83A9675D-844D-4F1D-B7F1-32D4A46A0386}">
      <dgm:prSet/>
      <dgm:spPr/>
      <dgm:t>
        <a:bodyPr/>
        <a:lstStyle/>
        <a:p>
          <a:endParaRPr lang="en-US"/>
        </a:p>
      </dgm:t>
    </dgm:pt>
    <dgm:pt modelId="{CD1FAE8D-1E22-40C6-A148-B39F0E1129E6}">
      <dgm:prSet phldrT="[Text]" custT="1"/>
      <dgm:spPr/>
      <dgm:t>
        <a:bodyPr/>
        <a:lstStyle/>
        <a:p>
          <a:r>
            <a:rPr lang="en-US" sz="1200" dirty="0"/>
            <a:t>Exit R</a:t>
          </a:r>
        </a:p>
      </dgm:t>
    </dgm:pt>
    <dgm:pt modelId="{B245E08C-79BD-428E-9DEA-CA1B84419AFD}" type="parTrans" cxnId="{8E3E6AE0-742D-4B70-BCE1-A67527AA18D6}">
      <dgm:prSet/>
      <dgm:spPr/>
      <dgm:t>
        <a:bodyPr/>
        <a:lstStyle/>
        <a:p>
          <a:endParaRPr lang="en-US"/>
        </a:p>
      </dgm:t>
    </dgm:pt>
    <dgm:pt modelId="{026A3DEC-D3F2-4A42-BB05-7EFC6147A391}" type="sibTrans" cxnId="{8E3E6AE0-742D-4B70-BCE1-A67527AA18D6}">
      <dgm:prSet/>
      <dgm:spPr/>
      <dgm:t>
        <a:bodyPr/>
        <a:lstStyle/>
        <a:p>
          <a:endParaRPr lang="en-US"/>
        </a:p>
      </dgm:t>
    </dgm:pt>
    <dgm:pt modelId="{B97EB317-2473-4DCD-80E7-50B7A89B2F96}" type="pres">
      <dgm:prSet presAssocID="{46BA743C-7DF8-48B5-822E-527E7E1D1B40}" presName="linearFlow" presStyleCnt="0">
        <dgm:presLayoutVars>
          <dgm:dir/>
          <dgm:animLvl val="lvl"/>
          <dgm:resizeHandles val="exact"/>
        </dgm:presLayoutVars>
      </dgm:prSet>
      <dgm:spPr/>
      <dgm:t>
        <a:bodyPr/>
        <a:lstStyle/>
        <a:p>
          <a:endParaRPr lang="en-US"/>
        </a:p>
      </dgm:t>
    </dgm:pt>
    <dgm:pt modelId="{1BFCB26E-9F4F-4BD9-BB8F-DA511E7A1292}" type="pres">
      <dgm:prSet presAssocID="{7FFF0BF9-E84B-49D7-87DF-CFFCED52DB7E}" presName="composite" presStyleCnt="0"/>
      <dgm:spPr/>
    </dgm:pt>
    <dgm:pt modelId="{B02F16C6-4EA1-4A31-B183-7E7D97642127}" type="pres">
      <dgm:prSet presAssocID="{7FFF0BF9-E84B-49D7-87DF-CFFCED52DB7E}" presName="parentText" presStyleLbl="alignNode1" presStyleIdx="0" presStyleCnt="9">
        <dgm:presLayoutVars>
          <dgm:chMax val="1"/>
          <dgm:bulletEnabled val="1"/>
        </dgm:presLayoutVars>
      </dgm:prSet>
      <dgm:spPr/>
      <dgm:t>
        <a:bodyPr/>
        <a:lstStyle/>
        <a:p>
          <a:endParaRPr lang="en-US"/>
        </a:p>
      </dgm:t>
    </dgm:pt>
    <dgm:pt modelId="{002F61A5-0D3C-4FBA-A6B9-58EA76B9D6BE}" type="pres">
      <dgm:prSet presAssocID="{7FFF0BF9-E84B-49D7-87DF-CFFCED52DB7E}" presName="descendantText" presStyleLbl="alignAcc1" presStyleIdx="0" presStyleCnt="9">
        <dgm:presLayoutVars>
          <dgm:bulletEnabled val="1"/>
        </dgm:presLayoutVars>
      </dgm:prSet>
      <dgm:spPr/>
      <dgm:t>
        <a:bodyPr/>
        <a:lstStyle/>
        <a:p>
          <a:endParaRPr lang="en-US"/>
        </a:p>
      </dgm:t>
    </dgm:pt>
    <dgm:pt modelId="{0B63C71A-38A7-4761-A1C8-15AFE2CBDBAC}" type="pres">
      <dgm:prSet presAssocID="{D6B7B547-FB10-467D-932E-2A70B4C3666F}" presName="sp" presStyleCnt="0"/>
      <dgm:spPr/>
    </dgm:pt>
    <dgm:pt modelId="{AE6B24AE-3A13-44E7-A114-E210D6A2FF42}" type="pres">
      <dgm:prSet presAssocID="{4ACFA5E5-75C4-4797-AFC9-0E0ED26D747F}" presName="composite" presStyleCnt="0"/>
      <dgm:spPr/>
    </dgm:pt>
    <dgm:pt modelId="{20C327AA-6EAB-40F8-B5A9-3824D8F3C0F2}" type="pres">
      <dgm:prSet presAssocID="{4ACFA5E5-75C4-4797-AFC9-0E0ED26D747F}" presName="parentText" presStyleLbl="alignNode1" presStyleIdx="1" presStyleCnt="9">
        <dgm:presLayoutVars>
          <dgm:chMax val="1"/>
          <dgm:bulletEnabled val="1"/>
        </dgm:presLayoutVars>
      </dgm:prSet>
      <dgm:spPr/>
      <dgm:t>
        <a:bodyPr/>
        <a:lstStyle/>
        <a:p>
          <a:endParaRPr lang="en-US"/>
        </a:p>
      </dgm:t>
    </dgm:pt>
    <dgm:pt modelId="{A447DAC0-ECA3-4ED8-9058-1CF6DC3045AE}" type="pres">
      <dgm:prSet presAssocID="{4ACFA5E5-75C4-4797-AFC9-0E0ED26D747F}" presName="descendantText" presStyleLbl="alignAcc1" presStyleIdx="1" presStyleCnt="9">
        <dgm:presLayoutVars>
          <dgm:bulletEnabled val="1"/>
        </dgm:presLayoutVars>
      </dgm:prSet>
      <dgm:spPr/>
      <dgm:t>
        <a:bodyPr/>
        <a:lstStyle/>
        <a:p>
          <a:endParaRPr lang="en-US"/>
        </a:p>
      </dgm:t>
    </dgm:pt>
    <dgm:pt modelId="{F3780291-B5AA-4EAB-829A-815053475D72}" type="pres">
      <dgm:prSet presAssocID="{A1769191-4360-4754-B83C-450D8EF3F32C}" presName="sp" presStyleCnt="0"/>
      <dgm:spPr/>
    </dgm:pt>
    <dgm:pt modelId="{81211C0A-7DFE-48C6-9177-900350FB8CCA}" type="pres">
      <dgm:prSet presAssocID="{CFF10B85-4057-43D9-8C02-53A135C50E38}" presName="composite" presStyleCnt="0"/>
      <dgm:spPr/>
    </dgm:pt>
    <dgm:pt modelId="{B8A83EC6-6956-48D4-B93C-EDC133FD6A25}" type="pres">
      <dgm:prSet presAssocID="{CFF10B85-4057-43D9-8C02-53A135C50E38}" presName="parentText" presStyleLbl="alignNode1" presStyleIdx="2" presStyleCnt="9">
        <dgm:presLayoutVars>
          <dgm:chMax val="1"/>
          <dgm:bulletEnabled val="1"/>
        </dgm:presLayoutVars>
      </dgm:prSet>
      <dgm:spPr/>
      <dgm:t>
        <a:bodyPr/>
        <a:lstStyle/>
        <a:p>
          <a:endParaRPr lang="en-US"/>
        </a:p>
      </dgm:t>
    </dgm:pt>
    <dgm:pt modelId="{C487576C-5FEB-4BD4-9DF4-2EC2EA267C68}" type="pres">
      <dgm:prSet presAssocID="{CFF10B85-4057-43D9-8C02-53A135C50E38}" presName="descendantText" presStyleLbl="alignAcc1" presStyleIdx="2" presStyleCnt="9">
        <dgm:presLayoutVars>
          <dgm:bulletEnabled val="1"/>
        </dgm:presLayoutVars>
      </dgm:prSet>
      <dgm:spPr/>
      <dgm:t>
        <a:bodyPr/>
        <a:lstStyle/>
        <a:p>
          <a:endParaRPr lang="en-US"/>
        </a:p>
      </dgm:t>
    </dgm:pt>
    <dgm:pt modelId="{503B8246-8380-4F3D-81F0-9878285504E5}" type="pres">
      <dgm:prSet presAssocID="{B0F96C74-E8C2-40FF-AFE6-A4DD7356BB17}" presName="sp" presStyleCnt="0"/>
      <dgm:spPr/>
    </dgm:pt>
    <dgm:pt modelId="{CFDA0F2A-E23E-4E94-AF42-A519F482FF05}" type="pres">
      <dgm:prSet presAssocID="{62E3A7F4-1070-4127-9E44-20E58509EC45}" presName="composite" presStyleCnt="0"/>
      <dgm:spPr/>
    </dgm:pt>
    <dgm:pt modelId="{323CD1DC-49A9-4E41-969E-6D2F12598F5F}" type="pres">
      <dgm:prSet presAssocID="{62E3A7F4-1070-4127-9E44-20E58509EC45}" presName="parentText" presStyleLbl="alignNode1" presStyleIdx="3" presStyleCnt="9">
        <dgm:presLayoutVars>
          <dgm:chMax val="1"/>
          <dgm:bulletEnabled val="1"/>
        </dgm:presLayoutVars>
      </dgm:prSet>
      <dgm:spPr/>
      <dgm:t>
        <a:bodyPr/>
        <a:lstStyle/>
        <a:p>
          <a:endParaRPr lang="en-US"/>
        </a:p>
      </dgm:t>
    </dgm:pt>
    <dgm:pt modelId="{CE6172C3-16D9-4D37-A950-121178F1AC2A}" type="pres">
      <dgm:prSet presAssocID="{62E3A7F4-1070-4127-9E44-20E58509EC45}" presName="descendantText" presStyleLbl="alignAcc1" presStyleIdx="3" presStyleCnt="9">
        <dgm:presLayoutVars>
          <dgm:bulletEnabled val="1"/>
        </dgm:presLayoutVars>
      </dgm:prSet>
      <dgm:spPr/>
      <dgm:t>
        <a:bodyPr/>
        <a:lstStyle/>
        <a:p>
          <a:endParaRPr lang="en-US"/>
        </a:p>
      </dgm:t>
    </dgm:pt>
    <dgm:pt modelId="{1A661C22-8231-448D-934D-74F3CDB043FB}" type="pres">
      <dgm:prSet presAssocID="{4494D9B5-CB4A-48A4-A674-8897A9EAAC47}" presName="sp" presStyleCnt="0"/>
      <dgm:spPr/>
    </dgm:pt>
    <dgm:pt modelId="{96326318-A1FA-4EA1-B1DF-21C339016A9B}" type="pres">
      <dgm:prSet presAssocID="{C8AD756C-C70E-462B-9AA3-BCE57C3E9A46}" presName="composite" presStyleCnt="0"/>
      <dgm:spPr/>
    </dgm:pt>
    <dgm:pt modelId="{D2A0677C-B1FF-4D0E-BAB0-4D937AC4C8AD}" type="pres">
      <dgm:prSet presAssocID="{C8AD756C-C70E-462B-9AA3-BCE57C3E9A46}" presName="parentText" presStyleLbl="alignNode1" presStyleIdx="4" presStyleCnt="9">
        <dgm:presLayoutVars>
          <dgm:chMax val="1"/>
          <dgm:bulletEnabled val="1"/>
        </dgm:presLayoutVars>
      </dgm:prSet>
      <dgm:spPr/>
      <dgm:t>
        <a:bodyPr/>
        <a:lstStyle/>
        <a:p>
          <a:endParaRPr lang="en-US"/>
        </a:p>
      </dgm:t>
    </dgm:pt>
    <dgm:pt modelId="{C09BE247-24E6-41F8-BD35-94927E3EFEF0}" type="pres">
      <dgm:prSet presAssocID="{C8AD756C-C70E-462B-9AA3-BCE57C3E9A46}" presName="descendantText" presStyleLbl="alignAcc1" presStyleIdx="4" presStyleCnt="9">
        <dgm:presLayoutVars>
          <dgm:bulletEnabled val="1"/>
        </dgm:presLayoutVars>
      </dgm:prSet>
      <dgm:spPr/>
      <dgm:t>
        <a:bodyPr/>
        <a:lstStyle/>
        <a:p>
          <a:endParaRPr lang="en-US"/>
        </a:p>
      </dgm:t>
    </dgm:pt>
    <dgm:pt modelId="{93E38A3B-8B0A-40A0-A2CC-43C1CB138539}" type="pres">
      <dgm:prSet presAssocID="{960EB163-D733-4265-A646-C3C4299A1AEA}" presName="sp" presStyleCnt="0"/>
      <dgm:spPr/>
    </dgm:pt>
    <dgm:pt modelId="{E06DA044-09B0-4D5F-BB61-0851A690E362}" type="pres">
      <dgm:prSet presAssocID="{2109B953-4E28-450D-B68D-BC64102362ED}" presName="composite" presStyleCnt="0"/>
      <dgm:spPr/>
    </dgm:pt>
    <dgm:pt modelId="{29B157DD-5ABF-44C7-84DB-D063ACF93A43}" type="pres">
      <dgm:prSet presAssocID="{2109B953-4E28-450D-B68D-BC64102362ED}" presName="parentText" presStyleLbl="alignNode1" presStyleIdx="5" presStyleCnt="9">
        <dgm:presLayoutVars>
          <dgm:chMax val="1"/>
          <dgm:bulletEnabled val="1"/>
        </dgm:presLayoutVars>
      </dgm:prSet>
      <dgm:spPr/>
      <dgm:t>
        <a:bodyPr/>
        <a:lstStyle/>
        <a:p>
          <a:endParaRPr lang="en-US"/>
        </a:p>
      </dgm:t>
    </dgm:pt>
    <dgm:pt modelId="{DB8F81B5-3AEA-4610-A22F-E987B36CB035}" type="pres">
      <dgm:prSet presAssocID="{2109B953-4E28-450D-B68D-BC64102362ED}" presName="descendantText" presStyleLbl="alignAcc1" presStyleIdx="5" presStyleCnt="9">
        <dgm:presLayoutVars>
          <dgm:bulletEnabled val="1"/>
        </dgm:presLayoutVars>
      </dgm:prSet>
      <dgm:spPr/>
      <dgm:t>
        <a:bodyPr/>
        <a:lstStyle/>
        <a:p>
          <a:endParaRPr lang="en-US"/>
        </a:p>
      </dgm:t>
    </dgm:pt>
    <dgm:pt modelId="{5270AD1B-D8C7-409C-9D80-FF6C6D980846}" type="pres">
      <dgm:prSet presAssocID="{EC477FFD-B4A5-4909-B9A3-CB6C3EF80D0C}" presName="sp" presStyleCnt="0"/>
      <dgm:spPr/>
    </dgm:pt>
    <dgm:pt modelId="{A226E139-59B4-481E-B779-7A04843D3B54}" type="pres">
      <dgm:prSet presAssocID="{6DE3529D-9C2F-4AD4-ABCA-500B7DC77052}" presName="composite" presStyleCnt="0"/>
      <dgm:spPr/>
    </dgm:pt>
    <dgm:pt modelId="{203499EA-A847-4BF6-ABC2-1453F9CF1A58}" type="pres">
      <dgm:prSet presAssocID="{6DE3529D-9C2F-4AD4-ABCA-500B7DC77052}" presName="parentText" presStyleLbl="alignNode1" presStyleIdx="6" presStyleCnt="9">
        <dgm:presLayoutVars>
          <dgm:chMax val="1"/>
          <dgm:bulletEnabled val="1"/>
        </dgm:presLayoutVars>
      </dgm:prSet>
      <dgm:spPr/>
      <dgm:t>
        <a:bodyPr/>
        <a:lstStyle/>
        <a:p>
          <a:endParaRPr lang="en-US"/>
        </a:p>
      </dgm:t>
    </dgm:pt>
    <dgm:pt modelId="{34F646D8-02DD-4CF5-8744-0593178FDE1D}" type="pres">
      <dgm:prSet presAssocID="{6DE3529D-9C2F-4AD4-ABCA-500B7DC77052}" presName="descendantText" presStyleLbl="alignAcc1" presStyleIdx="6" presStyleCnt="9">
        <dgm:presLayoutVars>
          <dgm:bulletEnabled val="1"/>
        </dgm:presLayoutVars>
      </dgm:prSet>
      <dgm:spPr/>
      <dgm:t>
        <a:bodyPr/>
        <a:lstStyle/>
        <a:p>
          <a:endParaRPr lang="en-US"/>
        </a:p>
      </dgm:t>
    </dgm:pt>
    <dgm:pt modelId="{D4F36B3A-5542-4937-BCAB-ABAF7FCE40BC}" type="pres">
      <dgm:prSet presAssocID="{7E93EB83-D0A6-4568-BEDF-CA5B0F35B889}" presName="sp" presStyleCnt="0"/>
      <dgm:spPr/>
    </dgm:pt>
    <dgm:pt modelId="{F39624E1-6C25-4975-9DAC-53EF4F8AA629}" type="pres">
      <dgm:prSet presAssocID="{34815BB4-1718-4380-B2D8-52CBD8C744C9}" presName="composite" presStyleCnt="0"/>
      <dgm:spPr/>
    </dgm:pt>
    <dgm:pt modelId="{F9B50929-351E-4AFB-89F9-5C2A31730F56}" type="pres">
      <dgm:prSet presAssocID="{34815BB4-1718-4380-B2D8-52CBD8C744C9}" presName="parentText" presStyleLbl="alignNode1" presStyleIdx="7" presStyleCnt="9">
        <dgm:presLayoutVars>
          <dgm:chMax val="1"/>
          <dgm:bulletEnabled val="1"/>
        </dgm:presLayoutVars>
      </dgm:prSet>
      <dgm:spPr/>
      <dgm:t>
        <a:bodyPr/>
        <a:lstStyle/>
        <a:p>
          <a:endParaRPr lang="en-US"/>
        </a:p>
      </dgm:t>
    </dgm:pt>
    <dgm:pt modelId="{6688F5FD-0BCB-489E-92B8-A21E58317251}" type="pres">
      <dgm:prSet presAssocID="{34815BB4-1718-4380-B2D8-52CBD8C744C9}" presName="descendantText" presStyleLbl="alignAcc1" presStyleIdx="7" presStyleCnt="9">
        <dgm:presLayoutVars>
          <dgm:bulletEnabled val="1"/>
        </dgm:presLayoutVars>
      </dgm:prSet>
      <dgm:spPr/>
      <dgm:t>
        <a:bodyPr/>
        <a:lstStyle/>
        <a:p>
          <a:endParaRPr lang="en-US"/>
        </a:p>
      </dgm:t>
    </dgm:pt>
    <dgm:pt modelId="{A37EA66C-98FB-4897-9B1C-7D2966F258A2}" type="pres">
      <dgm:prSet presAssocID="{2B70721C-23A8-44FB-B75F-B264DDBBC737}" presName="sp" presStyleCnt="0"/>
      <dgm:spPr/>
    </dgm:pt>
    <dgm:pt modelId="{128D4973-9C45-4426-8250-F5DA9C5E9B6E}" type="pres">
      <dgm:prSet presAssocID="{F592EE5C-65C0-41D9-B343-F9DED2642A65}" presName="composite" presStyleCnt="0"/>
      <dgm:spPr/>
    </dgm:pt>
    <dgm:pt modelId="{4C723570-32B9-49D3-A812-FBF1BFDE76B3}" type="pres">
      <dgm:prSet presAssocID="{F592EE5C-65C0-41D9-B343-F9DED2642A65}" presName="parentText" presStyleLbl="alignNode1" presStyleIdx="8" presStyleCnt="9">
        <dgm:presLayoutVars>
          <dgm:chMax val="1"/>
          <dgm:bulletEnabled val="1"/>
        </dgm:presLayoutVars>
      </dgm:prSet>
      <dgm:spPr/>
      <dgm:t>
        <a:bodyPr/>
        <a:lstStyle/>
        <a:p>
          <a:endParaRPr lang="en-US"/>
        </a:p>
      </dgm:t>
    </dgm:pt>
    <dgm:pt modelId="{4FBFDDFC-BE50-490F-B5BA-AE7EFEA1AAD8}" type="pres">
      <dgm:prSet presAssocID="{F592EE5C-65C0-41D9-B343-F9DED2642A65}" presName="descendantText" presStyleLbl="alignAcc1" presStyleIdx="8" presStyleCnt="9">
        <dgm:presLayoutVars>
          <dgm:bulletEnabled val="1"/>
        </dgm:presLayoutVars>
      </dgm:prSet>
      <dgm:spPr/>
      <dgm:t>
        <a:bodyPr/>
        <a:lstStyle/>
        <a:p>
          <a:endParaRPr lang="en-US"/>
        </a:p>
      </dgm:t>
    </dgm:pt>
  </dgm:ptLst>
  <dgm:cxnLst>
    <dgm:cxn modelId="{2D00A54F-3B50-4B81-8582-16424158BC7D}" srcId="{62E3A7F4-1070-4127-9E44-20E58509EC45}" destId="{5B33CDE8-17D9-406A-ADA0-BE5AA000CBB8}" srcOrd="0" destOrd="0" parTransId="{53028A73-B59F-4A2C-BE51-B8724A578CED}" sibTransId="{44665726-89FE-44B5-8E00-EA6CE75C9FD3}"/>
    <dgm:cxn modelId="{79F67E1A-F6F5-4039-91A9-E027D7EA5D2C}" type="presOf" srcId="{CFF10B85-4057-43D9-8C02-53A135C50E38}" destId="{B8A83EC6-6956-48D4-B93C-EDC133FD6A25}" srcOrd="0" destOrd="0" presId="urn:microsoft.com/office/officeart/2005/8/layout/chevron2"/>
    <dgm:cxn modelId="{2AE22094-7DB1-47F3-A199-093BF10B0E78}" type="presOf" srcId="{6DE3529D-9C2F-4AD4-ABCA-500B7DC77052}" destId="{203499EA-A847-4BF6-ABC2-1453F9CF1A58}" srcOrd="0" destOrd="0" presId="urn:microsoft.com/office/officeart/2005/8/layout/chevron2"/>
    <dgm:cxn modelId="{6251683D-E2B6-4A4E-B22D-5BE343D2A2B3}" type="presOf" srcId="{283A7526-9AF3-4F9F-A50C-04A3EED7C9E7}" destId="{C487576C-5FEB-4BD4-9DF4-2EC2EA267C68}" srcOrd="0" destOrd="0" presId="urn:microsoft.com/office/officeart/2005/8/layout/chevron2"/>
    <dgm:cxn modelId="{4F880BEA-7AB8-42F4-8DFF-BC760D3CE5A9}" type="presOf" srcId="{5B33CDE8-17D9-406A-ADA0-BE5AA000CBB8}" destId="{CE6172C3-16D9-4D37-A950-121178F1AC2A}" srcOrd="0" destOrd="0" presId="urn:microsoft.com/office/officeart/2005/8/layout/chevron2"/>
    <dgm:cxn modelId="{214EB82A-8460-4EF8-8837-C10F84C33C02}" type="presOf" srcId="{4ACFA5E5-75C4-4797-AFC9-0E0ED26D747F}" destId="{20C327AA-6EAB-40F8-B5A9-3824D8F3C0F2}" srcOrd="0" destOrd="0" presId="urn:microsoft.com/office/officeart/2005/8/layout/chevron2"/>
    <dgm:cxn modelId="{00761174-E4B9-4CC3-A2DE-5AF755B88009}" srcId="{46BA743C-7DF8-48B5-822E-527E7E1D1B40}" destId="{C8AD756C-C70E-462B-9AA3-BCE57C3E9A46}" srcOrd="4" destOrd="0" parTransId="{E4607245-0E44-4169-A8DA-99BC671D9F43}" sibTransId="{960EB163-D733-4265-A646-C3C4299A1AEA}"/>
    <dgm:cxn modelId="{12A81196-7B2E-4E55-A682-0C57C02CC506}" srcId="{4ACFA5E5-75C4-4797-AFC9-0E0ED26D747F}" destId="{2ACE588D-EA70-4364-8307-2C2E7A0C20FD}" srcOrd="0" destOrd="0" parTransId="{1B52B768-E22A-4CFC-B0BF-1FF2F7BA32CE}" sibTransId="{C20908D5-D2F5-4393-979C-F034520AA27B}"/>
    <dgm:cxn modelId="{69055FEE-CA40-4A2A-9EB1-0CD12C9E17AF}" srcId="{C8AD756C-C70E-462B-9AA3-BCE57C3E9A46}" destId="{1F42E21D-1309-44D4-A5A9-4D53F6991551}" srcOrd="0" destOrd="0" parTransId="{12D27B87-523B-4956-A866-1360FDD4EADA}" sibTransId="{614993ED-8056-49AF-BFD6-3C5EB58829BF}"/>
    <dgm:cxn modelId="{6F4B22B6-05B2-46CF-B080-69D4B75437F5}" type="presOf" srcId="{649A399F-0AE4-4602-AF99-83CAFDA63928}" destId="{DB8F81B5-3AEA-4610-A22F-E987B36CB035}" srcOrd="0" destOrd="0" presId="urn:microsoft.com/office/officeart/2005/8/layout/chevron2"/>
    <dgm:cxn modelId="{AEB34B7C-9BF1-45B2-B4B9-9AEA506EE88E}" srcId="{2109B953-4E28-450D-B68D-BC64102362ED}" destId="{649A399F-0AE4-4602-AF99-83CAFDA63928}" srcOrd="0" destOrd="0" parTransId="{31BBE68E-B3DC-4136-9770-27A00E6B080A}" sibTransId="{3DB3883F-B22A-4C77-8266-A045BCE1F0F0}"/>
    <dgm:cxn modelId="{D0B8F56E-0AB3-4431-8B31-90A25F4F7BC9}" srcId="{46BA743C-7DF8-48B5-822E-527E7E1D1B40}" destId="{34815BB4-1718-4380-B2D8-52CBD8C744C9}" srcOrd="7" destOrd="0" parTransId="{D2110A9F-EF73-4031-A116-14390DFA6A3C}" sibTransId="{2B70721C-23A8-44FB-B75F-B264DDBBC737}"/>
    <dgm:cxn modelId="{F5E52833-0148-4A12-9A21-A110B52DDB3B}" type="presOf" srcId="{714D354F-D92A-4E96-9B5D-2D1ECE6B79E3}" destId="{34F646D8-02DD-4CF5-8744-0593178FDE1D}" srcOrd="0" destOrd="0" presId="urn:microsoft.com/office/officeart/2005/8/layout/chevron2"/>
    <dgm:cxn modelId="{8E3E6AE0-742D-4B70-BCE1-A67527AA18D6}" srcId="{F592EE5C-65C0-41D9-B343-F9DED2642A65}" destId="{CD1FAE8D-1E22-40C6-A148-B39F0E1129E6}" srcOrd="0" destOrd="0" parTransId="{B245E08C-79BD-428E-9DEA-CA1B84419AFD}" sibTransId="{026A3DEC-D3F2-4A42-BB05-7EFC6147A391}"/>
    <dgm:cxn modelId="{83A9675D-844D-4F1D-B7F1-32D4A46A0386}" srcId="{46BA743C-7DF8-48B5-822E-527E7E1D1B40}" destId="{F592EE5C-65C0-41D9-B343-F9DED2642A65}" srcOrd="8" destOrd="0" parTransId="{316DFE19-BAE7-423D-8EFB-4A9722A9ED1B}" sibTransId="{60086902-B49C-4F9C-8B99-5835BE7F2EDD}"/>
    <dgm:cxn modelId="{F1503D97-4161-4243-94D0-30A0003BAA64}" type="presOf" srcId="{2ACE588D-EA70-4364-8307-2C2E7A0C20FD}" destId="{A447DAC0-ECA3-4ED8-9058-1CF6DC3045AE}" srcOrd="0" destOrd="0" presId="urn:microsoft.com/office/officeart/2005/8/layout/chevron2"/>
    <dgm:cxn modelId="{796DF392-8903-41D3-B5CD-C535048022B5}" type="presOf" srcId="{F592EE5C-65C0-41D9-B343-F9DED2642A65}" destId="{4C723570-32B9-49D3-A812-FBF1BFDE76B3}" srcOrd="0" destOrd="0" presId="urn:microsoft.com/office/officeart/2005/8/layout/chevron2"/>
    <dgm:cxn modelId="{4C11615F-5EF0-48D8-958C-95018F772D75}" type="presOf" srcId="{F9C9DB4A-F792-4895-84DD-723841ED8BF5}" destId="{6688F5FD-0BCB-489E-92B8-A21E58317251}" srcOrd="0" destOrd="0" presId="urn:microsoft.com/office/officeart/2005/8/layout/chevron2"/>
    <dgm:cxn modelId="{0382078F-EFED-42F4-BA12-B0F2D16C6A28}" type="presOf" srcId="{2109B953-4E28-450D-B68D-BC64102362ED}" destId="{29B157DD-5ABF-44C7-84DB-D063ACF93A43}" srcOrd="0" destOrd="0" presId="urn:microsoft.com/office/officeart/2005/8/layout/chevron2"/>
    <dgm:cxn modelId="{E27A04B8-CBBC-4830-9993-2A485B68B80F}" srcId="{46BA743C-7DF8-48B5-822E-527E7E1D1B40}" destId="{2109B953-4E28-450D-B68D-BC64102362ED}" srcOrd="5" destOrd="0" parTransId="{9FC4AE15-B2E8-4A4E-BD7E-9DEFFECFD0D2}" sibTransId="{EC477FFD-B4A5-4909-B9A3-CB6C3EF80D0C}"/>
    <dgm:cxn modelId="{B7FCB47C-85BA-4590-A39A-A036C8F86CCA}" srcId="{46BA743C-7DF8-48B5-822E-527E7E1D1B40}" destId="{7FFF0BF9-E84B-49D7-87DF-CFFCED52DB7E}" srcOrd="0" destOrd="0" parTransId="{432A8833-EBFC-4AAC-96FA-0B6B3F9DDAB3}" sibTransId="{D6B7B547-FB10-467D-932E-2A70B4C3666F}"/>
    <dgm:cxn modelId="{7AE78DBD-1AF9-47CB-8EE8-4D088D456A37}" type="presOf" srcId="{C8AD756C-C70E-462B-9AA3-BCE57C3E9A46}" destId="{D2A0677C-B1FF-4D0E-BAB0-4D937AC4C8AD}" srcOrd="0" destOrd="0" presId="urn:microsoft.com/office/officeart/2005/8/layout/chevron2"/>
    <dgm:cxn modelId="{20E0347D-B7EA-458B-A40E-6D94A2037E34}" srcId="{7FFF0BF9-E84B-49D7-87DF-CFFCED52DB7E}" destId="{227CB006-BA11-40C7-B654-E161BD78B067}" srcOrd="0" destOrd="0" parTransId="{E508AD3C-7788-4F30-9049-80A2719B3E6F}" sibTransId="{C04D11EE-EB0E-4777-A1C2-4A2BF5C31967}"/>
    <dgm:cxn modelId="{42F6B207-9E1D-4FF0-A466-B8C7C8F9BDC5}" type="presOf" srcId="{227CB006-BA11-40C7-B654-E161BD78B067}" destId="{002F61A5-0D3C-4FBA-A6B9-58EA76B9D6BE}" srcOrd="0" destOrd="0" presId="urn:microsoft.com/office/officeart/2005/8/layout/chevron2"/>
    <dgm:cxn modelId="{0B4A3BD6-B024-4787-AB6E-F2BE58748393}" srcId="{CFF10B85-4057-43D9-8C02-53A135C50E38}" destId="{283A7526-9AF3-4F9F-A50C-04A3EED7C9E7}" srcOrd="0" destOrd="0" parTransId="{8D5B8183-9A97-4940-AC26-6BECD107C045}" sibTransId="{D32D6A55-5423-4A9E-9227-A94BB0AB74B3}"/>
    <dgm:cxn modelId="{024B3B85-DF2B-4530-BA4F-2249945E4E79}" srcId="{34815BB4-1718-4380-B2D8-52CBD8C744C9}" destId="{F9C9DB4A-F792-4895-84DD-723841ED8BF5}" srcOrd="0" destOrd="0" parTransId="{6EB72560-BA25-46BC-9837-CC2B71FD55F9}" sibTransId="{CF72A379-C1C7-46BE-81A6-DABAA4A854B1}"/>
    <dgm:cxn modelId="{4A173D10-98D9-4F62-9F91-DF739777CAF1}" srcId="{46BA743C-7DF8-48B5-822E-527E7E1D1B40}" destId="{62E3A7F4-1070-4127-9E44-20E58509EC45}" srcOrd="3" destOrd="0" parTransId="{715E2BFC-B8BA-4115-881A-E2670CC81A36}" sibTransId="{4494D9B5-CB4A-48A4-A674-8897A9EAAC47}"/>
    <dgm:cxn modelId="{E01594F9-6925-436D-8E6E-4CC0CE3E2D35}" srcId="{46BA743C-7DF8-48B5-822E-527E7E1D1B40}" destId="{6DE3529D-9C2F-4AD4-ABCA-500B7DC77052}" srcOrd="6" destOrd="0" parTransId="{84339609-D0EC-495E-9E6F-FE7B1EA32AF1}" sibTransId="{7E93EB83-D0A6-4568-BEDF-CA5B0F35B889}"/>
    <dgm:cxn modelId="{C508A5DE-6A40-4738-9DAA-DC3E91247BBB}" type="presOf" srcId="{1F42E21D-1309-44D4-A5A9-4D53F6991551}" destId="{C09BE247-24E6-41F8-BD35-94927E3EFEF0}" srcOrd="0" destOrd="0" presId="urn:microsoft.com/office/officeart/2005/8/layout/chevron2"/>
    <dgm:cxn modelId="{1E01916E-A7C5-4DAB-B6FC-390E54AF6EE7}" type="presOf" srcId="{7FFF0BF9-E84B-49D7-87DF-CFFCED52DB7E}" destId="{B02F16C6-4EA1-4A31-B183-7E7D97642127}" srcOrd="0" destOrd="0" presId="urn:microsoft.com/office/officeart/2005/8/layout/chevron2"/>
    <dgm:cxn modelId="{77D52631-D856-4C5F-80A4-4A5D35A36A66}" srcId="{46BA743C-7DF8-48B5-822E-527E7E1D1B40}" destId="{4ACFA5E5-75C4-4797-AFC9-0E0ED26D747F}" srcOrd="1" destOrd="0" parTransId="{B5258380-80E7-485F-882F-82DA8951A328}" sibTransId="{A1769191-4360-4754-B83C-450D8EF3F32C}"/>
    <dgm:cxn modelId="{BE6CE87E-07FB-46DA-9DC1-4F5FF906BE9E}" srcId="{6DE3529D-9C2F-4AD4-ABCA-500B7DC77052}" destId="{714D354F-D92A-4E96-9B5D-2D1ECE6B79E3}" srcOrd="0" destOrd="0" parTransId="{567689A2-23B4-4452-9F71-5873D7EE0D50}" sibTransId="{0468C258-9279-4C26-AA07-5F62CF6A9B3C}"/>
    <dgm:cxn modelId="{7572F6BF-19C3-4DB7-82EC-A9B35051E9B1}" type="presOf" srcId="{46BA743C-7DF8-48B5-822E-527E7E1D1B40}" destId="{B97EB317-2473-4DCD-80E7-50B7A89B2F96}" srcOrd="0" destOrd="0" presId="urn:microsoft.com/office/officeart/2005/8/layout/chevron2"/>
    <dgm:cxn modelId="{8BDDF510-0F76-40CB-97A3-6794365AF0F2}" type="presOf" srcId="{62E3A7F4-1070-4127-9E44-20E58509EC45}" destId="{323CD1DC-49A9-4E41-969E-6D2F12598F5F}" srcOrd="0" destOrd="0" presId="urn:microsoft.com/office/officeart/2005/8/layout/chevron2"/>
    <dgm:cxn modelId="{99771B3A-5683-484C-AE1D-23161AB439EB}" type="presOf" srcId="{CD1FAE8D-1E22-40C6-A148-B39F0E1129E6}" destId="{4FBFDDFC-BE50-490F-B5BA-AE7EFEA1AAD8}" srcOrd="0" destOrd="0" presId="urn:microsoft.com/office/officeart/2005/8/layout/chevron2"/>
    <dgm:cxn modelId="{0AA754B5-4366-4285-97F8-3532DDFAFE39}" type="presOf" srcId="{34815BB4-1718-4380-B2D8-52CBD8C744C9}" destId="{F9B50929-351E-4AFB-89F9-5C2A31730F56}" srcOrd="0" destOrd="0" presId="urn:microsoft.com/office/officeart/2005/8/layout/chevron2"/>
    <dgm:cxn modelId="{0D50860D-79BC-4214-87A2-160F2A30AF6D}" srcId="{46BA743C-7DF8-48B5-822E-527E7E1D1B40}" destId="{CFF10B85-4057-43D9-8C02-53A135C50E38}" srcOrd="2" destOrd="0" parTransId="{2B4AFF55-AFDB-455A-9D18-A0372395B66E}" sibTransId="{B0F96C74-E8C2-40FF-AFE6-A4DD7356BB17}"/>
    <dgm:cxn modelId="{6A26AD4D-550D-4FC8-93A9-CB99E5101F10}" type="presParOf" srcId="{B97EB317-2473-4DCD-80E7-50B7A89B2F96}" destId="{1BFCB26E-9F4F-4BD9-BB8F-DA511E7A1292}" srcOrd="0" destOrd="0" presId="urn:microsoft.com/office/officeart/2005/8/layout/chevron2"/>
    <dgm:cxn modelId="{6C566255-FD93-4022-9D95-DD9A2EB32E41}" type="presParOf" srcId="{1BFCB26E-9F4F-4BD9-BB8F-DA511E7A1292}" destId="{B02F16C6-4EA1-4A31-B183-7E7D97642127}" srcOrd="0" destOrd="0" presId="urn:microsoft.com/office/officeart/2005/8/layout/chevron2"/>
    <dgm:cxn modelId="{37AFD506-2C5C-41BF-AE07-3AE45C8B2E91}" type="presParOf" srcId="{1BFCB26E-9F4F-4BD9-BB8F-DA511E7A1292}" destId="{002F61A5-0D3C-4FBA-A6B9-58EA76B9D6BE}" srcOrd="1" destOrd="0" presId="urn:microsoft.com/office/officeart/2005/8/layout/chevron2"/>
    <dgm:cxn modelId="{474F05CA-9879-451F-854C-06F859B0248E}" type="presParOf" srcId="{B97EB317-2473-4DCD-80E7-50B7A89B2F96}" destId="{0B63C71A-38A7-4761-A1C8-15AFE2CBDBAC}" srcOrd="1" destOrd="0" presId="urn:microsoft.com/office/officeart/2005/8/layout/chevron2"/>
    <dgm:cxn modelId="{0E497E0D-4A99-47AE-9206-C5EB63092B75}" type="presParOf" srcId="{B97EB317-2473-4DCD-80E7-50B7A89B2F96}" destId="{AE6B24AE-3A13-44E7-A114-E210D6A2FF42}" srcOrd="2" destOrd="0" presId="urn:microsoft.com/office/officeart/2005/8/layout/chevron2"/>
    <dgm:cxn modelId="{11F914E4-4A45-4085-BCF0-E04710A83D17}" type="presParOf" srcId="{AE6B24AE-3A13-44E7-A114-E210D6A2FF42}" destId="{20C327AA-6EAB-40F8-B5A9-3824D8F3C0F2}" srcOrd="0" destOrd="0" presId="urn:microsoft.com/office/officeart/2005/8/layout/chevron2"/>
    <dgm:cxn modelId="{F8C619CA-D3BE-4E7A-ADD8-478A651850C7}" type="presParOf" srcId="{AE6B24AE-3A13-44E7-A114-E210D6A2FF42}" destId="{A447DAC0-ECA3-4ED8-9058-1CF6DC3045AE}" srcOrd="1" destOrd="0" presId="urn:microsoft.com/office/officeart/2005/8/layout/chevron2"/>
    <dgm:cxn modelId="{23D8A636-496D-409C-AF64-0FE697FE277D}" type="presParOf" srcId="{B97EB317-2473-4DCD-80E7-50B7A89B2F96}" destId="{F3780291-B5AA-4EAB-829A-815053475D72}" srcOrd="3" destOrd="0" presId="urn:microsoft.com/office/officeart/2005/8/layout/chevron2"/>
    <dgm:cxn modelId="{1758581C-709E-45BF-8824-7F5A8DE36FC7}" type="presParOf" srcId="{B97EB317-2473-4DCD-80E7-50B7A89B2F96}" destId="{81211C0A-7DFE-48C6-9177-900350FB8CCA}" srcOrd="4" destOrd="0" presId="urn:microsoft.com/office/officeart/2005/8/layout/chevron2"/>
    <dgm:cxn modelId="{115949D7-F634-4837-A429-5BD308038214}" type="presParOf" srcId="{81211C0A-7DFE-48C6-9177-900350FB8CCA}" destId="{B8A83EC6-6956-48D4-B93C-EDC133FD6A25}" srcOrd="0" destOrd="0" presId="urn:microsoft.com/office/officeart/2005/8/layout/chevron2"/>
    <dgm:cxn modelId="{55835838-345D-4D22-BEDC-E9567EC46215}" type="presParOf" srcId="{81211C0A-7DFE-48C6-9177-900350FB8CCA}" destId="{C487576C-5FEB-4BD4-9DF4-2EC2EA267C68}" srcOrd="1" destOrd="0" presId="urn:microsoft.com/office/officeart/2005/8/layout/chevron2"/>
    <dgm:cxn modelId="{74BCA450-C313-4486-8E4D-C8402B566913}" type="presParOf" srcId="{B97EB317-2473-4DCD-80E7-50B7A89B2F96}" destId="{503B8246-8380-4F3D-81F0-9878285504E5}" srcOrd="5" destOrd="0" presId="urn:microsoft.com/office/officeart/2005/8/layout/chevron2"/>
    <dgm:cxn modelId="{A3AB7082-851A-4586-B012-1628D9F2C7D3}" type="presParOf" srcId="{B97EB317-2473-4DCD-80E7-50B7A89B2F96}" destId="{CFDA0F2A-E23E-4E94-AF42-A519F482FF05}" srcOrd="6" destOrd="0" presId="urn:microsoft.com/office/officeart/2005/8/layout/chevron2"/>
    <dgm:cxn modelId="{B33BBDC6-6343-4779-8F37-B7DAADF3C388}" type="presParOf" srcId="{CFDA0F2A-E23E-4E94-AF42-A519F482FF05}" destId="{323CD1DC-49A9-4E41-969E-6D2F12598F5F}" srcOrd="0" destOrd="0" presId="urn:microsoft.com/office/officeart/2005/8/layout/chevron2"/>
    <dgm:cxn modelId="{193B85F5-88DB-4446-96B4-638C3B1E08A3}" type="presParOf" srcId="{CFDA0F2A-E23E-4E94-AF42-A519F482FF05}" destId="{CE6172C3-16D9-4D37-A950-121178F1AC2A}" srcOrd="1" destOrd="0" presId="urn:microsoft.com/office/officeart/2005/8/layout/chevron2"/>
    <dgm:cxn modelId="{BF92E994-1927-4ECD-B90F-A70D672C51FF}" type="presParOf" srcId="{B97EB317-2473-4DCD-80E7-50B7A89B2F96}" destId="{1A661C22-8231-448D-934D-74F3CDB043FB}" srcOrd="7" destOrd="0" presId="urn:microsoft.com/office/officeart/2005/8/layout/chevron2"/>
    <dgm:cxn modelId="{9027AB3D-F59B-4423-A406-D95E9D756060}" type="presParOf" srcId="{B97EB317-2473-4DCD-80E7-50B7A89B2F96}" destId="{96326318-A1FA-4EA1-B1DF-21C339016A9B}" srcOrd="8" destOrd="0" presId="urn:microsoft.com/office/officeart/2005/8/layout/chevron2"/>
    <dgm:cxn modelId="{B342AEAB-6B25-4130-9F16-3C309D20BC79}" type="presParOf" srcId="{96326318-A1FA-4EA1-B1DF-21C339016A9B}" destId="{D2A0677C-B1FF-4D0E-BAB0-4D937AC4C8AD}" srcOrd="0" destOrd="0" presId="urn:microsoft.com/office/officeart/2005/8/layout/chevron2"/>
    <dgm:cxn modelId="{2A32257D-3E96-4629-A907-025689C67192}" type="presParOf" srcId="{96326318-A1FA-4EA1-B1DF-21C339016A9B}" destId="{C09BE247-24E6-41F8-BD35-94927E3EFEF0}" srcOrd="1" destOrd="0" presId="urn:microsoft.com/office/officeart/2005/8/layout/chevron2"/>
    <dgm:cxn modelId="{36EEF35E-1820-4A42-B3AE-562AE8306809}" type="presParOf" srcId="{B97EB317-2473-4DCD-80E7-50B7A89B2F96}" destId="{93E38A3B-8B0A-40A0-A2CC-43C1CB138539}" srcOrd="9" destOrd="0" presId="urn:microsoft.com/office/officeart/2005/8/layout/chevron2"/>
    <dgm:cxn modelId="{E330FD06-FC70-4EEB-8B39-92BED2A440F4}" type="presParOf" srcId="{B97EB317-2473-4DCD-80E7-50B7A89B2F96}" destId="{E06DA044-09B0-4D5F-BB61-0851A690E362}" srcOrd="10" destOrd="0" presId="urn:microsoft.com/office/officeart/2005/8/layout/chevron2"/>
    <dgm:cxn modelId="{4A08ECEC-28FB-41C5-8C3A-316B0B38A2EE}" type="presParOf" srcId="{E06DA044-09B0-4D5F-BB61-0851A690E362}" destId="{29B157DD-5ABF-44C7-84DB-D063ACF93A43}" srcOrd="0" destOrd="0" presId="urn:microsoft.com/office/officeart/2005/8/layout/chevron2"/>
    <dgm:cxn modelId="{CF9CD3C3-4D8B-40D9-AE2B-59A8ACB3B9D1}" type="presParOf" srcId="{E06DA044-09B0-4D5F-BB61-0851A690E362}" destId="{DB8F81B5-3AEA-4610-A22F-E987B36CB035}" srcOrd="1" destOrd="0" presId="urn:microsoft.com/office/officeart/2005/8/layout/chevron2"/>
    <dgm:cxn modelId="{58195036-2E19-4F6B-8E19-1753A4505EB1}" type="presParOf" srcId="{B97EB317-2473-4DCD-80E7-50B7A89B2F96}" destId="{5270AD1B-D8C7-409C-9D80-FF6C6D980846}" srcOrd="11" destOrd="0" presId="urn:microsoft.com/office/officeart/2005/8/layout/chevron2"/>
    <dgm:cxn modelId="{525B3C25-D30F-4788-AC77-8FDDE905CF47}" type="presParOf" srcId="{B97EB317-2473-4DCD-80E7-50B7A89B2F96}" destId="{A226E139-59B4-481E-B779-7A04843D3B54}" srcOrd="12" destOrd="0" presId="urn:microsoft.com/office/officeart/2005/8/layout/chevron2"/>
    <dgm:cxn modelId="{7F021146-5A4D-40C6-8758-BDD762DBCA54}" type="presParOf" srcId="{A226E139-59B4-481E-B779-7A04843D3B54}" destId="{203499EA-A847-4BF6-ABC2-1453F9CF1A58}" srcOrd="0" destOrd="0" presId="urn:microsoft.com/office/officeart/2005/8/layout/chevron2"/>
    <dgm:cxn modelId="{4DF1E996-73EA-4B8F-B2DB-706557B589DC}" type="presParOf" srcId="{A226E139-59B4-481E-B779-7A04843D3B54}" destId="{34F646D8-02DD-4CF5-8744-0593178FDE1D}" srcOrd="1" destOrd="0" presId="urn:microsoft.com/office/officeart/2005/8/layout/chevron2"/>
    <dgm:cxn modelId="{D2FED095-81C4-457B-B1A2-5B69BEB0EF58}" type="presParOf" srcId="{B97EB317-2473-4DCD-80E7-50B7A89B2F96}" destId="{D4F36B3A-5542-4937-BCAB-ABAF7FCE40BC}" srcOrd="13" destOrd="0" presId="urn:microsoft.com/office/officeart/2005/8/layout/chevron2"/>
    <dgm:cxn modelId="{48141B98-0538-4A95-96E2-3C9012D68C16}" type="presParOf" srcId="{B97EB317-2473-4DCD-80E7-50B7A89B2F96}" destId="{F39624E1-6C25-4975-9DAC-53EF4F8AA629}" srcOrd="14" destOrd="0" presId="urn:microsoft.com/office/officeart/2005/8/layout/chevron2"/>
    <dgm:cxn modelId="{C7055FE4-E72D-40D3-AAD3-8399A6DE6CE1}" type="presParOf" srcId="{F39624E1-6C25-4975-9DAC-53EF4F8AA629}" destId="{F9B50929-351E-4AFB-89F9-5C2A31730F56}" srcOrd="0" destOrd="0" presId="urn:microsoft.com/office/officeart/2005/8/layout/chevron2"/>
    <dgm:cxn modelId="{F8516A1E-EBA3-4F1A-93BF-17DD80178F1B}" type="presParOf" srcId="{F39624E1-6C25-4975-9DAC-53EF4F8AA629}" destId="{6688F5FD-0BCB-489E-92B8-A21E58317251}" srcOrd="1" destOrd="0" presId="urn:microsoft.com/office/officeart/2005/8/layout/chevron2"/>
    <dgm:cxn modelId="{419E95A1-3964-4AFC-BD56-7A6C2C625DCD}" type="presParOf" srcId="{B97EB317-2473-4DCD-80E7-50B7A89B2F96}" destId="{A37EA66C-98FB-4897-9B1C-7D2966F258A2}" srcOrd="15" destOrd="0" presId="urn:microsoft.com/office/officeart/2005/8/layout/chevron2"/>
    <dgm:cxn modelId="{9BE96208-8F42-4216-A017-8F54CEE5AD04}" type="presParOf" srcId="{B97EB317-2473-4DCD-80E7-50B7A89B2F96}" destId="{128D4973-9C45-4426-8250-F5DA9C5E9B6E}" srcOrd="16" destOrd="0" presId="urn:microsoft.com/office/officeart/2005/8/layout/chevron2"/>
    <dgm:cxn modelId="{B4ABB0CA-0E47-40CA-9B3D-07858AEFC5B9}" type="presParOf" srcId="{128D4973-9C45-4426-8250-F5DA9C5E9B6E}" destId="{4C723570-32B9-49D3-A812-FBF1BFDE76B3}" srcOrd="0" destOrd="0" presId="urn:microsoft.com/office/officeart/2005/8/layout/chevron2"/>
    <dgm:cxn modelId="{10620459-A9E1-4BD6-8F72-5B91E043FC5F}" type="presParOf" srcId="{128D4973-9C45-4426-8250-F5DA9C5E9B6E}" destId="{4FBFDDFC-BE50-490F-B5BA-AE7EFEA1AAD8}"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6BA743C-7DF8-48B5-822E-527E7E1D1B40}"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en-US"/>
        </a:p>
      </dgm:t>
    </dgm:pt>
    <dgm:pt modelId="{7FFF0BF9-E84B-49D7-87DF-CFFCED52DB7E}">
      <dgm:prSet phldrT="[Text]" custT="1"/>
      <dgm:spPr/>
      <dgm:t>
        <a:bodyPr/>
        <a:lstStyle/>
        <a:p>
          <a:r>
            <a:rPr lang="en-US" sz="1200" dirty="0"/>
            <a:t>1</a:t>
          </a:r>
        </a:p>
      </dgm:t>
    </dgm:pt>
    <dgm:pt modelId="{432A8833-EBFC-4AAC-96FA-0B6B3F9DDAB3}" type="parTrans" cxnId="{B7FCB47C-85BA-4590-A39A-A036C8F86CCA}">
      <dgm:prSet/>
      <dgm:spPr/>
      <dgm:t>
        <a:bodyPr/>
        <a:lstStyle/>
        <a:p>
          <a:endParaRPr lang="en-US" sz="3200"/>
        </a:p>
      </dgm:t>
    </dgm:pt>
    <dgm:pt modelId="{D6B7B547-FB10-467D-932E-2A70B4C3666F}" type="sibTrans" cxnId="{B7FCB47C-85BA-4590-A39A-A036C8F86CCA}">
      <dgm:prSet/>
      <dgm:spPr/>
      <dgm:t>
        <a:bodyPr/>
        <a:lstStyle/>
        <a:p>
          <a:endParaRPr lang="en-US" sz="3200"/>
        </a:p>
      </dgm:t>
    </dgm:pt>
    <dgm:pt modelId="{4ACFA5E5-75C4-4797-AFC9-0E0ED26D747F}">
      <dgm:prSet phldrT="[Text]" custT="1"/>
      <dgm:spPr/>
      <dgm:t>
        <a:bodyPr/>
        <a:lstStyle/>
        <a:p>
          <a:r>
            <a:rPr lang="en-US" sz="1200" dirty="0"/>
            <a:t>2</a:t>
          </a:r>
        </a:p>
      </dgm:t>
    </dgm:pt>
    <dgm:pt modelId="{B5258380-80E7-485F-882F-82DA8951A328}" type="parTrans" cxnId="{77D52631-D856-4C5F-80A4-4A5D35A36A66}">
      <dgm:prSet/>
      <dgm:spPr/>
      <dgm:t>
        <a:bodyPr/>
        <a:lstStyle/>
        <a:p>
          <a:endParaRPr lang="en-US" sz="3200"/>
        </a:p>
      </dgm:t>
    </dgm:pt>
    <dgm:pt modelId="{A1769191-4360-4754-B83C-450D8EF3F32C}" type="sibTrans" cxnId="{77D52631-D856-4C5F-80A4-4A5D35A36A66}">
      <dgm:prSet/>
      <dgm:spPr/>
      <dgm:t>
        <a:bodyPr/>
        <a:lstStyle/>
        <a:p>
          <a:endParaRPr lang="en-US" sz="3200"/>
        </a:p>
      </dgm:t>
    </dgm:pt>
    <dgm:pt modelId="{CFF10B85-4057-43D9-8C02-53A135C50E38}">
      <dgm:prSet phldrT="[Text]" custT="1"/>
      <dgm:spPr/>
      <dgm:t>
        <a:bodyPr/>
        <a:lstStyle/>
        <a:p>
          <a:r>
            <a:rPr lang="en-US" sz="1200" dirty="0"/>
            <a:t>3</a:t>
          </a:r>
        </a:p>
      </dgm:t>
    </dgm:pt>
    <dgm:pt modelId="{2B4AFF55-AFDB-455A-9D18-A0372395B66E}" type="parTrans" cxnId="{0D50860D-79BC-4214-87A2-160F2A30AF6D}">
      <dgm:prSet/>
      <dgm:spPr/>
      <dgm:t>
        <a:bodyPr/>
        <a:lstStyle/>
        <a:p>
          <a:endParaRPr lang="en-US" sz="3200"/>
        </a:p>
      </dgm:t>
    </dgm:pt>
    <dgm:pt modelId="{B0F96C74-E8C2-40FF-AFE6-A4DD7356BB17}" type="sibTrans" cxnId="{0D50860D-79BC-4214-87A2-160F2A30AF6D}">
      <dgm:prSet/>
      <dgm:spPr/>
      <dgm:t>
        <a:bodyPr/>
        <a:lstStyle/>
        <a:p>
          <a:endParaRPr lang="en-US" sz="3200"/>
        </a:p>
      </dgm:t>
    </dgm:pt>
    <dgm:pt modelId="{283A7526-9AF3-4F9F-A50C-04A3EED7C9E7}">
      <dgm:prSet phldrT="[Text]" custT="1"/>
      <dgm:spPr/>
      <dgm:t>
        <a:bodyPr/>
        <a:lstStyle/>
        <a:p>
          <a:r>
            <a:rPr lang="en-US" sz="1200" dirty="0"/>
            <a:t>Examine the Data</a:t>
          </a:r>
        </a:p>
      </dgm:t>
    </dgm:pt>
    <dgm:pt modelId="{8D5B8183-9A97-4940-AC26-6BECD107C045}" type="parTrans" cxnId="{0B4A3BD6-B024-4787-AB6E-F2BE58748393}">
      <dgm:prSet/>
      <dgm:spPr/>
      <dgm:t>
        <a:bodyPr/>
        <a:lstStyle/>
        <a:p>
          <a:endParaRPr lang="en-US" sz="3200"/>
        </a:p>
      </dgm:t>
    </dgm:pt>
    <dgm:pt modelId="{D32D6A55-5423-4A9E-9227-A94BB0AB74B3}" type="sibTrans" cxnId="{0B4A3BD6-B024-4787-AB6E-F2BE58748393}">
      <dgm:prSet/>
      <dgm:spPr/>
      <dgm:t>
        <a:bodyPr/>
        <a:lstStyle/>
        <a:p>
          <a:endParaRPr lang="en-US" sz="3200"/>
        </a:p>
      </dgm:t>
    </dgm:pt>
    <dgm:pt modelId="{62E3A7F4-1070-4127-9E44-20E58509EC45}">
      <dgm:prSet phldrT="[Text]" custT="1"/>
      <dgm:spPr/>
      <dgm:t>
        <a:bodyPr/>
        <a:lstStyle/>
        <a:p>
          <a:r>
            <a:rPr lang="en-US" sz="1200" dirty="0"/>
            <a:t>4</a:t>
          </a:r>
        </a:p>
      </dgm:t>
    </dgm:pt>
    <dgm:pt modelId="{715E2BFC-B8BA-4115-881A-E2670CC81A36}" type="parTrans" cxnId="{4A173D10-98D9-4F62-9F91-DF739777CAF1}">
      <dgm:prSet/>
      <dgm:spPr/>
      <dgm:t>
        <a:bodyPr/>
        <a:lstStyle/>
        <a:p>
          <a:endParaRPr lang="en-US" sz="3200"/>
        </a:p>
      </dgm:t>
    </dgm:pt>
    <dgm:pt modelId="{4494D9B5-CB4A-48A4-A674-8897A9EAAC47}" type="sibTrans" cxnId="{4A173D10-98D9-4F62-9F91-DF739777CAF1}">
      <dgm:prSet/>
      <dgm:spPr/>
      <dgm:t>
        <a:bodyPr/>
        <a:lstStyle/>
        <a:p>
          <a:endParaRPr lang="en-US" sz="3200"/>
        </a:p>
      </dgm:t>
    </dgm:pt>
    <dgm:pt modelId="{5B33CDE8-17D9-406A-ADA0-BE5AA000CBB8}">
      <dgm:prSet phldrT="[Text]" custT="1"/>
      <dgm:spPr/>
      <dgm:t>
        <a:bodyPr/>
        <a:lstStyle/>
        <a:p>
          <a:r>
            <a:rPr lang="en-US" sz="1200" dirty="0"/>
            <a:t>Plot and determine how purchase size varies within the three groups</a:t>
          </a:r>
        </a:p>
      </dgm:t>
    </dgm:pt>
    <dgm:pt modelId="{53028A73-B59F-4A2C-BE51-B8724A578CED}" type="parTrans" cxnId="{2D00A54F-3B50-4B81-8582-16424158BC7D}">
      <dgm:prSet/>
      <dgm:spPr/>
      <dgm:t>
        <a:bodyPr/>
        <a:lstStyle/>
        <a:p>
          <a:endParaRPr lang="en-US" sz="3200"/>
        </a:p>
      </dgm:t>
    </dgm:pt>
    <dgm:pt modelId="{44665726-89FE-44B5-8E00-EA6CE75C9FD3}" type="sibTrans" cxnId="{2D00A54F-3B50-4B81-8582-16424158BC7D}">
      <dgm:prSet/>
      <dgm:spPr/>
      <dgm:t>
        <a:bodyPr/>
        <a:lstStyle/>
        <a:p>
          <a:endParaRPr lang="en-US" sz="3200"/>
        </a:p>
      </dgm:t>
    </dgm:pt>
    <dgm:pt modelId="{C8AD756C-C70E-462B-9AA3-BCE57C3E9A46}">
      <dgm:prSet phldrT="[Text]" custT="1"/>
      <dgm:spPr/>
      <dgm:t>
        <a:bodyPr/>
        <a:lstStyle/>
        <a:p>
          <a:r>
            <a:rPr lang="en-US" sz="1200" dirty="0"/>
            <a:t>5</a:t>
          </a:r>
        </a:p>
      </dgm:t>
    </dgm:pt>
    <dgm:pt modelId="{E4607245-0E44-4169-A8DA-99BC671D9F43}" type="parTrans" cxnId="{00761174-E4B9-4CC3-A2DE-5AF755B88009}">
      <dgm:prSet/>
      <dgm:spPr/>
      <dgm:t>
        <a:bodyPr/>
        <a:lstStyle/>
        <a:p>
          <a:endParaRPr lang="en-US" sz="3200"/>
        </a:p>
      </dgm:t>
    </dgm:pt>
    <dgm:pt modelId="{960EB163-D733-4265-A646-C3C4299A1AEA}" type="sibTrans" cxnId="{00761174-E4B9-4CC3-A2DE-5AF755B88009}">
      <dgm:prSet/>
      <dgm:spPr/>
      <dgm:t>
        <a:bodyPr/>
        <a:lstStyle/>
        <a:p>
          <a:endParaRPr lang="en-US" sz="3200"/>
        </a:p>
      </dgm:t>
    </dgm:pt>
    <dgm:pt modelId="{2ACE588D-EA70-4364-8307-2C2E7A0C20FD}">
      <dgm:prSet phldrT="[Text]" custT="1"/>
      <dgm:spPr/>
      <dgm:t>
        <a:bodyPr/>
        <a:lstStyle/>
        <a:p>
          <a:r>
            <a:rPr lang="en-US" sz="1200" dirty="0"/>
            <a:t>Generate the Data</a:t>
          </a:r>
        </a:p>
      </dgm:t>
    </dgm:pt>
    <dgm:pt modelId="{1B52B768-E22A-4CFC-B0BF-1FF2F7BA32CE}" type="parTrans" cxnId="{12A81196-7B2E-4E55-A682-0C57C02CC506}">
      <dgm:prSet/>
      <dgm:spPr/>
      <dgm:t>
        <a:bodyPr/>
        <a:lstStyle/>
        <a:p>
          <a:endParaRPr lang="en-US" sz="3200"/>
        </a:p>
      </dgm:t>
    </dgm:pt>
    <dgm:pt modelId="{C20908D5-D2F5-4393-979C-F034520AA27B}" type="sibTrans" cxnId="{12A81196-7B2E-4E55-A682-0C57C02CC506}">
      <dgm:prSet/>
      <dgm:spPr/>
      <dgm:t>
        <a:bodyPr/>
        <a:lstStyle/>
        <a:p>
          <a:endParaRPr lang="en-US" sz="3200"/>
        </a:p>
      </dgm:t>
    </dgm:pt>
    <dgm:pt modelId="{1F42E21D-1309-44D4-A5A9-4D53F6991551}">
      <dgm:prSet phldrT="[Text]" custT="1"/>
      <dgm:spPr/>
      <dgm:t>
        <a:bodyPr/>
        <a:lstStyle/>
        <a:p>
          <a:r>
            <a:rPr lang="en-US" sz="1200" dirty="0"/>
            <a:t>Use lm() to do the ANOVA</a:t>
          </a:r>
        </a:p>
      </dgm:t>
    </dgm:pt>
    <dgm:pt modelId="{12D27B87-523B-4956-A866-1360FDD4EADA}" type="parTrans" cxnId="{69055FEE-CA40-4A2A-9EB1-0CD12C9E17AF}">
      <dgm:prSet/>
      <dgm:spPr/>
      <dgm:t>
        <a:bodyPr/>
        <a:lstStyle/>
        <a:p>
          <a:endParaRPr lang="en-US" sz="3200"/>
        </a:p>
      </dgm:t>
    </dgm:pt>
    <dgm:pt modelId="{614993ED-8056-49AF-BFD6-3C5EB58829BF}" type="sibTrans" cxnId="{69055FEE-CA40-4A2A-9EB1-0CD12C9E17AF}">
      <dgm:prSet/>
      <dgm:spPr/>
      <dgm:t>
        <a:bodyPr/>
        <a:lstStyle/>
        <a:p>
          <a:endParaRPr lang="en-US" sz="3200"/>
        </a:p>
      </dgm:t>
    </dgm:pt>
    <dgm:pt modelId="{2109B953-4E28-450D-B68D-BC64102362ED}">
      <dgm:prSet phldrT="[Text]" custT="1"/>
      <dgm:spPr/>
      <dgm:t>
        <a:bodyPr/>
        <a:lstStyle/>
        <a:p>
          <a:r>
            <a:rPr lang="en-US" sz="1200" dirty="0"/>
            <a:t>6</a:t>
          </a:r>
        </a:p>
      </dgm:t>
    </dgm:pt>
    <dgm:pt modelId="{9FC4AE15-B2E8-4A4E-BD7E-9DEFFECFD0D2}" type="parTrans" cxnId="{E27A04B8-CBBC-4830-9993-2A485B68B80F}">
      <dgm:prSet/>
      <dgm:spPr/>
      <dgm:t>
        <a:bodyPr/>
        <a:lstStyle/>
        <a:p>
          <a:endParaRPr lang="en-US" sz="3200"/>
        </a:p>
      </dgm:t>
    </dgm:pt>
    <dgm:pt modelId="{EC477FFD-B4A5-4909-B9A3-CB6C3EF80D0C}" type="sibTrans" cxnId="{E27A04B8-CBBC-4830-9993-2A485B68B80F}">
      <dgm:prSet/>
      <dgm:spPr/>
      <dgm:t>
        <a:bodyPr/>
        <a:lstStyle/>
        <a:p>
          <a:endParaRPr lang="en-US" sz="3200"/>
        </a:p>
      </dgm:t>
    </dgm:pt>
    <dgm:pt modelId="{649A399F-0AE4-4602-AF99-83CAFDA63928}">
      <dgm:prSet phldrT="[Text]" custT="1"/>
      <dgm:spPr/>
      <dgm:t>
        <a:bodyPr/>
        <a:lstStyle/>
        <a:p>
          <a:r>
            <a:rPr lang="en-US" sz="1200" dirty="0"/>
            <a:t>Use </a:t>
          </a:r>
          <a:r>
            <a:rPr lang="en-US" sz="1200" dirty="0" err="1"/>
            <a:t>Tukey’s</a:t>
          </a:r>
          <a:r>
            <a:rPr lang="en-US" sz="1200" dirty="0"/>
            <a:t> test to check all the differences of means</a:t>
          </a:r>
        </a:p>
      </dgm:t>
    </dgm:pt>
    <dgm:pt modelId="{31BBE68E-B3DC-4136-9770-27A00E6B080A}" type="parTrans" cxnId="{AEB34B7C-9BF1-45B2-B4B9-9AEA506EE88E}">
      <dgm:prSet/>
      <dgm:spPr/>
      <dgm:t>
        <a:bodyPr/>
        <a:lstStyle/>
        <a:p>
          <a:endParaRPr lang="en-US" sz="3200"/>
        </a:p>
      </dgm:t>
    </dgm:pt>
    <dgm:pt modelId="{3DB3883F-B22A-4C77-8266-A045BCE1F0F0}" type="sibTrans" cxnId="{AEB34B7C-9BF1-45B2-B4B9-9AEA506EE88E}">
      <dgm:prSet/>
      <dgm:spPr/>
      <dgm:t>
        <a:bodyPr/>
        <a:lstStyle/>
        <a:p>
          <a:endParaRPr lang="en-US" sz="3200"/>
        </a:p>
      </dgm:t>
    </dgm:pt>
    <dgm:pt modelId="{6DE3529D-9C2F-4AD4-ABCA-500B7DC77052}">
      <dgm:prSet phldrT="[Text]" custT="1"/>
      <dgm:spPr/>
      <dgm:t>
        <a:bodyPr/>
        <a:lstStyle/>
        <a:p>
          <a:r>
            <a:rPr lang="en-US" sz="1200" dirty="0"/>
            <a:t>7</a:t>
          </a:r>
        </a:p>
      </dgm:t>
    </dgm:pt>
    <dgm:pt modelId="{84339609-D0EC-495E-9E6F-FE7B1EA32AF1}" type="parTrans" cxnId="{E01594F9-6925-436D-8E6E-4CC0CE3E2D35}">
      <dgm:prSet/>
      <dgm:spPr/>
      <dgm:t>
        <a:bodyPr/>
        <a:lstStyle/>
        <a:p>
          <a:endParaRPr lang="en-US" sz="3200"/>
        </a:p>
      </dgm:t>
    </dgm:pt>
    <dgm:pt modelId="{7E93EB83-D0A6-4568-BEDF-CA5B0F35B889}" type="sibTrans" cxnId="{E01594F9-6925-436D-8E6E-4CC0CE3E2D35}">
      <dgm:prSet/>
      <dgm:spPr/>
      <dgm:t>
        <a:bodyPr/>
        <a:lstStyle/>
        <a:p>
          <a:endParaRPr lang="en-US" sz="3200"/>
        </a:p>
      </dgm:t>
    </dgm:pt>
    <dgm:pt modelId="{714D354F-D92A-4E96-9B5D-2D1ECE6B79E3}">
      <dgm:prSet phldrT="[Text]" custT="1"/>
      <dgm:spPr/>
      <dgm:t>
        <a:bodyPr/>
        <a:lstStyle/>
        <a:p>
          <a:r>
            <a:rPr lang="en-US" sz="1200" dirty="0"/>
            <a:t>Use the lattice package for density plot</a:t>
          </a:r>
        </a:p>
      </dgm:t>
    </dgm:pt>
    <dgm:pt modelId="{567689A2-23B4-4452-9F71-5873D7EE0D50}" type="parTrans" cxnId="{BE6CE87E-07FB-46DA-9DC1-4F5FF906BE9E}">
      <dgm:prSet/>
      <dgm:spPr/>
      <dgm:t>
        <a:bodyPr/>
        <a:lstStyle/>
        <a:p>
          <a:endParaRPr lang="en-US" sz="3200"/>
        </a:p>
      </dgm:t>
    </dgm:pt>
    <dgm:pt modelId="{0468C258-9279-4C26-AA07-5F62CF6A9B3C}" type="sibTrans" cxnId="{BE6CE87E-07FB-46DA-9DC1-4F5FF906BE9E}">
      <dgm:prSet/>
      <dgm:spPr/>
      <dgm:t>
        <a:bodyPr/>
        <a:lstStyle/>
        <a:p>
          <a:endParaRPr lang="en-US" sz="3200"/>
        </a:p>
      </dgm:t>
    </dgm:pt>
    <dgm:pt modelId="{34815BB4-1718-4380-B2D8-52CBD8C744C9}">
      <dgm:prSet phldrT="[Text]" custT="1"/>
      <dgm:spPr/>
      <dgm:t>
        <a:bodyPr/>
        <a:lstStyle/>
        <a:p>
          <a:r>
            <a:rPr lang="en-US" sz="1200" dirty="0"/>
            <a:t>8</a:t>
          </a:r>
        </a:p>
      </dgm:t>
    </dgm:pt>
    <dgm:pt modelId="{D2110A9F-EF73-4031-A116-14390DFA6A3C}" type="parTrans" cxnId="{D0B8F56E-0AB3-4431-8B31-90A25F4F7BC9}">
      <dgm:prSet/>
      <dgm:spPr/>
      <dgm:t>
        <a:bodyPr/>
        <a:lstStyle/>
        <a:p>
          <a:endParaRPr lang="en-US" sz="3200"/>
        </a:p>
      </dgm:t>
    </dgm:pt>
    <dgm:pt modelId="{2B70721C-23A8-44FB-B75F-B264DDBBC737}" type="sibTrans" cxnId="{D0B8F56E-0AB3-4431-8B31-90A25F4F7BC9}">
      <dgm:prSet/>
      <dgm:spPr/>
      <dgm:t>
        <a:bodyPr/>
        <a:lstStyle/>
        <a:p>
          <a:endParaRPr lang="en-US" sz="3200"/>
        </a:p>
      </dgm:t>
    </dgm:pt>
    <dgm:pt modelId="{F9C9DB4A-F792-4895-84DD-723841ED8BF5}">
      <dgm:prSet phldrT="[Text]" custT="1"/>
      <dgm:spPr/>
      <dgm:t>
        <a:bodyPr/>
        <a:lstStyle/>
        <a:p>
          <a:r>
            <a:rPr lang="en-US" sz="1200" dirty="0"/>
            <a:t>Plot the Logarithms of the Data</a:t>
          </a:r>
        </a:p>
      </dgm:t>
    </dgm:pt>
    <dgm:pt modelId="{6EB72560-BA25-46BC-9837-CC2B71FD55F9}" type="parTrans" cxnId="{024B3B85-DF2B-4530-BA4F-2249945E4E79}">
      <dgm:prSet/>
      <dgm:spPr/>
      <dgm:t>
        <a:bodyPr/>
        <a:lstStyle/>
        <a:p>
          <a:endParaRPr lang="en-US" sz="3200"/>
        </a:p>
      </dgm:t>
    </dgm:pt>
    <dgm:pt modelId="{CF72A379-C1C7-46BE-81A6-DABAA4A854B1}" type="sibTrans" cxnId="{024B3B85-DF2B-4530-BA4F-2249945E4E79}">
      <dgm:prSet/>
      <dgm:spPr/>
      <dgm:t>
        <a:bodyPr/>
        <a:lstStyle/>
        <a:p>
          <a:endParaRPr lang="en-US" sz="3200"/>
        </a:p>
      </dgm:t>
    </dgm:pt>
    <dgm:pt modelId="{F592EE5C-65C0-41D9-B343-F9DED2642A65}">
      <dgm:prSet phldrT="[Text]" custT="1"/>
      <dgm:spPr/>
      <dgm:t>
        <a:bodyPr/>
        <a:lstStyle/>
        <a:p>
          <a:r>
            <a:rPr lang="en-US" sz="1200" dirty="0"/>
            <a:t>9</a:t>
          </a:r>
        </a:p>
      </dgm:t>
    </dgm:pt>
    <dgm:pt modelId="{316DFE19-BAE7-423D-8EFB-4A9722A9ED1B}" type="parTrans" cxnId="{83A9675D-844D-4F1D-B7F1-32D4A46A0386}">
      <dgm:prSet/>
      <dgm:spPr/>
      <dgm:t>
        <a:bodyPr/>
        <a:lstStyle/>
        <a:p>
          <a:endParaRPr lang="en-US" sz="3200"/>
        </a:p>
      </dgm:t>
    </dgm:pt>
    <dgm:pt modelId="{60086902-B49C-4F9C-8B99-5835BE7F2EDD}" type="sibTrans" cxnId="{83A9675D-844D-4F1D-B7F1-32D4A46A0386}">
      <dgm:prSet/>
      <dgm:spPr/>
      <dgm:t>
        <a:bodyPr/>
        <a:lstStyle/>
        <a:p>
          <a:endParaRPr lang="en-US" sz="3200"/>
        </a:p>
      </dgm:t>
    </dgm:pt>
    <dgm:pt modelId="{CD1FAE8D-1E22-40C6-A148-B39F0E1129E6}">
      <dgm:prSet phldrT="[Text]" custT="1"/>
      <dgm:spPr/>
      <dgm:t>
        <a:bodyPr/>
        <a:lstStyle/>
        <a:p>
          <a:r>
            <a:rPr lang="en-US" sz="1200" dirty="0"/>
            <a:t>Use </a:t>
          </a:r>
          <a:r>
            <a:rPr lang="en-US" sz="1200" dirty="0" err="1"/>
            <a:t>ggplot</a:t>
          </a:r>
          <a:r>
            <a:rPr lang="en-US" sz="1200" dirty="0"/>
            <a:t>() package</a:t>
          </a:r>
        </a:p>
      </dgm:t>
    </dgm:pt>
    <dgm:pt modelId="{B245E08C-79BD-428E-9DEA-CA1B84419AFD}" type="parTrans" cxnId="{8E3E6AE0-742D-4B70-BCE1-A67527AA18D6}">
      <dgm:prSet/>
      <dgm:spPr/>
      <dgm:t>
        <a:bodyPr/>
        <a:lstStyle/>
        <a:p>
          <a:endParaRPr lang="en-US" sz="3200"/>
        </a:p>
      </dgm:t>
    </dgm:pt>
    <dgm:pt modelId="{026A3DEC-D3F2-4A42-BB05-7EFC6147A391}" type="sibTrans" cxnId="{8E3E6AE0-742D-4B70-BCE1-A67527AA18D6}">
      <dgm:prSet/>
      <dgm:spPr/>
      <dgm:t>
        <a:bodyPr/>
        <a:lstStyle/>
        <a:p>
          <a:endParaRPr lang="en-US" sz="3200"/>
        </a:p>
      </dgm:t>
    </dgm:pt>
    <dgm:pt modelId="{85B20276-DEC3-4C15-8243-D720697A6699}">
      <dgm:prSet phldrT="[Text]" custT="1"/>
      <dgm:spPr/>
      <dgm:t>
        <a:bodyPr/>
        <a:lstStyle/>
        <a:p>
          <a:r>
            <a:rPr lang="en-US" sz="1200" dirty="0"/>
            <a:t>10</a:t>
          </a:r>
        </a:p>
      </dgm:t>
    </dgm:pt>
    <dgm:pt modelId="{9C7AE34A-B409-4EC3-B273-4E8CDA3D9914}" type="parTrans" cxnId="{B938982A-370E-4BA4-85F0-53FE56AEAE3E}">
      <dgm:prSet/>
      <dgm:spPr/>
      <dgm:t>
        <a:bodyPr/>
        <a:lstStyle/>
        <a:p>
          <a:endParaRPr lang="en-US" sz="3200"/>
        </a:p>
      </dgm:t>
    </dgm:pt>
    <dgm:pt modelId="{B1550FF9-06E6-494C-90C2-EC49E433699E}" type="sibTrans" cxnId="{B938982A-370E-4BA4-85F0-53FE56AEAE3E}">
      <dgm:prSet/>
      <dgm:spPr/>
      <dgm:t>
        <a:bodyPr/>
        <a:lstStyle/>
        <a:p>
          <a:endParaRPr lang="en-US" sz="3200"/>
        </a:p>
      </dgm:t>
    </dgm:pt>
    <dgm:pt modelId="{3706AEA4-0496-4D17-912E-492A3E00231D}">
      <dgm:prSet phldrT="[Text]" custT="1"/>
      <dgm:spPr/>
      <dgm:t>
        <a:bodyPr/>
        <a:lstStyle/>
        <a:p>
          <a:r>
            <a:rPr lang="en-US" sz="1200" dirty="0"/>
            <a:t>Generate the example data to perform a Hypothesis Test with manual calculations</a:t>
          </a:r>
        </a:p>
      </dgm:t>
    </dgm:pt>
    <dgm:pt modelId="{60E4925E-8F8A-4F36-80AE-F2112FC9A927}" type="parTrans" cxnId="{924D41EC-EFB3-41DC-8EB6-1D5B07F30357}">
      <dgm:prSet/>
      <dgm:spPr/>
      <dgm:t>
        <a:bodyPr/>
        <a:lstStyle/>
        <a:p>
          <a:endParaRPr lang="en-US" sz="3200"/>
        </a:p>
      </dgm:t>
    </dgm:pt>
    <dgm:pt modelId="{08F3A1C2-A25A-434E-B39C-36B6CA66D37D}" type="sibTrans" cxnId="{924D41EC-EFB3-41DC-8EB6-1D5B07F30357}">
      <dgm:prSet/>
      <dgm:spPr/>
      <dgm:t>
        <a:bodyPr/>
        <a:lstStyle/>
        <a:p>
          <a:endParaRPr lang="en-US" sz="3200"/>
        </a:p>
      </dgm:t>
    </dgm:pt>
    <dgm:pt modelId="{36474439-FAA3-4F7D-A8A3-199B106CB7C3}">
      <dgm:prSet phldrT="[Text]" custT="1"/>
      <dgm:spPr/>
      <dgm:t>
        <a:bodyPr/>
        <a:lstStyle/>
        <a:p>
          <a:r>
            <a:rPr lang="en-US" sz="1200" dirty="0"/>
            <a:t>11</a:t>
          </a:r>
        </a:p>
      </dgm:t>
    </dgm:pt>
    <dgm:pt modelId="{EB1C4195-FA4C-48D4-9AAE-FE065F614FEC}" type="parTrans" cxnId="{3EB3F9D7-F8A0-4E5D-9511-DA78AAA47BA1}">
      <dgm:prSet/>
      <dgm:spPr/>
      <dgm:t>
        <a:bodyPr/>
        <a:lstStyle/>
        <a:p>
          <a:endParaRPr lang="en-US" sz="3200"/>
        </a:p>
      </dgm:t>
    </dgm:pt>
    <dgm:pt modelId="{49741E01-48F1-4AC6-8244-9280FE16A8D5}" type="sibTrans" cxnId="{3EB3F9D7-F8A0-4E5D-9511-DA78AAA47BA1}">
      <dgm:prSet/>
      <dgm:spPr/>
      <dgm:t>
        <a:bodyPr/>
        <a:lstStyle/>
        <a:p>
          <a:endParaRPr lang="en-US" sz="3200"/>
        </a:p>
      </dgm:t>
    </dgm:pt>
    <dgm:pt modelId="{CA680BBE-5728-4E3A-B3FF-A646871B4F75}">
      <dgm:prSet phldrT="[Text]" custT="1"/>
      <dgm:spPr/>
      <dgm:t>
        <a:bodyPr/>
        <a:lstStyle/>
        <a:p>
          <a:r>
            <a:rPr lang="en-US" sz="1200" dirty="0"/>
            <a:t>Create a function to calculate the pooled variance, which is used in the Student’s t statistic</a:t>
          </a:r>
        </a:p>
      </dgm:t>
    </dgm:pt>
    <dgm:pt modelId="{2AF6D8E8-BFEA-424A-BA6F-775F9413B2B0}" type="parTrans" cxnId="{975F1A65-8ECE-4768-840E-BF1D5CF47C87}">
      <dgm:prSet/>
      <dgm:spPr/>
      <dgm:t>
        <a:bodyPr/>
        <a:lstStyle/>
        <a:p>
          <a:endParaRPr lang="en-US" sz="3200"/>
        </a:p>
      </dgm:t>
    </dgm:pt>
    <dgm:pt modelId="{A794EAE2-CA2E-4C23-9223-4874AE3282B4}" type="sibTrans" cxnId="{975F1A65-8ECE-4768-840E-BF1D5CF47C87}">
      <dgm:prSet/>
      <dgm:spPr/>
      <dgm:t>
        <a:bodyPr/>
        <a:lstStyle/>
        <a:p>
          <a:endParaRPr lang="en-US" sz="3200"/>
        </a:p>
      </dgm:t>
    </dgm:pt>
    <dgm:pt modelId="{D9ACC7C9-CA09-40F5-9BAB-DDB3CA576E5C}">
      <dgm:prSet phldrT="[Text]" custT="1"/>
      <dgm:spPr/>
      <dgm:t>
        <a:bodyPr/>
        <a:lstStyle/>
        <a:p>
          <a:r>
            <a:rPr lang="en-US" sz="1200" dirty="0"/>
            <a:t>12</a:t>
          </a:r>
        </a:p>
      </dgm:t>
    </dgm:pt>
    <dgm:pt modelId="{7B23CEFC-E4F2-4EC1-B9E8-319DD33EB6FF}" type="parTrans" cxnId="{BC487B3D-33E3-45DC-A806-8E98C954190D}">
      <dgm:prSet/>
      <dgm:spPr/>
      <dgm:t>
        <a:bodyPr/>
        <a:lstStyle/>
        <a:p>
          <a:endParaRPr lang="en-US" sz="3200"/>
        </a:p>
      </dgm:t>
    </dgm:pt>
    <dgm:pt modelId="{DEF3A514-7072-4A93-87BE-AAB573528639}" type="sibTrans" cxnId="{BC487B3D-33E3-45DC-A806-8E98C954190D}">
      <dgm:prSet/>
      <dgm:spPr/>
      <dgm:t>
        <a:bodyPr/>
        <a:lstStyle/>
        <a:p>
          <a:endParaRPr lang="en-US" sz="3200"/>
        </a:p>
      </dgm:t>
    </dgm:pt>
    <dgm:pt modelId="{74B1D90B-AD1C-4B0A-BC78-83FC5F68267B}">
      <dgm:prSet phldrT="[Text]" custT="1"/>
      <dgm:spPr/>
      <dgm:t>
        <a:bodyPr/>
        <a:lstStyle/>
        <a:p>
          <a:r>
            <a:rPr lang="en-US" sz="1200" dirty="0"/>
            <a:t>Examine the Data</a:t>
          </a:r>
        </a:p>
      </dgm:t>
    </dgm:pt>
    <dgm:pt modelId="{5F1D6FE4-A4D0-4DC9-BAA5-1DA83544B1FB}" type="parTrans" cxnId="{0E0597E5-2E6E-4A6B-86E8-9C757821776E}">
      <dgm:prSet/>
      <dgm:spPr/>
      <dgm:t>
        <a:bodyPr/>
        <a:lstStyle/>
        <a:p>
          <a:endParaRPr lang="en-US" sz="3200"/>
        </a:p>
      </dgm:t>
    </dgm:pt>
    <dgm:pt modelId="{EAB6A4A1-C840-4833-AB90-280558C7625A}" type="sibTrans" cxnId="{0E0597E5-2E6E-4A6B-86E8-9C757821776E}">
      <dgm:prSet/>
      <dgm:spPr/>
      <dgm:t>
        <a:bodyPr/>
        <a:lstStyle/>
        <a:p>
          <a:endParaRPr lang="en-US" sz="3200"/>
        </a:p>
      </dgm:t>
    </dgm:pt>
    <dgm:pt modelId="{0FC230AF-D66C-4BAF-8B35-6937F52B1199}">
      <dgm:prSet phldrT="[Text]" custT="1"/>
      <dgm:spPr/>
      <dgm:t>
        <a:bodyPr/>
        <a:lstStyle/>
        <a:p>
          <a:r>
            <a:rPr lang="en-US" sz="1200" dirty="0"/>
            <a:t>13</a:t>
          </a:r>
        </a:p>
      </dgm:t>
    </dgm:pt>
    <dgm:pt modelId="{BC03BE26-7D12-4D39-9022-9C83D628960A}" type="parTrans" cxnId="{C28BA1EB-9936-4521-845C-AF3DDA94A3E3}">
      <dgm:prSet/>
      <dgm:spPr/>
      <dgm:t>
        <a:bodyPr/>
        <a:lstStyle/>
        <a:p>
          <a:endParaRPr lang="en-US" sz="3200"/>
        </a:p>
      </dgm:t>
    </dgm:pt>
    <dgm:pt modelId="{A334D789-6C65-4DFA-BD88-629419BCF385}" type="sibTrans" cxnId="{C28BA1EB-9936-4521-845C-AF3DDA94A3E3}">
      <dgm:prSet/>
      <dgm:spPr/>
      <dgm:t>
        <a:bodyPr/>
        <a:lstStyle/>
        <a:p>
          <a:endParaRPr lang="en-US" sz="3200"/>
        </a:p>
      </dgm:t>
    </dgm:pt>
    <dgm:pt modelId="{4583EA90-08FE-4FEB-B6D6-4F9599B0DDFE}">
      <dgm:prSet phldrT="[Text]" custT="1"/>
      <dgm:spPr/>
      <dgm:t>
        <a:bodyPr/>
        <a:lstStyle/>
        <a:p>
          <a:r>
            <a:rPr lang="en-US" sz="1200" dirty="0"/>
            <a:t>Calculate the t statistic for Student's t-test</a:t>
          </a:r>
        </a:p>
      </dgm:t>
    </dgm:pt>
    <dgm:pt modelId="{26B88763-9145-4503-80D8-6896FBF31AEC}" type="parTrans" cxnId="{A68EDAFD-C4BF-4D6C-A059-77271E86ED3E}">
      <dgm:prSet/>
      <dgm:spPr/>
      <dgm:t>
        <a:bodyPr/>
        <a:lstStyle/>
        <a:p>
          <a:endParaRPr lang="en-US" sz="3200"/>
        </a:p>
      </dgm:t>
    </dgm:pt>
    <dgm:pt modelId="{3B7818B5-EBD2-4353-A251-9152A31F882C}" type="sibTrans" cxnId="{A68EDAFD-C4BF-4D6C-A059-77271E86ED3E}">
      <dgm:prSet/>
      <dgm:spPr/>
      <dgm:t>
        <a:bodyPr/>
        <a:lstStyle/>
        <a:p>
          <a:endParaRPr lang="en-US" sz="3200"/>
        </a:p>
      </dgm:t>
    </dgm:pt>
    <dgm:pt modelId="{3F6C223B-4C46-45FE-A715-0F6AACF1A439}">
      <dgm:prSet phldrT="[Text]" custT="1"/>
      <dgm:spPr/>
      <dgm:t>
        <a:bodyPr/>
        <a:lstStyle/>
        <a:p>
          <a:r>
            <a:rPr lang="en-US" sz="1200" dirty="0"/>
            <a:t>14</a:t>
          </a:r>
        </a:p>
      </dgm:t>
    </dgm:pt>
    <dgm:pt modelId="{E6705984-308E-4530-A3F7-8D813F1F2E65}" type="parTrans" cxnId="{CEBB2E2F-3A21-4052-BAB5-EBC0A0B2929C}">
      <dgm:prSet/>
      <dgm:spPr/>
      <dgm:t>
        <a:bodyPr/>
        <a:lstStyle/>
        <a:p>
          <a:endParaRPr lang="en-US" sz="3200"/>
        </a:p>
      </dgm:t>
    </dgm:pt>
    <dgm:pt modelId="{30D559E8-456F-4CE6-8481-AF6FB83FD338}" type="sibTrans" cxnId="{CEBB2E2F-3A21-4052-BAB5-EBC0A0B2929C}">
      <dgm:prSet/>
      <dgm:spPr/>
      <dgm:t>
        <a:bodyPr/>
        <a:lstStyle/>
        <a:p>
          <a:endParaRPr lang="en-US" sz="3200"/>
        </a:p>
      </dgm:t>
    </dgm:pt>
    <dgm:pt modelId="{95331BBB-2C0A-48F1-B1F6-18DEF97BA81D}">
      <dgm:prSet phldrT="[Text]" custT="1"/>
      <dgm:spPr/>
      <dgm:t>
        <a:bodyPr/>
        <a:lstStyle/>
        <a:p>
          <a:r>
            <a:rPr lang="en-US" sz="1200" dirty="0"/>
            <a:t>Calculate the degrees of freedom</a:t>
          </a:r>
        </a:p>
      </dgm:t>
    </dgm:pt>
    <dgm:pt modelId="{F215D006-95FD-4F8C-8209-64C2F25E73F2}" type="parTrans" cxnId="{CFDCD5EE-C4E2-4078-AF61-9352A7BEADC0}">
      <dgm:prSet/>
      <dgm:spPr/>
      <dgm:t>
        <a:bodyPr/>
        <a:lstStyle/>
        <a:p>
          <a:endParaRPr lang="en-US" sz="3200"/>
        </a:p>
      </dgm:t>
    </dgm:pt>
    <dgm:pt modelId="{784A954C-B64A-435B-876E-702D8FF0F091}" type="sibTrans" cxnId="{CFDCD5EE-C4E2-4078-AF61-9352A7BEADC0}">
      <dgm:prSet/>
      <dgm:spPr/>
      <dgm:t>
        <a:bodyPr/>
        <a:lstStyle/>
        <a:p>
          <a:endParaRPr lang="en-US" sz="3200"/>
        </a:p>
      </dgm:t>
    </dgm:pt>
    <dgm:pt modelId="{2599E790-EECB-48CE-A22F-751396F2813C}">
      <dgm:prSet phldrT="[Text]" custT="1"/>
      <dgm:spPr/>
      <dgm:t>
        <a:bodyPr/>
        <a:lstStyle/>
        <a:p>
          <a:r>
            <a:rPr lang="en-US" sz="1200" dirty="0"/>
            <a:t>15</a:t>
          </a:r>
        </a:p>
      </dgm:t>
    </dgm:pt>
    <dgm:pt modelId="{72B1F4FC-7C7D-4372-9BD6-13DEF8E818A5}" type="parTrans" cxnId="{B3068582-A4D6-40F5-970F-2EA5224EF32F}">
      <dgm:prSet/>
      <dgm:spPr/>
      <dgm:t>
        <a:bodyPr/>
        <a:lstStyle/>
        <a:p>
          <a:endParaRPr lang="en-US" sz="3200"/>
        </a:p>
      </dgm:t>
    </dgm:pt>
    <dgm:pt modelId="{739EBD34-7370-47C9-9796-ACA820BA23F2}" type="sibTrans" cxnId="{B3068582-A4D6-40F5-970F-2EA5224EF32F}">
      <dgm:prSet/>
      <dgm:spPr/>
      <dgm:t>
        <a:bodyPr/>
        <a:lstStyle/>
        <a:p>
          <a:endParaRPr lang="en-US" sz="3200"/>
        </a:p>
      </dgm:t>
    </dgm:pt>
    <dgm:pt modelId="{E63EAF47-16CA-408C-847C-B72E2D6F0749}">
      <dgm:prSet phldrT="[Text]" custT="1"/>
      <dgm:spPr/>
      <dgm:t>
        <a:bodyPr/>
        <a:lstStyle/>
        <a:p>
          <a:r>
            <a:rPr lang="en-US" sz="1200" dirty="0"/>
            <a:t>Compute the area under the curve</a:t>
          </a:r>
        </a:p>
      </dgm:t>
    </dgm:pt>
    <dgm:pt modelId="{84AE1F2D-1FC8-4B49-ADC6-80839B6394CA}" type="parTrans" cxnId="{4CFB3E90-EE5A-4444-B3AA-06871DA46171}">
      <dgm:prSet/>
      <dgm:spPr/>
      <dgm:t>
        <a:bodyPr/>
        <a:lstStyle/>
        <a:p>
          <a:endParaRPr lang="en-US" sz="3200"/>
        </a:p>
      </dgm:t>
    </dgm:pt>
    <dgm:pt modelId="{203D467A-C38B-4617-8B12-3244A84857B5}" type="sibTrans" cxnId="{4CFB3E90-EE5A-4444-B3AA-06871DA46171}">
      <dgm:prSet/>
      <dgm:spPr/>
      <dgm:t>
        <a:bodyPr/>
        <a:lstStyle/>
        <a:p>
          <a:endParaRPr lang="en-US" sz="3200"/>
        </a:p>
      </dgm:t>
    </dgm:pt>
    <dgm:pt modelId="{36FDAA78-DC09-42BC-9076-FB43AA630818}">
      <dgm:prSet phldrT="[Text]" custT="1"/>
      <dgm:spPr/>
      <dgm:t>
        <a:bodyPr/>
        <a:lstStyle/>
        <a:p>
          <a:r>
            <a:rPr lang="en-US" sz="1200" dirty="0"/>
            <a:t>16</a:t>
          </a:r>
        </a:p>
      </dgm:t>
    </dgm:pt>
    <dgm:pt modelId="{770D9115-2D37-41CF-AC5B-F6DE43D2D91E}" type="parTrans" cxnId="{BC646612-75E0-44C9-AFE4-B4D8C1CD06C5}">
      <dgm:prSet/>
      <dgm:spPr/>
      <dgm:t>
        <a:bodyPr/>
        <a:lstStyle/>
        <a:p>
          <a:endParaRPr lang="en-US" sz="3200"/>
        </a:p>
      </dgm:t>
    </dgm:pt>
    <dgm:pt modelId="{C72A84D4-8AB4-4FA6-95E3-B34CB6E370C0}" type="sibTrans" cxnId="{BC646612-75E0-44C9-AFE4-B4D8C1CD06C5}">
      <dgm:prSet/>
      <dgm:spPr/>
      <dgm:t>
        <a:bodyPr/>
        <a:lstStyle/>
        <a:p>
          <a:endParaRPr lang="en-US" sz="3200"/>
        </a:p>
      </dgm:t>
    </dgm:pt>
    <dgm:pt modelId="{A7ADD56D-5AAF-4F9D-8A12-8809068BECB7}">
      <dgm:prSet phldrT="[Text]" custT="1"/>
      <dgm:spPr/>
      <dgm:t>
        <a:bodyPr/>
        <a:lstStyle/>
        <a:p>
          <a:r>
            <a:rPr lang="en-US" sz="1200" dirty="0"/>
            <a:t>Perform Student’s t-test directly and compare the results</a:t>
          </a:r>
        </a:p>
      </dgm:t>
    </dgm:pt>
    <dgm:pt modelId="{CC6D8F95-0585-4869-8B17-5CF7D904C033}" type="parTrans" cxnId="{FEDDECB8-E1CF-4BB9-8599-2EE7C944D339}">
      <dgm:prSet/>
      <dgm:spPr/>
      <dgm:t>
        <a:bodyPr/>
        <a:lstStyle/>
        <a:p>
          <a:endParaRPr lang="en-US" sz="3200"/>
        </a:p>
      </dgm:t>
    </dgm:pt>
    <dgm:pt modelId="{7103DCD8-55E2-4322-92EA-D9E1A7FC8217}" type="sibTrans" cxnId="{FEDDECB8-E1CF-4BB9-8599-2EE7C944D339}">
      <dgm:prSet/>
      <dgm:spPr/>
      <dgm:t>
        <a:bodyPr/>
        <a:lstStyle/>
        <a:p>
          <a:endParaRPr lang="en-US" sz="3200"/>
        </a:p>
      </dgm:t>
    </dgm:pt>
    <dgm:pt modelId="{A5E76A8C-84E6-4BC5-95B1-0F65DFB5B3ED}">
      <dgm:prSet phldrT="[Text]" custT="1"/>
      <dgm:spPr/>
      <dgm:t>
        <a:bodyPr/>
        <a:lstStyle/>
        <a:p>
          <a:r>
            <a:rPr lang="en-US" sz="1200" dirty="0"/>
            <a:t>Define problem – Analysis of Variance (ANOVA)</a:t>
          </a:r>
        </a:p>
      </dgm:t>
    </dgm:pt>
    <dgm:pt modelId="{D11F2DE7-CEA6-4B66-B3F0-59446432A0C6}" type="parTrans" cxnId="{1FD104C1-9DCD-4A55-B250-B42D0CE41900}">
      <dgm:prSet/>
      <dgm:spPr/>
      <dgm:t>
        <a:bodyPr/>
        <a:lstStyle/>
        <a:p>
          <a:endParaRPr lang="en-US"/>
        </a:p>
      </dgm:t>
    </dgm:pt>
    <dgm:pt modelId="{E5137B10-3AC7-40A2-A455-9B0947E6205B}" type="sibTrans" cxnId="{1FD104C1-9DCD-4A55-B250-B42D0CE41900}">
      <dgm:prSet/>
      <dgm:spPr/>
      <dgm:t>
        <a:bodyPr/>
        <a:lstStyle/>
        <a:p>
          <a:endParaRPr lang="en-US"/>
        </a:p>
      </dgm:t>
    </dgm:pt>
    <dgm:pt modelId="{B97EB317-2473-4DCD-80E7-50B7A89B2F96}" type="pres">
      <dgm:prSet presAssocID="{46BA743C-7DF8-48B5-822E-527E7E1D1B40}" presName="linearFlow" presStyleCnt="0">
        <dgm:presLayoutVars>
          <dgm:dir/>
          <dgm:animLvl val="lvl"/>
          <dgm:resizeHandles val="exact"/>
        </dgm:presLayoutVars>
      </dgm:prSet>
      <dgm:spPr/>
      <dgm:t>
        <a:bodyPr/>
        <a:lstStyle/>
        <a:p>
          <a:endParaRPr lang="en-US"/>
        </a:p>
      </dgm:t>
    </dgm:pt>
    <dgm:pt modelId="{1BFCB26E-9F4F-4BD9-BB8F-DA511E7A1292}" type="pres">
      <dgm:prSet presAssocID="{7FFF0BF9-E84B-49D7-87DF-CFFCED52DB7E}" presName="composite" presStyleCnt="0"/>
      <dgm:spPr/>
    </dgm:pt>
    <dgm:pt modelId="{B02F16C6-4EA1-4A31-B183-7E7D97642127}" type="pres">
      <dgm:prSet presAssocID="{7FFF0BF9-E84B-49D7-87DF-CFFCED52DB7E}" presName="parentText" presStyleLbl="alignNode1" presStyleIdx="0" presStyleCnt="16">
        <dgm:presLayoutVars>
          <dgm:chMax val="1"/>
          <dgm:bulletEnabled val="1"/>
        </dgm:presLayoutVars>
      </dgm:prSet>
      <dgm:spPr/>
      <dgm:t>
        <a:bodyPr/>
        <a:lstStyle/>
        <a:p>
          <a:endParaRPr lang="en-US"/>
        </a:p>
      </dgm:t>
    </dgm:pt>
    <dgm:pt modelId="{002F61A5-0D3C-4FBA-A6B9-58EA76B9D6BE}" type="pres">
      <dgm:prSet presAssocID="{7FFF0BF9-E84B-49D7-87DF-CFFCED52DB7E}" presName="descendantText" presStyleLbl="alignAcc1" presStyleIdx="0" presStyleCnt="16" custLinFactNeighborX="760" custLinFactNeighborY="-1222">
        <dgm:presLayoutVars>
          <dgm:bulletEnabled val="1"/>
        </dgm:presLayoutVars>
      </dgm:prSet>
      <dgm:spPr/>
      <dgm:t>
        <a:bodyPr/>
        <a:lstStyle/>
        <a:p>
          <a:endParaRPr lang="en-US"/>
        </a:p>
      </dgm:t>
    </dgm:pt>
    <dgm:pt modelId="{0B63C71A-38A7-4761-A1C8-15AFE2CBDBAC}" type="pres">
      <dgm:prSet presAssocID="{D6B7B547-FB10-467D-932E-2A70B4C3666F}" presName="sp" presStyleCnt="0"/>
      <dgm:spPr/>
    </dgm:pt>
    <dgm:pt modelId="{AE6B24AE-3A13-44E7-A114-E210D6A2FF42}" type="pres">
      <dgm:prSet presAssocID="{4ACFA5E5-75C4-4797-AFC9-0E0ED26D747F}" presName="composite" presStyleCnt="0"/>
      <dgm:spPr/>
    </dgm:pt>
    <dgm:pt modelId="{20C327AA-6EAB-40F8-B5A9-3824D8F3C0F2}" type="pres">
      <dgm:prSet presAssocID="{4ACFA5E5-75C4-4797-AFC9-0E0ED26D747F}" presName="parentText" presStyleLbl="alignNode1" presStyleIdx="1" presStyleCnt="16">
        <dgm:presLayoutVars>
          <dgm:chMax val="1"/>
          <dgm:bulletEnabled val="1"/>
        </dgm:presLayoutVars>
      </dgm:prSet>
      <dgm:spPr/>
      <dgm:t>
        <a:bodyPr/>
        <a:lstStyle/>
        <a:p>
          <a:endParaRPr lang="en-US"/>
        </a:p>
      </dgm:t>
    </dgm:pt>
    <dgm:pt modelId="{A447DAC0-ECA3-4ED8-9058-1CF6DC3045AE}" type="pres">
      <dgm:prSet presAssocID="{4ACFA5E5-75C4-4797-AFC9-0E0ED26D747F}" presName="descendantText" presStyleLbl="alignAcc1" presStyleIdx="1" presStyleCnt="16">
        <dgm:presLayoutVars>
          <dgm:bulletEnabled val="1"/>
        </dgm:presLayoutVars>
      </dgm:prSet>
      <dgm:spPr/>
      <dgm:t>
        <a:bodyPr/>
        <a:lstStyle/>
        <a:p>
          <a:endParaRPr lang="en-US"/>
        </a:p>
      </dgm:t>
    </dgm:pt>
    <dgm:pt modelId="{F3780291-B5AA-4EAB-829A-815053475D72}" type="pres">
      <dgm:prSet presAssocID="{A1769191-4360-4754-B83C-450D8EF3F32C}" presName="sp" presStyleCnt="0"/>
      <dgm:spPr/>
    </dgm:pt>
    <dgm:pt modelId="{81211C0A-7DFE-48C6-9177-900350FB8CCA}" type="pres">
      <dgm:prSet presAssocID="{CFF10B85-4057-43D9-8C02-53A135C50E38}" presName="composite" presStyleCnt="0"/>
      <dgm:spPr/>
    </dgm:pt>
    <dgm:pt modelId="{B8A83EC6-6956-48D4-B93C-EDC133FD6A25}" type="pres">
      <dgm:prSet presAssocID="{CFF10B85-4057-43D9-8C02-53A135C50E38}" presName="parentText" presStyleLbl="alignNode1" presStyleIdx="2" presStyleCnt="16">
        <dgm:presLayoutVars>
          <dgm:chMax val="1"/>
          <dgm:bulletEnabled val="1"/>
        </dgm:presLayoutVars>
      </dgm:prSet>
      <dgm:spPr/>
      <dgm:t>
        <a:bodyPr/>
        <a:lstStyle/>
        <a:p>
          <a:endParaRPr lang="en-US"/>
        </a:p>
      </dgm:t>
    </dgm:pt>
    <dgm:pt modelId="{C487576C-5FEB-4BD4-9DF4-2EC2EA267C68}" type="pres">
      <dgm:prSet presAssocID="{CFF10B85-4057-43D9-8C02-53A135C50E38}" presName="descendantText" presStyleLbl="alignAcc1" presStyleIdx="2" presStyleCnt="16">
        <dgm:presLayoutVars>
          <dgm:bulletEnabled val="1"/>
        </dgm:presLayoutVars>
      </dgm:prSet>
      <dgm:spPr/>
      <dgm:t>
        <a:bodyPr/>
        <a:lstStyle/>
        <a:p>
          <a:endParaRPr lang="en-US"/>
        </a:p>
      </dgm:t>
    </dgm:pt>
    <dgm:pt modelId="{503B8246-8380-4F3D-81F0-9878285504E5}" type="pres">
      <dgm:prSet presAssocID="{B0F96C74-E8C2-40FF-AFE6-A4DD7356BB17}" presName="sp" presStyleCnt="0"/>
      <dgm:spPr/>
    </dgm:pt>
    <dgm:pt modelId="{CFDA0F2A-E23E-4E94-AF42-A519F482FF05}" type="pres">
      <dgm:prSet presAssocID="{62E3A7F4-1070-4127-9E44-20E58509EC45}" presName="composite" presStyleCnt="0"/>
      <dgm:spPr/>
    </dgm:pt>
    <dgm:pt modelId="{323CD1DC-49A9-4E41-969E-6D2F12598F5F}" type="pres">
      <dgm:prSet presAssocID="{62E3A7F4-1070-4127-9E44-20E58509EC45}" presName="parentText" presStyleLbl="alignNode1" presStyleIdx="3" presStyleCnt="16">
        <dgm:presLayoutVars>
          <dgm:chMax val="1"/>
          <dgm:bulletEnabled val="1"/>
        </dgm:presLayoutVars>
      </dgm:prSet>
      <dgm:spPr/>
      <dgm:t>
        <a:bodyPr/>
        <a:lstStyle/>
        <a:p>
          <a:endParaRPr lang="en-US"/>
        </a:p>
      </dgm:t>
    </dgm:pt>
    <dgm:pt modelId="{CE6172C3-16D9-4D37-A950-121178F1AC2A}" type="pres">
      <dgm:prSet presAssocID="{62E3A7F4-1070-4127-9E44-20E58509EC45}" presName="descendantText" presStyleLbl="alignAcc1" presStyleIdx="3" presStyleCnt="16">
        <dgm:presLayoutVars>
          <dgm:bulletEnabled val="1"/>
        </dgm:presLayoutVars>
      </dgm:prSet>
      <dgm:spPr/>
      <dgm:t>
        <a:bodyPr/>
        <a:lstStyle/>
        <a:p>
          <a:endParaRPr lang="en-US"/>
        </a:p>
      </dgm:t>
    </dgm:pt>
    <dgm:pt modelId="{1A661C22-8231-448D-934D-74F3CDB043FB}" type="pres">
      <dgm:prSet presAssocID="{4494D9B5-CB4A-48A4-A674-8897A9EAAC47}" presName="sp" presStyleCnt="0"/>
      <dgm:spPr/>
    </dgm:pt>
    <dgm:pt modelId="{96326318-A1FA-4EA1-B1DF-21C339016A9B}" type="pres">
      <dgm:prSet presAssocID="{C8AD756C-C70E-462B-9AA3-BCE57C3E9A46}" presName="composite" presStyleCnt="0"/>
      <dgm:spPr/>
    </dgm:pt>
    <dgm:pt modelId="{D2A0677C-B1FF-4D0E-BAB0-4D937AC4C8AD}" type="pres">
      <dgm:prSet presAssocID="{C8AD756C-C70E-462B-9AA3-BCE57C3E9A46}" presName="parentText" presStyleLbl="alignNode1" presStyleIdx="4" presStyleCnt="16">
        <dgm:presLayoutVars>
          <dgm:chMax val="1"/>
          <dgm:bulletEnabled val="1"/>
        </dgm:presLayoutVars>
      </dgm:prSet>
      <dgm:spPr/>
      <dgm:t>
        <a:bodyPr/>
        <a:lstStyle/>
        <a:p>
          <a:endParaRPr lang="en-US"/>
        </a:p>
      </dgm:t>
    </dgm:pt>
    <dgm:pt modelId="{C09BE247-24E6-41F8-BD35-94927E3EFEF0}" type="pres">
      <dgm:prSet presAssocID="{C8AD756C-C70E-462B-9AA3-BCE57C3E9A46}" presName="descendantText" presStyleLbl="alignAcc1" presStyleIdx="4" presStyleCnt="16">
        <dgm:presLayoutVars>
          <dgm:bulletEnabled val="1"/>
        </dgm:presLayoutVars>
      </dgm:prSet>
      <dgm:spPr/>
      <dgm:t>
        <a:bodyPr/>
        <a:lstStyle/>
        <a:p>
          <a:endParaRPr lang="en-US"/>
        </a:p>
      </dgm:t>
    </dgm:pt>
    <dgm:pt modelId="{93E38A3B-8B0A-40A0-A2CC-43C1CB138539}" type="pres">
      <dgm:prSet presAssocID="{960EB163-D733-4265-A646-C3C4299A1AEA}" presName="sp" presStyleCnt="0"/>
      <dgm:spPr/>
    </dgm:pt>
    <dgm:pt modelId="{E06DA044-09B0-4D5F-BB61-0851A690E362}" type="pres">
      <dgm:prSet presAssocID="{2109B953-4E28-450D-B68D-BC64102362ED}" presName="composite" presStyleCnt="0"/>
      <dgm:spPr/>
    </dgm:pt>
    <dgm:pt modelId="{29B157DD-5ABF-44C7-84DB-D063ACF93A43}" type="pres">
      <dgm:prSet presAssocID="{2109B953-4E28-450D-B68D-BC64102362ED}" presName="parentText" presStyleLbl="alignNode1" presStyleIdx="5" presStyleCnt="16">
        <dgm:presLayoutVars>
          <dgm:chMax val="1"/>
          <dgm:bulletEnabled val="1"/>
        </dgm:presLayoutVars>
      </dgm:prSet>
      <dgm:spPr/>
      <dgm:t>
        <a:bodyPr/>
        <a:lstStyle/>
        <a:p>
          <a:endParaRPr lang="en-US"/>
        </a:p>
      </dgm:t>
    </dgm:pt>
    <dgm:pt modelId="{DB8F81B5-3AEA-4610-A22F-E987B36CB035}" type="pres">
      <dgm:prSet presAssocID="{2109B953-4E28-450D-B68D-BC64102362ED}" presName="descendantText" presStyleLbl="alignAcc1" presStyleIdx="5" presStyleCnt="16">
        <dgm:presLayoutVars>
          <dgm:bulletEnabled val="1"/>
        </dgm:presLayoutVars>
      </dgm:prSet>
      <dgm:spPr/>
      <dgm:t>
        <a:bodyPr/>
        <a:lstStyle/>
        <a:p>
          <a:endParaRPr lang="en-US"/>
        </a:p>
      </dgm:t>
    </dgm:pt>
    <dgm:pt modelId="{5270AD1B-D8C7-409C-9D80-FF6C6D980846}" type="pres">
      <dgm:prSet presAssocID="{EC477FFD-B4A5-4909-B9A3-CB6C3EF80D0C}" presName="sp" presStyleCnt="0"/>
      <dgm:spPr/>
    </dgm:pt>
    <dgm:pt modelId="{A226E139-59B4-481E-B779-7A04843D3B54}" type="pres">
      <dgm:prSet presAssocID="{6DE3529D-9C2F-4AD4-ABCA-500B7DC77052}" presName="composite" presStyleCnt="0"/>
      <dgm:spPr/>
    </dgm:pt>
    <dgm:pt modelId="{203499EA-A847-4BF6-ABC2-1453F9CF1A58}" type="pres">
      <dgm:prSet presAssocID="{6DE3529D-9C2F-4AD4-ABCA-500B7DC77052}" presName="parentText" presStyleLbl="alignNode1" presStyleIdx="6" presStyleCnt="16">
        <dgm:presLayoutVars>
          <dgm:chMax val="1"/>
          <dgm:bulletEnabled val="1"/>
        </dgm:presLayoutVars>
      </dgm:prSet>
      <dgm:spPr/>
      <dgm:t>
        <a:bodyPr/>
        <a:lstStyle/>
        <a:p>
          <a:endParaRPr lang="en-US"/>
        </a:p>
      </dgm:t>
    </dgm:pt>
    <dgm:pt modelId="{34F646D8-02DD-4CF5-8744-0593178FDE1D}" type="pres">
      <dgm:prSet presAssocID="{6DE3529D-9C2F-4AD4-ABCA-500B7DC77052}" presName="descendantText" presStyleLbl="alignAcc1" presStyleIdx="6" presStyleCnt="16">
        <dgm:presLayoutVars>
          <dgm:bulletEnabled val="1"/>
        </dgm:presLayoutVars>
      </dgm:prSet>
      <dgm:spPr/>
      <dgm:t>
        <a:bodyPr/>
        <a:lstStyle/>
        <a:p>
          <a:endParaRPr lang="en-US"/>
        </a:p>
      </dgm:t>
    </dgm:pt>
    <dgm:pt modelId="{D4F36B3A-5542-4937-BCAB-ABAF7FCE40BC}" type="pres">
      <dgm:prSet presAssocID="{7E93EB83-D0A6-4568-BEDF-CA5B0F35B889}" presName="sp" presStyleCnt="0"/>
      <dgm:spPr/>
    </dgm:pt>
    <dgm:pt modelId="{F39624E1-6C25-4975-9DAC-53EF4F8AA629}" type="pres">
      <dgm:prSet presAssocID="{34815BB4-1718-4380-B2D8-52CBD8C744C9}" presName="composite" presStyleCnt="0"/>
      <dgm:spPr/>
    </dgm:pt>
    <dgm:pt modelId="{F9B50929-351E-4AFB-89F9-5C2A31730F56}" type="pres">
      <dgm:prSet presAssocID="{34815BB4-1718-4380-B2D8-52CBD8C744C9}" presName="parentText" presStyleLbl="alignNode1" presStyleIdx="7" presStyleCnt="16">
        <dgm:presLayoutVars>
          <dgm:chMax val="1"/>
          <dgm:bulletEnabled val="1"/>
        </dgm:presLayoutVars>
      </dgm:prSet>
      <dgm:spPr/>
      <dgm:t>
        <a:bodyPr/>
        <a:lstStyle/>
        <a:p>
          <a:endParaRPr lang="en-US"/>
        </a:p>
      </dgm:t>
    </dgm:pt>
    <dgm:pt modelId="{6688F5FD-0BCB-489E-92B8-A21E58317251}" type="pres">
      <dgm:prSet presAssocID="{34815BB4-1718-4380-B2D8-52CBD8C744C9}" presName="descendantText" presStyleLbl="alignAcc1" presStyleIdx="7" presStyleCnt="16">
        <dgm:presLayoutVars>
          <dgm:bulletEnabled val="1"/>
        </dgm:presLayoutVars>
      </dgm:prSet>
      <dgm:spPr/>
      <dgm:t>
        <a:bodyPr/>
        <a:lstStyle/>
        <a:p>
          <a:endParaRPr lang="en-US"/>
        </a:p>
      </dgm:t>
    </dgm:pt>
    <dgm:pt modelId="{A37EA66C-98FB-4897-9B1C-7D2966F258A2}" type="pres">
      <dgm:prSet presAssocID="{2B70721C-23A8-44FB-B75F-B264DDBBC737}" presName="sp" presStyleCnt="0"/>
      <dgm:spPr/>
    </dgm:pt>
    <dgm:pt modelId="{128D4973-9C45-4426-8250-F5DA9C5E9B6E}" type="pres">
      <dgm:prSet presAssocID="{F592EE5C-65C0-41D9-B343-F9DED2642A65}" presName="composite" presStyleCnt="0"/>
      <dgm:spPr/>
    </dgm:pt>
    <dgm:pt modelId="{4C723570-32B9-49D3-A812-FBF1BFDE76B3}" type="pres">
      <dgm:prSet presAssocID="{F592EE5C-65C0-41D9-B343-F9DED2642A65}" presName="parentText" presStyleLbl="alignNode1" presStyleIdx="8" presStyleCnt="16">
        <dgm:presLayoutVars>
          <dgm:chMax val="1"/>
          <dgm:bulletEnabled val="1"/>
        </dgm:presLayoutVars>
      </dgm:prSet>
      <dgm:spPr/>
      <dgm:t>
        <a:bodyPr/>
        <a:lstStyle/>
        <a:p>
          <a:endParaRPr lang="en-US"/>
        </a:p>
      </dgm:t>
    </dgm:pt>
    <dgm:pt modelId="{4FBFDDFC-BE50-490F-B5BA-AE7EFEA1AAD8}" type="pres">
      <dgm:prSet presAssocID="{F592EE5C-65C0-41D9-B343-F9DED2642A65}" presName="descendantText" presStyleLbl="alignAcc1" presStyleIdx="8" presStyleCnt="16">
        <dgm:presLayoutVars>
          <dgm:bulletEnabled val="1"/>
        </dgm:presLayoutVars>
      </dgm:prSet>
      <dgm:spPr/>
      <dgm:t>
        <a:bodyPr/>
        <a:lstStyle/>
        <a:p>
          <a:endParaRPr lang="en-US"/>
        </a:p>
      </dgm:t>
    </dgm:pt>
    <dgm:pt modelId="{35C05584-DC5F-44D7-95BC-08DEC36D0528}" type="pres">
      <dgm:prSet presAssocID="{60086902-B49C-4F9C-8B99-5835BE7F2EDD}" presName="sp" presStyleCnt="0"/>
      <dgm:spPr/>
    </dgm:pt>
    <dgm:pt modelId="{92C20D68-5550-4CCF-9A63-820D708FF6AA}" type="pres">
      <dgm:prSet presAssocID="{85B20276-DEC3-4C15-8243-D720697A6699}" presName="composite" presStyleCnt="0"/>
      <dgm:spPr/>
    </dgm:pt>
    <dgm:pt modelId="{E67A20E1-6926-415B-9418-F54D5178309C}" type="pres">
      <dgm:prSet presAssocID="{85B20276-DEC3-4C15-8243-D720697A6699}" presName="parentText" presStyleLbl="alignNode1" presStyleIdx="9" presStyleCnt="16">
        <dgm:presLayoutVars>
          <dgm:chMax val="1"/>
          <dgm:bulletEnabled val="1"/>
        </dgm:presLayoutVars>
      </dgm:prSet>
      <dgm:spPr/>
      <dgm:t>
        <a:bodyPr/>
        <a:lstStyle/>
        <a:p>
          <a:endParaRPr lang="en-US"/>
        </a:p>
      </dgm:t>
    </dgm:pt>
    <dgm:pt modelId="{A3674E6A-9504-45C3-B10F-7883B3B628A9}" type="pres">
      <dgm:prSet presAssocID="{85B20276-DEC3-4C15-8243-D720697A6699}" presName="descendantText" presStyleLbl="alignAcc1" presStyleIdx="9" presStyleCnt="16">
        <dgm:presLayoutVars>
          <dgm:bulletEnabled val="1"/>
        </dgm:presLayoutVars>
      </dgm:prSet>
      <dgm:spPr/>
      <dgm:t>
        <a:bodyPr/>
        <a:lstStyle/>
        <a:p>
          <a:endParaRPr lang="en-US"/>
        </a:p>
      </dgm:t>
    </dgm:pt>
    <dgm:pt modelId="{042C042B-CCFE-4A32-AC48-282D0CCB579E}" type="pres">
      <dgm:prSet presAssocID="{B1550FF9-06E6-494C-90C2-EC49E433699E}" presName="sp" presStyleCnt="0"/>
      <dgm:spPr/>
    </dgm:pt>
    <dgm:pt modelId="{4CFA38AD-D548-4AAB-B541-1D84D0000E2E}" type="pres">
      <dgm:prSet presAssocID="{36474439-FAA3-4F7D-A8A3-199B106CB7C3}" presName="composite" presStyleCnt="0"/>
      <dgm:spPr/>
    </dgm:pt>
    <dgm:pt modelId="{0733DA76-12DF-4F6F-8329-66489A53C411}" type="pres">
      <dgm:prSet presAssocID="{36474439-FAA3-4F7D-A8A3-199B106CB7C3}" presName="parentText" presStyleLbl="alignNode1" presStyleIdx="10" presStyleCnt="16">
        <dgm:presLayoutVars>
          <dgm:chMax val="1"/>
          <dgm:bulletEnabled val="1"/>
        </dgm:presLayoutVars>
      </dgm:prSet>
      <dgm:spPr/>
      <dgm:t>
        <a:bodyPr/>
        <a:lstStyle/>
        <a:p>
          <a:endParaRPr lang="en-US"/>
        </a:p>
      </dgm:t>
    </dgm:pt>
    <dgm:pt modelId="{2442E9A2-D366-45E0-B882-19CC1650E758}" type="pres">
      <dgm:prSet presAssocID="{36474439-FAA3-4F7D-A8A3-199B106CB7C3}" presName="descendantText" presStyleLbl="alignAcc1" presStyleIdx="10" presStyleCnt="16">
        <dgm:presLayoutVars>
          <dgm:bulletEnabled val="1"/>
        </dgm:presLayoutVars>
      </dgm:prSet>
      <dgm:spPr/>
      <dgm:t>
        <a:bodyPr/>
        <a:lstStyle/>
        <a:p>
          <a:endParaRPr lang="en-US"/>
        </a:p>
      </dgm:t>
    </dgm:pt>
    <dgm:pt modelId="{DA2E7CEF-D06B-47BE-91B8-F1C26B56790D}" type="pres">
      <dgm:prSet presAssocID="{49741E01-48F1-4AC6-8244-9280FE16A8D5}" presName="sp" presStyleCnt="0"/>
      <dgm:spPr/>
    </dgm:pt>
    <dgm:pt modelId="{D91E44D4-4FAB-48DE-B189-4C8945605C07}" type="pres">
      <dgm:prSet presAssocID="{D9ACC7C9-CA09-40F5-9BAB-DDB3CA576E5C}" presName="composite" presStyleCnt="0"/>
      <dgm:spPr/>
    </dgm:pt>
    <dgm:pt modelId="{CB17FFB3-B846-4112-B1F1-27CA9C6189FE}" type="pres">
      <dgm:prSet presAssocID="{D9ACC7C9-CA09-40F5-9BAB-DDB3CA576E5C}" presName="parentText" presStyleLbl="alignNode1" presStyleIdx="11" presStyleCnt="16">
        <dgm:presLayoutVars>
          <dgm:chMax val="1"/>
          <dgm:bulletEnabled val="1"/>
        </dgm:presLayoutVars>
      </dgm:prSet>
      <dgm:spPr/>
      <dgm:t>
        <a:bodyPr/>
        <a:lstStyle/>
        <a:p>
          <a:endParaRPr lang="en-US"/>
        </a:p>
      </dgm:t>
    </dgm:pt>
    <dgm:pt modelId="{8B8590ED-F7A7-4321-ABDD-0CAF7361F90B}" type="pres">
      <dgm:prSet presAssocID="{D9ACC7C9-CA09-40F5-9BAB-DDB3CA576E5C}" presName="descendantText" presStyleLbl="alignAcc1" presStyleIdx="11" presStyleCnt="16">
        <dgm:presLayoutVars>
          <dgm:bulletEnabled val="1"/>
        </dgm:presLayoutVars>
      </dgm:prSet>
      <dgm:spPr/>
      <dgm:t>
        <a:bodyPr/>
        <a:lstStyle/>
        <a:p>
          <a:endParaRPr lang="en-US"/>
        </a:p>
      </dgm:t>
    </dgm:pt>
    <dgm:pt modelId="{2110094C-96A7-45F6-83FE-3CA24A2B7433}" type="pres">
      <dgm:prSet presAssocID="{DEF3A514-7072-4A93-87BE-AAB573528639}" presName="sp" presStyleCnt="0"/>
      <dgm:spPr/>
    </dgm:pt>
    <dgm:pt modelId="{4A502DE1-D73F-488E-B83D-2142EA6DD5D2}" type="pres">
      <dgm:prSet presAssocID="{0FC230AF-D66C-4BAF-8B35-6937F52B1199}" presName="composite" presStyleCnt="0"/>
      <dgm:spPr/>
    </dgm:pt>
    <dgm:pt modelId="{E27578E9-4A3C-458B-B634-5B07BB9ADEC4}" type="pres">
      <dgm:prSet presAssocID="{0FC230AF-D66C-4BAF-8B35-6937F52B1199}" presName="parentText" presStyleLbl="alignNode1" presStyleIdx="12" presStyleCnt="16">
        <dgm:presLayoutVars>
          <dgm:chMax val="1"/>
          <dgm:bulletEnabled val="1"/>
        </dgm:presLayoutVars>
      </dgm:prSet>
      <dgm:spPr/>
      <dgm:t>
        <a:bodyPr/>
        <a:lstStyle/>
        <a:p>
          <a:endParaRPr lang="en-US"/>
        </a:p>
      </dgm:t>
    </dgm:pt>
    <dgm:pt modelId="{C2D6F6CC-641D-4508-AC7F-F516B0018129}" type="pres">
      <dgm:prSet presAssocID="{0FC230AF-D66C-4BAF-8B35-6937F52B1199}" presName="descendantText" presStyleLbl="alignAcc1" presStyleIdx="12" presStyleCnt="16">
        <dgm:presLayoutVars>
          <dgm:bulletEnabled val="1"/>
        </dgm:presLayoutVars>
      </dgm:prSet>
      <dgm:spPr/>
      <dgm:t>
        <a:bodyPr/>
        <a:lstStyle/>
        <a:p>
          <a:endParaRPr lang="en-US"/>
        </a:p>
      </dgm:t>
    </dgm:pt>
    <dgm:pt modelId="{865998B0-0215-46F0-85FB-9EAB9F5C43F4}" type="pres">
      <dgm:prSet presAssocID="{A334D789-6C65-4DFA-BD88-629419BCF385}" presName="sp" presStyleCnt="0"/>
      <dgm:spPr/>
    </dgm:pt>
    <dgm:pt modelId="{3CB6B570-174A-4707-9FCF-4E1E833B3F0A}" type="pres">
      <dgm:prSet presAssocID="{3F6C223B-4C46-45FE-A715-0F6AACF1A439}" presName="composite" presStyleCnt="0"/>
      <dgm:spPr/>
    </dgm:pt>
    <dgm:pt modelId="{8B34E432-A5DD-4CB6-B525-D360014FF2EB}" type="pres">
      <dgm:prSet presAssocID="{3F6C223B-4C46-45FE-A715-0F6AACF1A439}" presName="parentText" presStyleLbl="alignNode1" presStyleIdx="13" presStyleCnt="16">
        <dgm:presLayoutVars>
          <dgm:chMax val="1"/>
          <dgm:bulletEnabled val="1"/>
        </dgm:presLayoutVars>
      </dgm:prSet>
      <dgm:spPr/>
      <dgm:t>
        <a:bodyPr/>
        <a:lstStyle/>
        <a:p>
          <a:endParaRPr lang="en-US"/>
        </a:p>
      </dgm:t>
    </dgm:pt>
    <dgm:pt modelId="{2D8706DA-35D5-4FDA-B973-3EAAA3299DB3}" type="pres">
      <dgm:prSet presAssocID="{3F6C223B-4C46-45FE-A715-0F6AACF1A439}" presName="descendantText" presStyleLbl="alignAcc1" presStyleIdx="13" presStyleCnt="16">
        <dgm:presLayoutVars>
          <dgm:bulletEnabled val="1"/>
        </dgm:presLayoutVars>
      </dgm:prSet>
      <dgm:spPr/>
      <dgm:t>
        <a:bodyPr/>
        <a:lstStyle/>
        <a:p>
          <a:endParaRPr lang="en-US"/>
        </a:p>
      </dgm:t>
    </dgm:pt>
    <dgm:pt modelId="{85D7046C-3CAC-48F2-904C-532FAB249391}" type="pres">
      <dgm:prSet presAssocID="{30D559E8-456F-4CE6-8481-AF6FB83FD338}" presName="sp" presStyleCnt="0"/>
      <dgm:spPr/>
    </dgm:pt>
    <dgm:pt modelId="{23349FD0-9F6E-40C4-A9FD-C6EE8860A826}" type="pres">
      <dgm:prSet presAssocID="{2599E790-EECB-48CE-A22F-751396F2813C}" presName="composite" presStyleCnt="0"/>
      <dgm:spPr/>
    </dgm:pt>
    <dgm:pt modelId="{3C3B13FA-8F5A-457A-AC43-70A679976042}" type="pres">
      <dgm:prSet presAssocID="{2599E790-EECB-48CE-A22F-751396F2813C}" presName="parentText" presStyleLbl="alignNode1" presStyleIdx="14" presStyleCnt="16">
        <dgm:presLayoutVars>
          <dgm:chMax val="1"/>
          <dgm:bulletEnabled val="1"/>
        </dgm:presLayoutVars>
      </dgm:prSet>
      <dgm:spPr/>
      <dgm:t>
        <a:bodyPr/>
        <a:lstStyle/>
        <a:p>
          <a:endParaRPr lang="en-US"/>
        </a:p>
      </dgm:t>
    </dgm:pt>
    <dgm:pt modelId="{0C0FA91A-0B7F-43D9-8E64-DFA7D3486678}" type="pres">
      <dgm:prSet presAssocID="{2599E790-EECB-48CE-A22F-751396F2813C}" presName="descendantText" presStyleLbl="alignAcc1" presStyleIdx="14" presStyleCnt="16">
        <dgm:presLayoutVars>
          <dgm:bulletEnabled val="1"/>
        </dgm:presLayoutVars>
      </dgm:prSet>
      <dgm:spPr/>
      <dgm:t>
        <a:bodyPr/>
        <a:lstStyle/>
        <a:p>
          <a:endParaRPr lang="en-US"/>
        </a:p>
      </dgm:t>
    </dgm:pt>
    <dgm:pt modelId="{C6F0682A-DCE5-4F85-977D-2316550E2C99}" type="pres">
      <dgm:prSet presAssocID="{739EBD34-7370-47C9-9796-ACA820BA23F2}" presName="sp" presStyleCnt="0"/>
      <dgm:spPr/>
    </dgm:pt>
    <dgm:pt modelId="{1E7E060A-E71A-47A5-AE45-3EBAB40C799E}" type="pres">
      <dgm:prSet presAssocID="{36FDAA78-DC09-42BC-9076-FB43AA630818}" presName="composite" presStyleCnt="0"/>
      <dgm:spPr/>
    </dgm:pt>
    <dgm:pt modelId="{6CF0FF3C-7975-47E1-B792-EABA40B4109D}" type="pres">
      <dgm:prSet presAssocID="{36FDAA78-DC09-42BC-9076-FB43AA630818}" presName="parentText" presStyleLbl="alignNode1" presStyleIdx="15" presStyleCnt="16">
        <dgm:presLayoutVars>
          <dgm:chMax val="1"/>
          <dgm:bulletEnabled val="1"/>
        </dgm:presLayoutVars>
      </dgm:prSet>
      <dgm:spPr/>
      <dgm:t>
        <a:bodyPr/>
        <a:lstStyle/>
        <a:p>
          <a:endParaRPr lang="en-US"/>
        </a:p>
      </dgm:t>
    </dgm:pt>
    <dgm:pt modelId="{BD724EE5-E710-4F9F-8F61-BF36CB1A2605}" type="pres">
      <dgm:prSet presAssocID="{36FDAA78-DC09-42BC-9076-FB43AA630818}" presName="descendantText" presStyleLbl="alignAcc1" presStyleIdx="15" presStyleCnt="16">
        <dgm:presLayoutVars>
          <dgm:bulletEnabled val="1"/>
        </dgm:presLayoutVars>
      </dgm:prSet>
      <dgm:spPr/>
      <dgm:t>
        <a:bodyPr/>
        <a:lstStyle/>
        <a:p>
          <a:endParaRPr lang="en-US"/>
        </a:p>
      </dgm:t>
    </dgm:pt>
  </dgm:ptLst>
  <dgm:cxnLst>
    <dgm:cxn modelId="{B938982A-370E-4BA4-85F0-53FE56AEAE3E}" srcId="{46BA743C-7DF8-48B5-822E-527E7E1D1B40}" destId="{85B20276-DEC3-4C15-8243-D720697A6699}" srcOrd="9" destOrd="0" parTransId="{9C7AE34A-B409-4EC3-B273-4E8CDA3D9914}" sibTransId="{B1550FF9-06E6-494C-90C2-EC49E433699E}"/>
    <dgm:cxn modelId="{975F1A65-8ECE-4768-840E-BF1D5CF47C87}" srcId="{36474439-FAA3-4F7D-A8A3-199B106CB7C3}" destId="{CA680BBE-5728-4E3A-B3FF-A646871B4F75}" srcOrd="0" destOrd="0" parTransId="{2AF6D8E8-BFEA-424A-BA6F-775F9413B2B0}" sibTransId="{A794EAE2-CA2E-4C23-9223-4874AE3282B4}"/>
    <dgm:cxn modelId="{A68EDAFD-C4BF-4D6C-A059-77271E86ED3E}" srcId="{0FC230AF-D66C-4BAF-8B35-6937F52B1199}" destId="{4583EA90-08FE-4FEB-B6D6-4F9599B0DDFE}" srcOrd="0" destOrd="0" parTransId="{26B88763-9145-4503-80D8-6896FBF31AEC}" sibTransId="{3B7818B5-EBD2-4353-A251-9152A31F882C}"/>
    <dgm:cxn modelId="{2C1AD793-29D2-4919-A0C9-CB722068223A}" type="presOf" srcId="{1F42E21D-1309-44D4-A5A9-4D53F6991551}" destId="{C09BE247-24E6-41F8-BD35-94927E3EFEF0}" srcOrd="0" destOrd="0" presId="urn:microsoft.com/office/officeart/2005/8/layout/chevron2"/>
    <dgm:cxn modelId="{8DA747CC-9BAA-4DC1-B178-A9B13519AF34}" type="presOf" srcId="{62E3A7F4-1070-4127-9E44-20E58509EC45}" destId="{323CD1DC-49A9-4E41-969E-6D2F12598F5F}" srcOrd="0" destOrd="0" presId="urn:microsoft.com/office/officeart/2005/8/layout/chevron2"/>
    <dgm:cxn modelId="{AAE2F949-36EB-4CD9-A776-320B2B592612}" type="presOf" srcId="{A7ADD56D-5AAF-4F9D-8A12-8809068BECB7}" destId="{BD724EE5-E710-4F9F-8F61-BF36CB1A2605}" srcOrd="0" destOrd="0" presId="urn:microsoft.com/office/officeart/2005/8/layout/chevron2"/>
    <dgm:cxn modelId="{BA6F4ADB-6AEB-4C20-9D04-3684E07D0D7F}" type="presOf" srcId="{7FFF0BF9-E84B-49D7-87DF-CFFCED52DB7E}" destId="{B02F16C6-4EA1-4A31-B183-7E7D97642127}" srcOrd="0" destOrd="0" presId="urn:microsoft.com/office/officeart/2005/8/layout/chevron2"/>
    <dgm:cxn modelId="{0E0597E5-2E6E-4A6B-86E8-9C757821776E}" srcId="{D9ACC7C9-CA09-40F5-9BAB-DDB3CA576E5C}" destId="{74B1D90B-AD1C-4B0A-BC78-83FC5F68267B}" srcOrd="0" destOrd="0" parTransId="{5F1D6FE4-A4D0-4DC9-BAA5-1DA83544B1FB}" sibTransId="{EAB6A4A1-C840-4833-AB90-280558C7625A}"/>
    <dgm:cxn modelId="{CDA2FBC1-9FBE-4227-AAD9-4920EA91D556}" type="presOf" srcId="{5B33CDE8-17D9-406A-ADA0-BE5AA000CBB8}" destId="{CE6172C3-16D9-4D37-A950-121178F1AC2A}" srcOrd="0" destOrd="0" presId="urn:microsoft.com/office/officeart/2005/8/layout/chevron2"/>
    <dgm:cxn modelId="{77D52631-D856-4C5F-80A4-4A5D35A36A66}" srcId="{46BA743C-7DF8-48B5-822E-527E7E1D1B40}" destId="{4ACFA5E5-75C4-4797-AFC9-0E0ED26D747F}" srcOrd="1" destOrd="0" parTransId="{B5258380-80E7-485F-882F-82DA8951A328}" sibTransId="{A1769191-4360-4754-B83C-450D8EF3F32C}"/>
    <dgm:cxn modelId="{12A81196-7B2E-4E55-A682-0C57C02CC506}" srcId="{4ACFA5E5-75C4-4797-AFC9-0E0ED26D747F}" destId="{2ACE588D-EA70-4364-8307-2C2E7A0C20FD}" srcOrd="0" destOrd="0" parTransId="{1B52B768-E22A-4CFC-B0BF-1FF2F7BA32CE}" sibTransId="{C20908D5-D2F5-4393-979C-F034520AA27B}"/>
    <dgm:cxn modelId="{4CFB3E90-EE5A-4444-B3AA-06871DA46171}" srcId="{2599E790-EECB-48CE-A22F-751396F2813C}" destId="{E63EAF47-16CA-408C-847C-B72E2D6F0749}" srcOrd="0" destOrd="0" parTransId="{84AE1F2D-1FC8-4B49-ADC6-80839B6394CA}" sibTransId="{203D467A-C38B-4617-8B12-3244A84857B5}"/>
    <dgm:cxn modelId="{D364B4B2-9B89-4FEB-843D-0BF8357FA33C}" type="presOf" srcId="{6DE3529D-9C2F-4AD4-ABCA-500B7DC77052}" destId="{203499EA-A847-4BF6-ABC2-1453F9CF1A58}" srcOrd="0" destOrd="0" presId="urn:microsoft.com/office/officeart/2005/8/layout/chevron2"/>
    <dgm:cxn modelId="{9400044E-6259-4593-92C6-6AFB0BB1EE98}" type="presOf" srcId="{CA680BBE-5728-4E3A-B3FF-A646871B4F75}" destId="{2442E9A2-D366-45E0-B882-19CC1650E758}" srcOrd="0" destOrd="0" presId="urn:microsoft.com/office/officeart/2005/8/layout/chevron2"/>
    <dgm:cxn modelId="{98ED9049-7E0E-4A5D-81D9-EC405FE253FF}" type="presOf" srcId="{714D354F-D92A-4E96-9B5D-2D1ECE6B79E3}" destId="{34F646D8-02DD-4CF5-8744-0593178FDE1D}" srcOrd="0" destOrd="0" presId="urn:microsoft.com/office/officeart/2005/8/layout/chevron2"/>
    <dgm:cxn modelId="{00761174-E4B9-4CC3-A2DE-5AF755B88009}" srcId="{46BA743C-7DF8-48B5-822E-527E7E1D1B40}" destId="{C8AD756C-C70E-462B-9AA3-BCE57C3E9A46}" srcOrd="4" destOrd="0" parTransId="{E4607245-0E44-4169-A8DA-99BC671D9F43}" sibTransId="{960EB163-D733-4265-A646-C3C4299A1AEA}"/>
    <dgm:cxn modelId="{C28BA1EB-9936-4521-845C-AF3DDA94A3E3}" srcId="{46BA743C-7DF8-48B5-822E-527E7E1D1B40}" destId="{0FC230AF-D66C-4BAF-8B35-6937F52B1199}" srcOrd="12" destOrd="0" parTransId="{BC03BE26-7D12-4D39-9022-9C83D628960A}" sibTransId="{A334D789-6C65-4DFA-BD88-629419BCF385}"/>
    <dgm:cxn modelId="{38127BE3-8CB2-4295-8CF5-6B9A63C9D79C}" type="presOf" srcId="{CFF10B85-4057-43D9-8C02-53A135C50E38}" destId="{B8A83EC6-6956-48D4-B93C-EDC133FD6A25}" srcOrd="0" destOrd="0" presId="urn:microsoft.com/office/officeart/2005/8/layout/chevron2"/>
    <dgm:cxn modelId="{3EB3F9D7-F8A0-4E5D-9511-DA78AAA47BA1}" srcId="{46BA743C-7DF8-48B5-822E-527E7E1D1B40}" destId="{36474439-FAA3-4F7D-A8A3-199B106CB7C3}" srcOrd="10" destOrd="0" parTransId="{EB1C4195-FA4C-48D4-9AAE-FE065F614FEC}" sibTransId="{49741E01-48F1-4AC6-8244-9280FE16A8D5}"/>
    <dgm:cxn modelId="{8272DEE3-74B4-4738-BC38-616352D495BD}" type="presOf" srcId="{D9ACC7C9-CA09-40F5-9BAB-DDB3CA576E5C}" destId="{CB17FFB3-B846-4112-B1F1-27CA9C6189FE}" srcOrd="0" destOrd="0" presId="urn:microsoft.com/office/officeart/2005/8/layout/chevron2"/>
    <dgm:cxn modelId="{921D92BD-4FC1-4185-8312-909441D2EA4A}" type="presOf" srcId="{3706AEA4-0496-4D17-912E-492A3E00231D}" destId="{A3674E6A-9504-45C3-B10F-7883B3B628A9}" srcOrd="0" destOrd="0" presId="urn:microsoft.com/office/officeart/2005/8/layout/chevron2"/>
    <dgm:cxn modelId="{7DFD9412-B17B-4912-A108-8E5EA1BA3BDB}" type="presOf" srcId="{A5E76A8C-84E6-4BC5-95B1-0F65DFB5B3ED}" destId="{002F61A5-0D3C-4FBA-A6B9-58EA76B9D6BE}" srcOrd="0" destOrd="0" presId="urn:microsoft.com/office/officeart/2005/8/layout/chevron2"/>
    <dgm:cxn modelId="{A2190644-1D32-4663-AA5F-A3E0170AC1CB}" type="presOf" srcId="{95331BBB-2C0A-48F1-B1F6-18DEF97BA81D}" destId="{2D8706DA-35D5-4FDA-B973-3EAAA3299DB3}" srcOrd="0" destOrd="0" presId="urn:microsoft.com/office/officeart/2005/8/layout/chevron2"/>
    <dgm:cxn modelId="{CEBB2E2F-3A21-4052-BAB5-EBC0A0B2929C}" srcId="{46BA743C-7DF8-48B5-822E-527E7E1D1B40}" destId="{3F6C223B-4C46-45FE-A715-0F6AACF1A439}" srcOrd="13" destOrd="0" parTransId="{E6705984-308E-4530-A3F7-8D813F1F2E65}" sibTransId="{30D559E8-456F-4CE6-8481-AF6FB83FD338}"/>
    <dgm:cxn modelId="{CE517B22-5FF8-4824-972B-7C74D06280E3}" type="presOf" srcId="{36FDAA78-DC09-42BC-9076-FB43AA630818}" destId="{6CF0FF3C-7975-47E1-B792-EABA40B4109D}" srcOrd="0" destOrd="0" presId="urn:microsoft.com/office/officeart/2005/8/layout/chevron2"/>
    <dgm:cxn modelId="{AEB34B7C-9BF1-45B2-B4B9-9AEA506EE88E}" srcId="{2109B953-4E28-450D-B68D-BC64102362ED}" destId="{649A399F-0AE4-4602-AF99-83CAFDA63928}" srcOrd="0" destOrd="0" parTransId="{31BBE68E-B3DC-4136-9770-27A00E6B080A}" sibTransId="{3DB3883F-B22A-4C77-8266-A045BCE1F0F0}"/>
    <dgm:cxn modelId="{74AFE70A-78F4-494D-AF85-AB73CD2459EA}" type="presOf" srcId="{E63EAF47-16CA-408C-847C-B72E2D6F0749}" destId="{0C0FA91A-0B7F-43D9-8E64-DFA7D3486678}" srcOrd="0" destOrd="0" presId="urn:microsoft.com/office/officeart/2005/8/layout/chevron2"/>
    <dgm:cxn modelId="{BC487B3D-33E3-45DC-A806-8E98C954190D}" srcId="{46BA743C-7DF8-48B5-822E-527E7E1D1B40}" destId="{D9ACC7C9-CA09-40F5-9BAB-DDB3CA576E5C}" srcOrd="11" destOrd="0" parTransId="{7B23CEFC-E4F2-4EC1-B9E8-319DD33EB6FF}" sibTransId="{DEF3A514-7072-4A93-87BE-AAB573528639}"/>
    <dgm:cxn modelId="{10B6F111-3FDF-4192-A2DE-A361E7516AB0}" type="presOf" srcId="{2109B953-4E28-450D-B68D-BC64102362ED}" destId="{29B157DD-5ABF-44C7-84DB-D063ACF93A43}" srcOrd="0" destOrd="0" presId="urn:microsoft.com/office/officeart/2005/8/layout/chevron2"/>
    <dgm:cxn modelId="{B3068582-A4D6-40F5-970F-2EA5224EF32F}" srcId="{46BA743C-7DF8-48B5-822E-527E7E1D1B40}" destId="{2599E790-EECB-48CE-A22F-751396F2813C}" srcOrd="14" destOrd="0" parTransId="{72B1F4FC-7C7D-4372-9BD6-13DEF8E818A5}" sibTransId="{739EBD34-7370-47C9-9796-ACA820BA23F2}"/>
    <dgm:cxn modelId="{E01594F9-6925-436D-8E6E-4CC0CE3E2D35}" srcId="{46BA743C-7DF8-48B5-822E-527E7E1D1B40}" destId="{6DE3529D-9C2F-4AD4-ABCA-500B7DC77052}" srcOrd="6" destOrd="0" parTransId="{84339609-D0EC-495E-9E6F-FE7B1EA32AF1}" sibTransId="{7E93EB83-D0A6-4568-BEDF-CA5B0F35B889}"/>
    <dgm:cxn modelId="{0D50860D-79BC-4214-87A2-160F2A30AF6D}" srcId="{46BA743C-7DF8-48B5-822E-527E7E1D1B40}" destId="{CFF10B85-4057-43D9-8C02-53A135C50E38}" srcOrd="2" destOrd="0" parTransId="{2B4AFF55-AFDB-455A-9D18-A0372395B66E}" sibTransId="{B0F96C74-E8C2-40FF-AFE6-A4DD7356BB17}"/>
    <dgm:cxn modelId="{9E3DA0F4-D137-409F-9184-00B9B75DD7EA}" type="presOf" srcId="{2599E790-EECB-48CE-A22F-751396F2813C}" destId="{3C3B13FA-8F5A-457A-AC43-70A679976042}" srcOrd="0" destOrd="0" presId="urn:microsoft.com/office/officeart/2005/8/layout/chevron2"/>
    <dgm:cxn modelId="{2A1D117D-D1D9-4744-AA28-6CD9472F76E4}" type="presOf" srcId="{3F6C223B-4C46-45FE-A715-0F6AACF1A439}" destId="{8B34E432-A5DD-4CB6-B525-D360014FF2EB}" srcOrd="0" destOrd="0" presId="urn:microsoft.com/office/officeart/2005/8/layout/chevron2"/>
    <dgm:cxn modelId="{CFDCD5EE-C4E2-4078-AF61-9352A7BEADC0}" srcId="{3F6C223B-4C46-45FE-A715-0F6AACF1A439}" destId="{95331BBB-2C0A-48F1-B1F6-18DEF97BA81D}" srcOrd="0" destOrd="0" parTransId="{F215D006-95FD-4F8C-8209-64C2F25E73F2}" sibTransId="{784A954C-B64A-435B-876E-702D8FF0F091}"/>
    <dgm:cxn modelId="{FEDDECB8-E1CF-4BB9-8599-2EE7C944D339}" srcId="{36FDAA78-DC09-42BC-9076-FB43AA630818}" destId="{A7ADD56D-5AAF-4F9D-8A12-8809068BECB7}" srcOrd="0" destOrd="0" parTransId="{CC6D8F95-0585-4869-8B17-5CF7D904C033}" sibTransId="{7103DCD8-55E2-4322-92EA-D9E1A7FC8217}"/>
    <dgm:cxn modelId="{8E3E6AE0-742D-4B70-BCE1-A67527AA18D6}" srcId="{F592EE5C-65C0-41D9-B343-F9DED2642A65}" destId="{CD1FAE8D-1E22-40C6-A148-B39F0E1129E6}" srcOrd="0" destOrd="0" parTransId="{B245E08C-79BD-428E-9DEA-CA1B84419AFD}" sibTransId="{026A3DEC-D3F2-4A42-BB05-7EFC6147A391}"/>
    <dgm:cxn modelId="{DCB3DB88-8682-4DCD-9BDE-A5BB8B4631CB}" type="presOf" srcId="{0FC230AF-D66C-4BAF-8B35-6937F52B1199}" destId="{E27578E9-4A3C-458B-B634-5B07BB9ADEC4}" srcOrd="0" destOrd="0" presId="urn:microsoft.com/office/officeart/2005/8/layout/chevron2"/>
    <dgm:cxn modelId="{36CCC154-2906-4BF6-B6F0-D64239DE8988}" type="presOf" srcId="{649A399F-0AE4-4602-AF99-83CAFDA63928}" destId="{DB8F81B5-3AEA-4610-A22F-E987B36CB035}" srcOrd="0" destOrd="0" presId="urn:microsoft.com/office/officeart/2005/8/layout/chevron2"/>
    <dgm:cxn modelId="{F06252E0-8D63-480A-A8F2-304A3140D04F}" type="presOf" srcId="{34815BB4-1718-4380-B2D8-52CBD8C744C9}" destId="{F9B50929-351E-4AFB-89F9-5C2A31730F56}" srcOrd="0" destOrd="0" presId="urn:microsoft.com/office/officeart/2005/8/layout/chevron2"/>
    <dgm:cxn modelId="{56C51E52-4D37-471D-9048-F7F7278710AA}" type="presOf" srcId="{4583EA90-08FE-4FEB-B6D6-4F9599B0DDFE}" destId="{C2D6F6CC-641D-4508-AC7F-F516B0018129}" srcOrd="0" destOrd="0" presId="urn:microsoft.com/office/officeart/2005/8/layout/chevron2"/>
    <dgm:cxn modelId="{39568316-17E9-4B21-9377-9B1B8A9AF77D}" type="presOf" srcId="{283A7526-9AF3-4F9F-A50C-04A3EED7C9E7}" destId="{C487576C-5FEB-4BD4-9DF4-2EC2EA267C68}" srcOrd="0" destOrd="0" presId="urn:microsoft.com/office/officeart/2005/8/layout/chevron2"/>
    <dgm:cxn modelId="{83A9675D-844D-4F1D-B7F1-32D4A46A0386}" srcId="{46BA743C-7DF8-48B5-822E-527E7E1D1B40}" destId="{F592EE5C-65C0-41D9-B343-F9DED2642A65}" srcOrd="8" destOrd="0" parTransId="{316DFE19-BAE7-423D-8EFB-4A9722A9ED1B}" sibTransId="{60086902-B49C-4F9C-8B99-5835BE7F2EDD}"/>
    <dgm:cxn modelId="{024B3B85-DF2B-4530-BA4F-2249945E4E79}" srcId="{34815BB4-1718-4380-B2D8-52CBD8C744C9}" destId="{F9C9DB4A-F792-4895-84DD-723841ED8BF5}" srcOrd="0" destOrd="0" parTransId="{6EB72560-BA25-46BC-9837-CC2B71FD55F9}" sibTransId="{CF72A379-C1C7-46BE-81A6-DABAA4A854B1}"/>
    <dgm:cxn modelId="{A6B2CBC9-142F-42ED-8499-63C63BD31EA3}" type="presOf" srcId="{46BA743C-7DF8-48B5-822E-527E7E1D1B40}" destId="{B97EB317-2473-4DCD-80E7-50B7A89B2F96}" srcOrd="0" destOrd="0" presId="urn:microsoft.com/office/officeart/2005/8/layout/chevron2"/>
    <dgm:cxn modelId="{9F5B3716-6BDC-40D5-8473-CFD025E508B4}" type="presOf" srcId="{2ACE588D-EA70-4364-8307-2C2E7A0C20FD}" destId="{A447DAC0-ECA3-4ED8-9058-1CF6DC3045AE}" srcOrd="0" destOrd="0" presId="urn:microsoft.com/office/officeart/2005/8/layout/chevron2"/>
    <dgm:cxn modelId="{0B4A3BD6-B024-4787-AB6E-F2BE58748393}" srcId="{CFF10B85-4057-43D9-8C02-53A135C50E38}" destId="{283A7526-9AF3-4F9F-A50C-04A3EED7C9E7}" srcOrd="0" destOrd="0" parTransId="{8D5B8183-9A97-4940-AC26-6BECD107C045}" sibTransId="{D32D6A55-5423-4A9E-9227-A94BB0AB74B3}"/>
    <dgm:cxn modelId="{69055FEE-CA40-4A2A-9EB1-0CD12C9E17AF}" srcId="{C8AD756C-C70E-462B-9AA3-BCE57C3E9A46}" destId="{1F42E21D-1309-44D4-A5A9-4D53F6991551}" srcOrd="0" destOrd="0" parTransId="{12D27B87-523B-4956-A866-1360FDD4EADA}" sibTransId="{614993ED-8056-49AF-BFD6-3C5EB58829BF}"/>
    <dgm:cxn modelId="{4A173D10-98D9-4F62-9F91-DF739777CAF1}" srcId="{46BA743C-7DF8-48B5-822E-527E7E1D1B40}" destId="{62E3A7F4-1070-4127-9E44-20E58509EC45}" srcOrd="3" destOrd="0" parTransId="{715E2BFC-B8BA-4115-881A-E2670CC81A36}" sibTransId="{4494D9B5-CB4A-48A4-A674-8897A9EAAC47}"/>
    <dgm:cxn modelId="{4D383FAC-97B6-48FA-A32F-2488D72F5B9B}" type="presOf" srcId="{85B20276-DEC3-4C15-8243-D720697A6699}" destId="{E67A20E1-6926-415B-9418-F54D5178309C}" srcOrd="0" destOrd="0" presId="urn:microsoft.com/office/officeart/2005/8/layout/chevron2"/>
    <dgm:cxn modelId="{D0B8F56E-0AB3-4431-8B31-90A25F4F7BC9}" srcId="{46BA743C-7DF8-48B5-822E-527E7E1D1B40}" destId="{34815BB4-1718-4380-B2D8-52CBD8C744C9}" srcOrd="7" destOrd="0" parTransId="{D2110A9F-EF73-4031-A116-14390DFA6A3C}" sibTransId="{2B70721C-23A8-44FB-B75F-B264DDBBC737}"/>
    <dgm:cxn modelId="{BC646612-75E0-44C9-AFE4-B4D8C1CD06C5}" srcId="{46BA743C-7DF8-48B5-822E-527E7E1D1B40}" destId="{36FDAA78-DC09-42BC-9076-FB43AA630818}" srcOrd="15" destOrd="0" parTransId="{770D9115-2D37-41CF-AC5B-F6DE43D2D91E}" sibTransId="{C72A84D4-8AB4-4FA6-95E3-B34CB6E370C0}"/>
    <dgm:cxn modelId="{BE6CE87E-07FB-46DA-9DC1-4F5FF906BE9E}" srcId="{6DE3529D-9C2F-4AD4-ABCA-500B7DC77052}" destId="{714D354F-D92A-4E96-9B5D-2D1ECE6B79E3}" srcOrd="0" destOrd="0" parTransId="{567689A2-23B4-4452-9F71-5873D7EE0D50}" sibTransId="{0468C258-9279-4C26-AA07-5F62CF6A9B3C}"/>
    <dgm:cxn modelId="{B7FCB47C-85BA-4590-A39A-A036C8F86CCA}" srcId="{46BA743C-7DF8-48B5-822E-527E7E1D1B40}" destId="{7FFF0BF9-E84B-49D7-87DF-CFFCED52DB7E}" srcOrd="0" destOrd="0" parTransId="{432A8833-EBFC-4AAC-96FA-0B6B3F9DDAB3}" sibTransId="{D6B7B547-FB10-467D-932E-2A70B4C3666F}"/>
    <dgm:cxn modelId="{924D41EC-EFB3-41DC-8EB6-1D5B07F30357}" srcId="{85B20276-DEC3-4C15-8243-D720697A6699}" destId="{3706AEA4-0496-4D17-912E-492A3E00231D}" srcOrd="0" destOrd="0" parTransId="{60E4925E-8F8A-4F36-80AE-F2112FC9A927}" sibTransId="{08F3A1C2-A25A-434E-B39C-36B6CA66D37D}"/>
    <dgm:cxn modelId="{2D00A54F-3B50-4B81-8582-16424158BC7D}" srcId="{62E3A7F4-1070-4127-9E44-20E58509EC45}" destId="{5B33CDE8-17D9-406A-ADA0-BE5AA000CBB8}" srcOrd="0" destOrd="0" parTransId="{53028A73-B59F-4A2C-BE51-B8724A578CED}" sibTransId="{44665726-89FE-44B5-8E00-EA6CE75C9FD3}"/>
    <dgm:cxn modelId="{D05B21D8-F865-48B7-9E82-5CAD05C8FDE1}" type="presOf" srcId="{4ACFA5E5-75C4-4797-AFC9-0E0ED26D747F}" destId="{20C327AA-6EAB-40F8-B5A9-3824D8F3C0F2}" srcOrd="0" destOrd="0" presId="urn:microsoft.com/office/officeart/2005/8/layout/chevron2"/>
    <dgm:cxn modelId="{4971A058-AF3F-4CA2-8505-1179225BEA06}" type="presOf" srcId="{F9C9DB4A-F792-4895-84DD-723841ED8BF5}" destId="{6688F5FD-0BCB-489E-92B8-A21E58317251}" srcOrd="0" destOrd="0" presId="urn:microsoft.com/office/officeart/2005/8/layout/chevron2"/>
    <dgm:cxn modelId="{4214AF12-13C2-4C61-B2E2-E65DA755F9FF}" type="presOf" srcId="{74B1D90B-AD1C-4B0A-BC78-83FC5F68267B}" destId="{8B8590ED-F7A7-4321-ABDD-0CAF7361F90B}" srcOrd="0" destOrd="0" presId="urn:microsoft.com/office/officeart/2005/8/layout/chevron2"/>
    <dgm:cxn modelId="{A7BE3BA4-53B3-47F3-9BD6-8976332C77ED}" type="presOf" srcId="{F592EE5C-65C0-41D9-B343-F9DED2642A65}" destId="{4C723570-32B9-49D3-A812-FBF1BFDE76B3}" srcOrd="0" destOrd="0" presId="urn:microsoft.com/office/officeart/2005/8/layout/chevron2"/>
    <dgm:cxn modelId="{CF0325BB-097B-4312-B3F4-AA8CA6E25028}" type="presOf" srcId="{C8AD756C-C70E-462B-9AA3-BCE57C3E9A46}" destId="{D2A0677C-B1FF-4D0E-BAB0-4D937AC4C8AD}" srcOrd="0" destOrd="0" presId="urn:microsoft.com/office/officeart/2005/8/layout/chevron2"/>
    <dgm:cxn modelId="{E27A04B8-CBBC-4830-9993-2A485B68B80F}" srcId="{46BA743C-7DF8-48B5-822E-527E7E1D1B40}" destId="{2109B953-4E28-450D-B68D-BC64102362ED}" srcOrd="5" destOrd="0" parTransId="{9FC4AE15-B2E8-4A4E-BD7E-9DEFFECFD0D2}" sibTransId="{EC477FFD-B4A5-4909-B9A3-CB6C3EF80D0C}"/>
    <dgm:cxn modelId="{3F295B4A-5AE7-449A-8660-C5609DA66E58}" type="presOf" srcId="{36474439-FAA3-4F7D-A8A3-199B106CB7C3}" destId="{0733DA76-12DF-4F6F-8329-66489A53C411}" srcOrd="0" destOrd="0" presId="urn:microsoft.com/office/officeart/2005/8/layout/chevron2"/>
    <dgm:cxn modelId="{539C8883-7F66-440E-B887-ACD761C6B1C5}" type="presOf" srcId="{CD1FAE8D-1E22-40C6-A148-B39F0E1129E6}" destId="{4FBFDDFC-BE50-490F-B5BA-AE7EFEA1AAD8}" srcOrd="0" destOrd="0" presId="urn:microsoft.com/office/officeart/2005/8/layout/chevron2"/>
    <dgm:cxn modelId="{1FD104C1-9DCD-4A55-B250-B42D0CE41900}" srcId="{7FFF0BF9-E84B-49D7-87DF-CFFCED52DB7E}" destId="{A5E76A8C-84E6-4BC5-95B1-0F65DFB5B3ED}" srcOrd="0" destOrd="0" parTransId="{D11F2DE7-CEA6-4B66-B3F0-59446432A0C6}" sibTransId="{E5137B10-3AC7-40A2-A455-9B0947E6205B}"/>
    <dgm:cxn modelId="{0AB44313-4118-4A0F-BCE0-27FF283C22FA}" type="presParOf" srcId="{B97EB317-2473-4DCD-80E7-50B7A89B2F96}" destId="{1BFCB26E-9F4F-4BD9-BB8F-DA511E7A1292}" srcOrd="0" destOrd="0" presId="urn:microsoft.com/office/officeart/2005/8/layout/chevron2"/>
    <dgm:cxn modelId="{8B51C24F-4CB5-484E-A670-A7B06495C488}" type="presParOf" srcId="{1BFCB26E-9F4F-4BD9-BB8F-DA511E7A1292}" destId="{B02F16C6-4EA1-4A31-B183-7E7D97642127}" srcOrd="0" destOrd="0" presId="urn:microsoft.com/office/officeart/2005/8/layout/chevron2"/>
    <dgm:cxn modelId="{32CA13D5-83F0-4F99-8289-B23334B16C72}" type="presParOf" srcId="{1BFCB26E-9F4F-4BD9-BB8F-DA511E7A1292}" destId="{002F61A5-0D3C-4FBA-A6B9-58EA76B9D6BE}" srcOrd="1" destOrd="0" presId="urn:microsoft.com/office/officeart/2005/8/layout/chevron2"/>
    <dgm:cxn modelId="{33388965-D97C-446A-B7D4-42EF0AB9E75D}" type="presParOf" srcId="{B97EB317-2473-4DCD-80E7-50B7A89B2F96}" destId="{0B63C71A-38A7-4761-A1C8-15AFE2CBDBAC}" srcOrd="1" destOrd="0" presId="urn:microsoft.com/office/officeart/2005/8/layout/chevron2"/>
    <dgm:cxn modelId="{B01CC332-CB41-427D-8A60-ABC16E9062A0}" type="presParOf" srcId="{B97EB317-2473-4DCD-80E7-50B7A89B2F96}" destId="{AE6B24AE-3A13-44E7-A114-E210D6A2FF42}" srcOrd="2" destOrd="0" presId="urn:microsoft.com/office/officeart/2005/8/layout/chevron2"/>
    <dgm:cxn modelId="{4AC844F7-F50E-47BA-9D9D-121B127B123D}" type="presParOf" srcId="{AE6B24AE-3A13-44E7-A114-E210D6A2FF42}" destId="{20C327AA-6EAB-40F8-B5A9-3824D8F3C0F2}" srcOrd="0" destOrd="0" presId="urn:microsoft.com/office/officeart/2005/8/layout/chevron2"/>
    <dgm:cxn modelId="{B7A5B4AD-7BE6-4380-B998-C3F0D11A1DF9}" type="presParOf" srcId="{AE6B24AE-3A13-44E7-A114-E210D6A2FF42}" destId="{A447DAC0-ECA3-4ED8-9058-1CF6DC3045AE}" srcOrd="1" destOrd="0" presId="urn:microsoft.com/office/officeart/2005/8/layout/chevron2"/>
    <dgm:cxn modelId="{637DF4F3-CD23-4BAF-B930-F5E6725E2302}" type="presParOf" srcId="{B97EB317-2473-4DCD-80E7-50B7A89B2F96}" destId="{F3780291-B5AA-4EAB-829A-815053475D72}" srcOrd="3" destOrd="0" presId="urn:microsoft.com/office/officeart/2005/8/layout/chevron2"/>
    <dgm:cxn modelId="{8627A023-8E1A-46EC-94B9-6DD95CABB157}" type="presParOf" srcId="{B97EB317-2473-4DCD-80E7-50B7A89B2F96}" destId="{81211C0A-7DFE-48C6-9177-900350FB8CCA}" srcOrd="4" destOrd="0" presId="urn:microsoft.com/office/officeart/2005/8/layout/chevron2"/>
    <dgm:cxn modelId="{77DFDEE1-C1EF-4D8F-9E8D-B0C22DCDE4EC}" type="presParOf" srcId="{81211C0A-7DFE-48C6-9177-900350FB8CCA}" destId="{B8A83EC6-6956-48D4-B93C-EDC133FD6A25}" srcOrd="0" destOrd="0" presId="urn:microsoft.com/office/officeart/2005/8/layout/chevron2"/>
    <dgm:cxn modelId="{9DC06CA8-9394-4389-BB86-F9F64F60067C}" type="presParOf" srcId="{81211C0A-7DFE-48C6-9177-900350FB8CCA}" destId="{C487576C-5FEB-4BD4-9DF4-2EC2EA267C68}" srcOrd="1" destOrd="0" presId="urn:microsoft.com/office/officeart/2005/8/layout/chevron2"/>
    <dgm:cxn modelId="{07A6D5C9-5BD7-429C-ADA3-861B45217AFC}" type="presParOf" srcId="{B97EB317-2473-4DCD-80E7-50B7A89B2F96}" destId="{503B8246-8380-4F3D-81F0-9878285504E5}" srcOrd="5" destOrd="0" presId="urn:microsoft.com/office/officeart/2005/8/layout/chevron2"/>
    <dgm:cxn modelId="{4D26B00A-F2B3-41AF-9035-876A2AA15D15}" type="presParOf" srcId="{B97EB317-2473-4DCD-80E7-50B7A89B2F96}" destId="{CFDA0F2A-E23E-4E94-AF42-A519F482FF05}" srcOrd="6" destOrd="0" presId="urn:microsoft.com/office/officeart/2005/8/layout/chevron2"/>
    <dgm:cxn modelId="{FE3B4E11-EE62-450E-80CF-23A7C08C097D}" type="presParOf" srcId="{CFDA0F2A-E23E-4E94-AF42-A519F482FF05}" destId="{323CD1DC-49A9-4E41-969E-6D2F12598F5F}" srcOrd="0" destOrd="0" presId="urn:microsoft.com/office/officeart/2005/8/layout/chevron2"/>
    <dgm:cxn modelId="{3D542DF8-1A28-4ECB-8751-7B5F3EDC9CD0}" type="presParOf" srcId="{CFDA0F2A-E23E-4E94-AF42-A519F482FF05}" destId="{CE6172C3-16D9-4D37-A950-121178F1AC2A}" srcOrd="1" destOrd="0" presId="urn:microsoft.com/office/officeart/2005/8/layout/chevron2"/>
    <dgm:cxn modelId="{E17FBC44-CF38-430F-A027-21808F6B1F02}" type="presParOf" srcId="{B97EB317-2473-4DCD-80E7-50B7A89B2F96}" destId="{1A661C22-8231-448D-934D-74F3CDB043FB}" srcOrd="7" destOrd="0" presId="urn:microsoft.com/office/officeart/2005/8/layout/chevron2"/>
    <dgm:cxn modelId="{AD8421D6-3E73-408B-92EA-C262CB06BA0E}" type="presParOf" srcId="{B97EB317-2473-4DCD-80E7-50B7A89B2F96}" destId="{96326318-A1FA-4EA1-B1DF-21C339016A9B}" srcOrd="8" destOrd="0" presId="urn:microsoft.com/office/officeart/2005/8/layout/chevron2"/>
    <dgm:cxn modelId="{CDB56B63-422F-4CC9-9455-6B0F5912F36F}" type="presParOf" srcId="{96326318-A1FA-4EA1-B1DF-21C339016A9B}" destId="{D2A0677C-B1FF-4D0E-BAB0-4D937AC4C8AD}" srcOrd="0" destOrd="0" presId="urn:microsoft.com/office/officeart/2005/8/layout/chevron2"/>
    <dgm:cxn modelId="{DC2C5E64-8690-4975-82C2-0D4CBD9E0315}" type="presParOf" srcId="{96326318-A1FA-4EA1-B1DF-21C339016A9B}" destId="{C09BE247-24E6-41F8-BD35-94927E3EFEF0}" srcOrd="1" destOrd="0" presId="urn:microsoft.com/office/officeart/2005/8/layout/chevron2"/>
    <dgm:cxn modelId="{9E738C08-A4A0-4A18-AD8E-83933AC4F92F}" type="presParOf" srcId="{B97EB317-2473-4DCD-80E7-50B7A89B2F96}" destId="{93E38A3B-8B0A-40A0-A2CC-43C1CB138539}" srcOrd="9" destOrd="0" presId="urn:microsoft.com/office/officeart/2005/8/layout/chevron2"/>
    <dgm:cxn modelId="{B518DCE5-A3F0-4A2A-8A8F-438E0415440D}" type="presParOf" srcId="{B97EB317-2473-4DCD-80E7-50B7A89B2F96}" destId="{E06DA044-09B0-4D5F-BB61-0851A690E362}" srcOrd="10" destOrd="0" presId="urn:microsoft.com/office/officeart/2005/8/layout/chevron2"/>
    <dgm:cxn modelId="{D3BC71D4-D634-4035-81C1-800579306795}" type="presParOf" srcId="{E06DA044-09B0-4D5F-BB61-0851A690E362}" destId="{29B157DD-5ABF-44C7-84DB-D063ACF93A43}" srcOrd="0" destOrd="0" presId="urn:microsoft.com/office/officeart/2005/8/layout/chevron2"/>
    <dgm:cxn modelId="{30A330C3-1292-4CC8-A049-3595AE32C4C5}" type="presParOf" srcId="{E06DA044-09B0-4D5F-BB61-0851A690E362}" destId="{DB8F81B5-3AEA-4610-A22F-E987B36CB035}" srcOrd="1" destOrd="0" presId="urn:microsoft.com/office/officeart/2005/8/layout/chevron2"/>
    <dgm:cxn modelId="{7108C7C0-5A5D-47F7-9725-72E789537823}" type="presParOf" srcId="{B97EB317-2473-4DCD-80E7-50B7A89B2F96}" destId="{5270AD1B-D8C7-409C-9D80-FF6C6D980846}" srcOrd="11" destOrd="0" presId="urn:microsoft.com/office/officeart/2005/8/layout/chevron2"/>
    <dgm:cxn modelId="{608B4AFF-258E-4AE4-BAF7-272DC8A24521}" type="presParOf" srcId="{B97EB317-2473-4DCD-80E7-50B7A89B2F96}" destId="{A226E139-59B4-481E-B779-7A04843D3B54}" srcOrd="12" destOrd="0" presId="urn:microsoft.com/office/officeart/2005/8/layout/chevron2"/>
    <dgm:cxn modelId="{3FA3F865-8BBE-489F-A85C-34ED5E8A5F49}" type="presParOf" srcId="{A226E139-59B4-481E-B779-7A04843D3B54}" destId="{203499EA-A847-4BF6-ABC2-1453F9CF1A58}" srcOrd="0" destOrd="0" presId="urn:microsoft.com/office/officeart/2005/8/layout/chevron2"/>
    <dgm:cxn modelId="{351A4C2F-FFD6-4839-BE59-F9C8D8F2FA18}" type="presParOf" srcId="{A226E139-59B4-481E-B779-7A04843D3B54}" destId="{34F646D8-02DD-4CF5-8744-0593178FDE1D}" srcOrd="1" destOrd="0" presId="urn:microsoft.com/office/officeart/2005/8/layout/chevron2"/>
    <dgm:cxn modelId="{A8731A20-2B32-45CA-9461-C3A97EF5972D}" type="presParOf" srcId="{B97EB317-2473-4DCD-80E7-50B7A89B2F96}" destId="{D4F36B3A-5542-4937-BCAB-ABAF7FCE40BC}" srcOrd="13" destOrd="0" presId="urn:microsoft.com/office/officeart/2005/8/layout/chevron2"/>
    <dgm:cxn modelId="{0A6FE030-4CD1-4333-BFAD-1C89E169A1F0}" type="presParOf" srcId="{B97EB317-2473-4DCD-80E7-50B7A89B2F96}" destId="{F39624E1-6C25-4975-9DAC-53EF4F8AA629}" srcOrd="14" destOrd="0" presId="urn:microsoft.com/office/officeart/2005/8/layout/chevron2"/>
    <dgm:cxn modelId="{00DD871F-D012-492D-A7B8-43CA4C85C0EC}" type="presParOf" srcId="{F39624E1-6C25-4975-9DAC-53EF4F8AA629}" destId="{F9B50929-351E-4AFB-89F9-5C2A31730F56}" srcOrd="0" destOrd="0" presId="urn:microsoft.com/office/officeart/2005/8/layout/chevron2"/>
    <dgm:cxn modelId="{F2CA77E9-2E54-4BB9-AE81-9490A53B9B93}" type="presParOf" srcId="{F39624E1-6C25-4975-9DAC-53EF4F8AA629}" destId="{6688F5FD-0BCB-489E-92B8-A21E58317251}" srcOrd="1" destOrd="0" presId="urn:microsoft.com/office/officeart/2005/8/layout/chevron2"/>
    <dgm:cxn modelId="{6A57E2EF-510A-456F-8587-C7C5F823D033}" type="presParOf" srcId="{B97EB317-2473-4DCD-80E7-50B7A89B2F96}" destId="{A37EA66C-98FB-4897-9B1C-7D2966F258A2}" srcOrd="15" destOrd="0" presId="urn:microsoft.com/office/officeart/2005/8/layout/chevron2"/>
    <dgm:cxn modelId="{4570653D-E2F0-4A40-A12E-86FC7322B584}" type="presParOf" srcId="{B97EB317-2473-4DCD-80E7-50B7A89B2F96}" destId="{128D4973-9C45-4426-8250-F5DA9C5E9B6E}" srcOrd="16" destOrd="0" presId="urn:microsoft.com/office/officeart/2005/8/layout/chevron2"/>
    <dgm:cxn modelId="{33BD17E0-B499-49BA-98A8-D33B83F75F6B}" type="presParOf" srcId="{128D4973-9C45-4426-8250-F5DA9C5E9B6E}" destId="{4C723570-32B9-49D3-A812-FBF1BFDE76B3}" srcOrd="0" destOrd="0" presId="urn:microsoft.com/office/officeart/2005/8/layout/chevron2"/>
    <dgm:cxn modelId="{87579C4C-2A1F-4DCA-80C9-CFE4060247B1}" type="presParOf" srcId="{128D4973-9C45-4426-8250-F5DA9C5E9B6E}" destId="{4FBFDDFC-BE50-490F-B5BA-AE7EFEA1AAD8}" srcOrd="1" destOrd="0" presId="urn:microsoft.com/office/officeart/2005/8/layout/chevron2"/>
    <dgm:cxn modelId="{8DED5283-61E5-4A89-A464-846941AE684E}" type="presParOf" srcId="{B97EB317-2473-4DCD-80E7-50B7A89B2F96}" destId="{35C05584-DC5F-44D7-95BC-08DEC36D0528}" srcOrd="17" destOrd="0" presId="urn:microsoft.com/office/officeart/2005/8/layout/chevron2"/>
    <dgm:cxn modelId="{D63A408E-0BB2-49EE-8F1F-EA2C2155DBC2}" type="presParOf" srcId="{B97EB317-2473-4DCD-80E7-50B7A89B2F96}" destId="{92C20D68-5550-4CCF-9A63-820D708FF6AA}" srcOrd="18" destOrd="0" presId="urn:microsoft.com/office/officeart/2005/8/layout/chevron2"/>
    <dgm:cxn modelId="{A78F39F4-AC41-4947-946E-9C01A1A11EB5}" type="presParOf" srcId="{92C20D68-5550-4CCF-9A63-820D708FF6AA}" destId="{E67A20E1-6926-415B-9418-F54D5178309C}" srcOrd="0" destOrd="0" presId="urn:microsoft.com/office/officeart/2005/8/layout/chevron2"/>
    <dgm:cxn modelId="{439BA798-3412-4FFA-8206-4C7BEB3B1A4B}" type="presParOf" srcId="{92C20D68-5550-4CCF-9A63-820D708FF6AA}" destId="{A3674E6A-9504-45C3-B10F-7883B3B628A9}" srcOrd="1" destOrd="0" presId="urn:microsoft.com/office/officeart/2005/8/layout/chevron2"/>
    <dgm:cxn modelId="{0BEC369E-29E4-4280-BAC5-B856250776EE}" type="presParOf" srcId="{B97EB317-2473-4DCD-80E7-50B7A89B2F96}" destId="{042C042B-CCFE-4A32-AC48-282D0CCB579E}" srcOrd="19" destOrd="0" presId="urn:microsoft.com/office/officeart/2005/8/layout/chevron2"/>
    <dgm:cxn modelId="{C39AD718-E25E-4952-8526-2E6ABF882358}" type="presParOf" srcId="{B97EB317-2473-4DCD-80E7-50B7A89B2F96}" destId="{4CFA38AD-D548-4AAB-B541-1D84D0000E2E}" srcOrd="20" destOrd="0" presId="urn:microsoft.com/office/officeart/2005/8/layout/chevron2"/>
    <dgm:cxn modelId="{E027B621-C6CD-45BC-B43A-B13F08731853}" type="presParOf" srcId="{4CFA38AD-D548-4AAB-B541-1D84D0000E2E}" destId="{0733DA76-12DF-4F6F-8329-66489A53C411}" srcOrd="0" destOrd="0" presId="urn:microsoft.com/office/officeart/2005/8/layout/chevron2"/>
    <dgm:cxn modelId="{7140402C-9934-4B72-B0C7-92DF202B15E2}" type="presParOf" srcId="{4CFA38AD-D548-4AAB-B541-1D84D0000E2E}" destId="{2442E9A2-D366-45E0-B882-19CC1650E758}" srcOrd="1" destOrd="0" presId="urn:microsoft.com/office/officeart/2005/8/layout/chevron2"/>
    <dgm:cxn modelId="{6B455CE8-D746-4539-81FE-AF1433B78392}" type="presParOf" srcId="{B97EB317-2473-4DCD-80E7-50B7A89B2F96}" destId="{DA2E7CEF-D06B-47BE-91B8-F1C26B56790D}" srcOrd="21" destOrd="0" presId="urn:microsoft.com/office/officeart/2005/8/layout/chevron2"/>
    <dgm:cxn modelId="{806B3F9D-2F53-40D2-9EB6-BAE05C7D3494}" type="presParOf" srcId="{B97EB317-2473-4DCD-80E7-50B7A89B2F96}" destId="{D91E44D4-4FAB-48DE-B189-4C8945605C07}" srcOrd="22" destOrd="0" presId="urn:microsoft.com/office/officeart/2005/8/layout/chevron2"/>
    <dgm:cxn modelId="{9C57F433-8138-4D82-9B0F-106D6B02A98F}" type="presParOf" srcId="{D91E44D4-4FAB-48DE-B189-4C8945605C07}" destId="{CB17FFB3-B846-4112-B1F1-27CA9C6189FE}" srcOrd="0" destOrd="0" presId="urn:microsoft.com/office/officeart/2005/8/layout/chevron2"/>
    <dgm:cxn modelId="{531C46AA-35DE-4551-9DDC-3CA119A38037}" type="presParOf" srcId="{D91E44D4-4FAB-48DE-B189-4C8945605C07}" destId="{8B8590ED-F7A7-4321-ABDD-0CAF7361F90B}" srcOrd="1" destOrd="0" presId="urn:microsoft.com/office/officeart/2005/8/layout/chevron2"/>
    <dgm:cxn modelId="{384525AD-27BE-437C-8A9C-1F8F14055A9D}" type="presParOf" srcId="{B97EB317-2473-4DCD-80E7-50B7A89B2F96}" destId="{2110094C-96A7-45F6-83FE-3CA24A2B7433}" srcOrd="23" destOrd="0" presId="urn:microsoft.com/office/officeart/2005/8/layout/chevron2"/>
    <dgm:cxn modelId="{21D6D4C8-E6C4-4053-BDCD-C17263308D81}" type="presParOf" srcId="{B97EB317-2473-4DCD-80E7-50B7A89B2F96}" destId="{4A502DE1-D73F-488E-B83D-2142EA6DD5D2}" srcOrd="24" destOrd="0" presId="urn:microsoft.com/office/officeart/2005/8/layout/chevron2"/>
    <dgm:cxn modelId="{48267B67-4A4A-4CD1-B518-E7EA3229CBF1}" type="presParOf" srcId="{4A502DE1-D73F-488E-B83D-2142EA6DD5D2}" destId="{E27578E9-4A3C-458B-B634-5B07BB9ADEC4}" srcOrd="0" destOrd="0" presId="urn:microsoft.com/office/officeart/2005/8/layout/chevron2"/>
    <dgm:cxn modelId="{6ADB3861-294E-4AC6-9D91-F5F046B2614C}" type="presParOf" srcId="{4A502DE1-D73F-488E-B83D-2142EA6DD5D2}" destId="{C2D6F6CC-641D-4508-AC7F-F516B0018129}" srcOrd="1" destOrd="0" presId="urn:microsoft.com/office/officeart/2005/8/layout/chevron2"/>
    <dgm:cxn modelId="{34A974B4-924F-4AC0-8BCD-CF2A8D0D729A}" type="presParOf" srcId="{B97EB317-2473-4DCD-80E7-50B7A89B2F96}" destId="{865998B0-0215-46F0-85FB-9EAB9F5C43F4}" srcOrd="25" destOrd="0" presId="urn:microsoft.com/office/officeart/2005/8/layout/chevron2"/>
    <dgm:cxn modelId="{059C8195-BD4D-422F-A7AD-17DC4B6D09F0}" type="presParOf" srcId="{B97EB317-2473-4DCD-80E7-50B7A89B2F96}" destId="{3CB6B570-174A-4707-9FCF-4E1E833B3F0A}" srcOrd="26" destOrd="0" presId="urn:microsoft.com/office/officeart/2005/8/layout/chevron2"/>
    <dgm:cxn modelId="{D5E1BACB-8A5D-426C-879B-BCF61664C1E4}" type="presParOf" srcId="{3CB6B570-174A-4707-9FCF-4E1E833B3F0A}" destId="{8B34E432-A5DD-4CB6-B525-D360014FF2EB}" srcOrd="0" destOrd="0" presId="urn:microsoft.com/office/officeart/2005/8/layout/chevron2"/>
    <dgm:cxn modelId="{15D863F1-641B-41CB-8BB1-AFE361AA13AD}" type="presParOf" srcId="{3CB6B570-174A-4707-9FCF-4E1E833B3F0A}" destId="{2D8706DA-35D5-4FDA-B973-3EAAA3299DB3}" srcOrd="1" destOrd="0" presId="urn:microsoft.com/office/officeart/2005/8/layout/chevron2"/>
    <dgm:cxn modelId="{1E9A0197-8AAA-4DFD-B249-774E5FA2318F}" type="presParOf" srcId="{B97EB317-2473-4DCD-80E7-50B7A89B2F96}" destId="{85D7046C-3CAC-48F2-904C-532FAB249391}" srcOrd="27" destOrd="0" presId="urn:microsoft.com/office/officeart/2005/8/layout/chevron2"/>
    <dgm:cxn modelId="{203EB963-F017-46DB-83A6-72191E197998}" type="presParOf" srcId="{B97EB317-2473-4DCD-80E7-50B7A89B2F96}" destId="{23349FD0-9F6E-40C4-A9FD-C6EE8860A826}" srcOrd="28" destOrd="0" presId="urn:microsoft.com/office/officeart/2005/8/layout/chevron2"/>
    <dgm:cxn modelId="{64EC1046-549D-402B-B312-6068F4187A75}" type="presParOf" srcId="{23349FD0-9F6E-40C4-A9FD-C6EE8860A826}" destId="{3C3B13FA-8F5A-457A-AC43-70A679976042}" srcOrd="0" destOrd="0" presId="urn:microsoft.com/office/officeart/2005/8/layout/chevron2"/>
    <dgm:cxn modelId="{3E6009F1-2597-4C7B-9476-1284AA1F9205}" type="presParOf" srcId="{23349FD0-9F6E-40C4-A9FD-C6EE8860A826}" destId="{0C0FA91A-0B7F-43D9-8E64-DFA7D3486678}" srcOrd="1" destOrd="0" presId="urn:microsoft.com/office/officeart/2005/8/layout/chevron2"/>
    <dgm:cxn modelId="{99F2DB4C-E724-4E8C-9546-2C4C90A9B9B6}" type="presParOf" srcId="{B97EB317-2473-4DCD-80E7-50B7A89B2F96}" destId="{C6F0682A-DCE5-4F85-977D-2316550E2C99}" srcOrd="29" destOrd="0" presId="urn:microsoft.com/office/officeart/2005/8/layout/chevron2"/>
    <dgm:cxn modelId="{6634D896-AA9A-4981-8C92-61372F3CBF89}" type="presParOf" srcId="{B97EB317-2473-4DCD-80E7-50B7A89B2F96}" destId="{1E7E060A-E71A-47A5-AE45-3EBAB40C799E}" srcOrd="30" destOrd="0" presId="urn:microsoft.com/office/officeart/2005/8/layout/chevron2"/>
    <dgm:cxn modelId="{1AEEA607-16A3-4CBD-99E6-8B16D50E41DB}" type="presParOf" srcId="{1E7E060A-E71A-47A5-AE45-3EBAB40C799E}" destId="{6CF0FF3C-7975-47E1-B792-EABA40B4109D}" srcOrd="0" destOrd="0" presId="urn:microsoft.com/office/officeart/2005/8/layout/chevron2"/>
    <dgm:cxn modelId="{777A3DA3-AFF9-4258-86CC-81F6D02EC618}" type="presParOf" srcId="{1E7E060A-E71A-47A5-AE45-3EBAB40C799E}" destId="{BD724EE5-E710-4F9F-8F61-BF36CB1A2605}"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2F16C6-4EA1-4A31-B183-7E7D97642127}">
      <dsp:nvSpPr>
        <dsp:cNvPr id="0" name=""/>
        <dsp:cNvSpPr/>
      </dsp:nvSpPr>
      <dsp:spPr>
        <a:xfrm rot="5400000">
          <a:off x="-82463" y="84900"/>
          <a:ext cx="549754" cy="384828"/>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sz="1200" kern="1200" dirty="0"/>
            <a:t>1</a:t>
          </a:r>
        </a:p>
      </dsp:txBody>
      <dsp:txXfrm rot="-5400000">
        <a:off x="0" y="194851"/>
        <a:ext cx="384828" cy="164926"/>
      </dsp:txXfrm>
    </dsp:sp>
    <dsp:sp modelId="{002F61A5-0D3C-4FBA-A6B9-58EA76B9D6BE}">
      <dsp:nvSpPr>
        <dsp:cNvPr id="0" name=""/>
        <dsp:cNvSpPr/>
      </dsp:nvSpPr>
      <dsp:spPr>
        <a:xfrm rot="5400000">
          <a:off x="2947349" y="-2560084"/>
          <a:ext cx="357528" cy="5482571"/>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7620" rIns="7620" bIns="7620" numCol="1" spcCol="1270" anchor="ctr" anchorCtr="0">
          <a:noAutofit/>
        </a:bodyPr>
        <a:lstStyle/>
        <a:p>
          <a:pPr marL="114300" lvl="1" indent="-114300" algn="l" defTabSz="533400">
            <a:lnSpc>
              <a:spcPct val="90000"/>
            </a:lnSpc>
            <a:spcBef>
              <a:spcPct val="0"/>
            </a:spcBef>
            <a:spcAft>
              <a:spcPct val="15000"/>
            </a:spcAft>
            <a:buChar char="••"/>
          </a:pPr>
          <a:r>
            <a:rPr lang="en-US" sz="1200" kern="1200" dirty="0"/>
            <a:t>Prepare  working environment for the Lab and load data files</a:t>
          </a:r>
        </a:p>
      </dsp:txBody>
      <dsp:txXfrm rot="-5400000">
        <a:off x="384828" y="19890"/>
        <a:ext cx="5465118" cy="322622"/>
      </dsp:txXfrm>
    </dsp:sp>
    <dsp:sp modelId="{20C327AA-6EAB-40F8-B5A9-3824D8F3C0F2}">
      <dsp:nvSpPr>
        <dsp:cNvPr id="0" name=""/>
        <dsp:cNvSpPr/>
      </dsp:nvSpPr>
      <dsp:spPr>
        <a:xfrm rot="5400000">
          <a:off x="-82463" y="568022"/>
          <a:ext cx="549754" cy="384828"/>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sz="1200" kern="1200" dirty="0"/>
            <a:t>2</a:t>
          </a:r>
        </a:p>
      </dsp:txBody>
      <dsp:txXfrm rot="-5400000">
        <a:off x="0" y="677973"/>
        <a:ext cx="384828" cy="164926"/>
      </dsp:txXfrm>
    </dsp:sp>
    <dsp:sp modelId="{A447DAC0-ECA3-4ED8-9058-1CF6DC3045AE}">
      <dsp:nvSpPr>
        <dsp:cNvPr id="0" name=""/>
        <dsp:cNvSpPr/>
      </dsp:nvSpPr>
      <dsp:spPr>
        <a:xfrm rot="5400000">
          <a:off x="2947443" y="-2077056"/>
          <a:ext cx="357340" cy="5482571"/>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7620" rIns="7620" bIns="7620" numCol="1" spcCol="1270" anchor="ctr" anchorCtr="0">
          <a:noAutofit/>
        </a:bodyPr>
        <a:lstStyle/>
        <a:p>
          <a:pPr marL="114300" lvl="1" indent="-114300" algn="l" defTabSz="533400">
            <a:lnSpc>
              <a:spcPct val="90000"/>
            </a:lnSpc>
            <a:spcBef>
              <a:spcPct val="0"/>
            </a:spcBef>
            <a:spcAft>
              <a:spcPct val="15000"/>
            </a:spcAft>
            <a:buChar char="••"/>
          </a:pPr>
          <a:r>
            <a:rPr lang="en-US" sz="1200" kern="1200" dirty="0"/>
            <a:t>Obtain summary statistics for Household Income and visualize data</a:t>
          </a:r>
        </a:p>
      </dsp:txBody>
      <dsp:txXfrm rot="-5400000">
        <a:off x="384828" y="503003"/>
        <a:ext cx="5465127" cy="322452"/>
      </dsp:txXfrm>
    </dsp:sp>
    <dsp:sp modelId="{B8A83EC6-6956-48D4-B93C-EDC133FD6A25}">
      <dsp:nvSpPr>
        <dsp:cNvPr id="0" name=""/>
        <dsp:cNvSpPr/>
      </dsp:nvSpPr>
      <dsp:spPr>
        <a:xfrm rot="5400000">
          <a:off x="-82463" y="1051143"/>
          <a:ext cx="549754" cy="384828"/>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sz="1200" kern="1200" dirty="0"/>
            <a:t>3</a:t>
          </a:r>
        </a:p>
      </dsp:txBody>
      <dsp:txXfrm rot="-5400000">
        <a:off x="0" y="1161094"/>
        <a:ext cx="384828" cy="164926"/>
      </dsp:txXfrm>
    </dsp:sp>
    <dsp:sp modelId="{C487576C-5FEB-4BD4-9DF4-2EC2EA267C68}">
      <dsp:nvSpPr>
        <dsp:cNvPr id="0" name=""/>
        <dsp:cNvSpPr/>
      </dsp:nvSpPr>
      <dsp:spPr>
        <a:xfrm rot="5400000">
          <a:off x="2947443" y="-1593935"/>
          <a:ext cx="357340" cy="5482571"/>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7620" rIns="7620" bIns="7620" numCol="1" spcCol="1270" anchor="ctr" anchorCtr="0">
          <a:noAutofit/>
        </a:bodyPr>
        <a:lstStyle/>
        <a:p>
          <a:pPr marL="114300" lvl="1" indent="-114300" algn="l" defTabSz="533400">
            <a:lnSpc>
              <a:spcPct val="90000"/>
            </a:lnSpc>
            <a:spcBef>
              <a:spcPct val="0"/>
            </a:spcBef>
            <a:spcAft>
              <a:spcPct val="15000"/>
            </a:spcAft>
            <a:buChar char="••"/>
          </a:pPr>
          <a:r>
            <a:rPr lang="en-US" sz="1200" kern="1200" dirty="0"/>
            <a:t>Obtain summary statistics for number of rooms and visualize data</a:t>
          </a:r>
        </a:p>
      </dsp:txBody>
      <dsp:txXfrm rot="-5400000">
        <a:off x="384828" y="986124"/>
        <a:ext cx="5465127" cy="322452"/>
      </dsp:txXfrm>
    </dsp:sp>
    <dsp:sp modelId="{323CD1DC-49A9-4E41-969E-6D2F12598F5F}">
      <dsp:nvSpPr>
        <dsp:cNvPr id="0" name=""/>
        <dsp:cNvSpPr/>
      </dsp:nvSpPr>
      <dsp:spPr>
        <a:xfrm rot="5400000">
          <a:off x="-82463" y="1534264"/>
          <a:ext cx="549754" cy="384828"/>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sz="1200" kern="1200" dirty="0"/>
            <a:t>4</a:t>
          </a:r>
        </a:p>
      </dsp:txBody>
      <dsp:txXfrm rot="-5400000">
        <a:off x="0" y="1644215"/>
        <a:ext cx="384828" cy="164926"/>
      </dsp:txXfrm>
    </dsp:sp>
    <dsp:sp modelId="{CE6172C3-16D9-4D37-A950-121178F1AC2A}">
      <dsp:nvSpPr>
        <dsp:cNvPr id="0" name=""/>
        <dsp:cNvSpPr/>
      </dsp:nvSpPr>
      <dsp:spPr>
        <a:xfrm rot="5400000">
          <a:off x="2947443" y="-1110814"/>
          <a:ext cx="357340" cy="5482571"/>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7620" rIns="7620" bIns="7620" numCol="1" spcCol="1270" anchor="ctr" anchorCtr="0">
          <a:noAutofit/>
        </a:bodyPr>
        <a:lstStyle/>
        <a:p>
          <a:pPr marL="114300" lvl="1" indent="-114300" algn="l" defTabSz="533400">
            <a:lnSpc>
              <a:spcPct val="90000"/>
            </a:lnSpc>
            <a:spcBef>
              <a:spcPct val="0"/>
            </a:spcBef>
            <a:spcAft>
              <a:spcPct val="15000"/>
            </a:spcAft>
            <a:buChar char="••"/>
          </a:pPr>
          <a:r>
            <a:rPr lang="en-US" sz="1200" kern="1200" dirty="0"/>
            <a:t>Remove Outliers</a:t>
          </a:r>
        </a:p>
      </dsp:txBody>
      <dsp:txXfrm rot="-5400000">
        <a:off x="384828" y="1469245"/>
        <a:ext cx="5465127" cy="322452"/>
      </dsp:txXfrm>
    </dsp:sp>
    <dsp:sp modelId="{D2A0677C-B1FF-4D0E-BAB0-4D937AC4C8AD}">
      <dsp:nvSpPr>
        <dsp:cNvPr id="0" name=""/>
        <dsp:cNvSpPr/>
      </dsp:nvSpPr>
      <dsp:spPr>
        <a:xfrm rot="5400000">
          <a:off x="-82463" y="2017385"/>
          <a:ext cx="549754" cy="384828"/>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sz="1200" kern="1200" dirty="0"/>
            <a:t>5</a:t>
          </a:r>
        </a:p>
      </dsp:txBody>
      <dsp:txXfrm rot="-5400000">
        <a:off x="0" y="2127336"/>
        <a:ext cx="384828" cy="164926"/>
      </dsp:txXfrm>
    </dsp:sp>
    <dsp:sp modelId="{C09BE247-24E6-41F8-BD35-94927E3EFEF0}">
      <dsp:nvSpPr>
        <dsp:cNvPr id="0" name=""/>
        <dsp:cNvSpPr/>
      </dsp:nvSpPr>
      <dsp:spPr>
        <a:xfrm rot="5400000">
          <a:off x="2947443" y="-627692"/>
          <a:ext cx="357340" cy="5482571"/>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7620" rIns="7620" bIns="7620" numCol="1" spcCol="1270" anchor="ctr" anchorCtr="0">
          <a:noAutofit/>
        </a:bodyPr>
        <a:lstStyle/>
        <a:p>
          <a:pPr marL="114300" lvl="1" indent="-114300" algn="l" defTabSz="533400">
            <a:lnSpc>
              <a:spcPct val="90000"/>
            </a:lnSpc>
            <a:spcBef>
              <a:spcPct val="0"/>
            </a:spcBef>
            <a:spcAft>
              <a:spcPct val="15000"/>
            </a:spcAft>
            <a:buChar char="••"/>
          </a:pPr>
          <a:r>
            <a:rPr lang="en-US" sz="1200" kern="1200" dirty="0"/>
            <a:t>Stratify  Variable – Household Income and plot the results</a:t>
          </a:r>
        </a:p>
      </dsp:txBody>
      <dsp:txXfrm rot="-5400000">
        <a:off x="384828" y="1952367"/>
        <a:ext cx="5465127" cy="322452"/>
      </dsp:txXfrm>
    </dsp:sp>
    <dsp:sp modelId="{29B157DD-5ABF-44C7-84DB-D063ACF93A43}">
      <dsp:nvSpPr>
        <dsp:cNvPr id="0" name=""/>
        <dsp:cNvSpPr/>
      </dsp:nvSpPr>
      <dsp:spPr>
        <a:xfrm rot="5400000">
          <a:off x="-82463" y="2500507"/>
          <a:ext cx="549754" cy="384828"/>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sz="1200" kern="1200" dirty="0"/>
            <a:t>6</a:t>
          </a:r>
        </a:p>
      </dsp:txBody>
      <dsp:txXfrm rot="-5400000">
        <a:off x="0" y="2610458"/>
        <a:ext cx="384828" cy="164926"/>
      </dsp:txXfrm>
    </dsp:sp>
    <dsp:sp modelId="{DB8F81B5-3AEA-4610-A22F-E987B36CB035}">
      <dsp:nvSpPr>
        <dsp:cNvPr id="0" name=""/>
        <dsp:cNvSpPr/>
      </dsp:nvSpPr>
      <dsp:spPr>
        <a:xfrm rot="5400000">
          <a:off x="2947443" y="-144571"/>
          <a:ext cx="357340" cy="5482571"/>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7620" rIns="7620" bIns="7620" numCol="1" spcCol="1270" anchor="ctr" anchorCtr="0">
          <a:noAutofit/>
        </a:bodyPr>
        <a:lstStyle/>
        <a:p>
          <a:pPr marL="114300" lvl="1" indent="-114300" algn="l" defTabSz="533400">
            <a:lnSpc>
              <a:spcPct val="90000"/>
            </a:lnSpc>
            <a:spcBef>
              <a:spcPct val="0"/>
            </a:spcBef>
            <a:spcAft>
              <a:spcPct val="15000"/>
            </a:spcAft>
            <a:buChar char="••"/>
          </a:pPr>
          <a:r>
            <a:rPr lang="en-US" sz="1200" kern="1200" dirty="0"/>
            <a:t>Plot Histogram and Distributions</a:t>
          </a:r>
        </a:p>
      </dsp:txBody>
      <dsp:txXfrm rot="-5400000">
        <a:off x="384828" y="2435488"/>
        <a:ext cx="5465127" cy="322452"/>
      </dsp:txXfrm>
    </dsp:sp>
    <dsp:sp modelId="{203499EA-A847-4BF6-ABC2-1453F9CF1A58}">
      <dsp:nvSpPr>
        <dsp:cNvPr id="0" name=""/>
        <dsp:cNvSpPr/>
      </dsp:nvSpPr>
      <dsp:spPr>
        <a:xfrm rot="5400000">
          <a:off x="-82463" y="2983628"/>
          <a:ext cx="549754" cy="384828"/>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sz="1200" kern="1200" dirty="0"/>
            <a:t>7</a:t>
          </a:r>
        </a:p>
      </dsp:txBody>
      <dsp:txXfrm rot="-5400000">
        <a:off x="0" y="3093579"/>
        <a:ext cx="384828" cy="164926"/>
      </dsp:txXfrm>
    </dsp:sp>
    <dsp:sp modelId="{34F646D8-02DD-4CF5-8744-0593178FDE1D}">
      <dsp:nvSpPr>
        <dsp:cNvPr id="0" name=""/>
        <dsp:cNvSpPr/>
      </dsp:nvSpPr>
      <dsp:spPr>
        <a:xfrm rot="5400000">
          <a:off x="2947443" y="338549"/>
          <a:ext cx="357340" cy="5482571"/>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7620" rIns="7620" bIns="7620" numCol="1" spcCol="1270" anchor="ctr" anchorCtr="0">
          <a:noAutofit/>
        </a:bodyPr>
        <a:lstStyle/>
        <a:p>
          <a:pPr marL="114300" lvl="1" indent="-114300" algn="l" defTabSz="533400">
            <a:lnSpc>
              <a:spcPct val="90000"/>
            </a:lnSpc>
            <a:spcBef>
              <a:spcPct val="0"/>
            </a:spcBef>
            <a:spcAft>
              <a:spcPct val="15000"/>
            </a:spcAft>
            <a:buChar char="••"/>
          </a:pPr>
          <a:r>
            <a:rPr lang="en-US" sz="1200" kern="1200" dirty="0"/>
            <a:t>Compute Correlation between income and number of rooms</a:t>
          </a:r>
        </a:p>
      </dsp:txBody>
      <dsp:txXfrm rot="-5400000">
        <a:off x="384828" y="2918608"/>
        <a:ext cx="5465127" cy="322452"/>
      </dsp:txXfrm>
    </dsp:sp>
    <dsp:sp modelId="{F9B50929-351E-4AFB-89F9-5C2A31730F56}">
      <dsp:nvSpPr>
        <dsp:cNvPr id="0" name=""/>
        <dsp:cNvSpPr/>
      </dsp:nvSpPr>
      <dsp:spPr>
        <a:xfrm rot="5400000">
          <a:off x="-82463" y="3466749"/>
          <a:ext cx="549754" cy="384828"/>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sz="1200" kern="1200" dirty="0"/>
            <a:t>8</a:t>
          </a:r>
        </a:p>
      </dsp:txBody>
      <dsp:txXfrm rot="-5400000">
        <a:off x="0" y="3576700"/>
        <a:ext cx="384828" cy="164926"/>
      </dsp:txXfrm>
    </dsp:sp>
    <dsp:sp modelId="{6688F5FD-0BCB-489E-92B8-A21E58317251}">
      <dsp:nvSpPr>
        <dsp:cNvPr id="0" name=""/>
        <dsp:cNvSpPr/>
      </dsp:nvSpPr>
      <dsp:spPr>
        <a:xfrm rot="5400000">
          <a:off x="2947443" y="821670"/>
          <a:ext cx="357340" cy="5482571"/>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7620" rIns="7620" bIns="7620" numCol="1" spcCol="1270" anchor="ctr" anchorCtr="0">
          <a:noAutofit/>
        </a:bodyPr>
        <a:lstStyle/>
        <a:p>
          <a:pPr marL="114300" lvl="1" indent="-114300" algn="l" defTabSz="533400">
            <a:lnSpc>
              <a:spcPct val="90000"/>
            </a:lnSpc>
            <a:spcBef>
              <a:spcPct val="0"/>
            </a:spcBef>
            <a:spcAft>
              <a:spcPct val="15000"/>
            </a:spcAft>
            <a:buChar char="••"/>
          </a:pPr>
          <a:r>
            <a:rPr lang="en-US" sz="1200" kern="1200" dirty="0"/>
            <a:t>Create a </a:t>
          </a:r>
          <a:r>
            <a:rPr lang="en-US" sz="1200" kern="1200" dirty="0" err="1"/>
            <a:t>Boxplot</a:t>
          </a:r>
          <a:r>
            <a:rPr lang="en-US" sz="1200" kern="1200" dirty="0"/>
            <a:t> – Distribution of income as a factor of number of rooms</a:t>
          </a:r>
        </a:p>
      </dsp:txBody>
      <dsp:txXfrm rot="-5400000">
        <a:off x="384828" y="3401729"/>
        <a:ext cx="5465127" cy="322452"/>
      </dsp:txXfrm>
    </dsp:sp>
    <dsp:sp modelId="{4C723570-32B9-49D3-A812-FBF1BFDE76B3}">
      <dsp:nvSpPr>
        <dsp:cNvPr id="0" name=""/>
        <dsp:cNvSpPr/>
      </dsp:nvSpPr>
      <dsp:spPr>
        <a:xfrm rot="5400000">
          <a:off x="-82463" y="3949871"/>
          <a:ext cx="549754" cy="384828"/>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sz="1200" kern="1200" dirty="0"/>
            <a:t>9</a:t>
          </a:r>
        </a:p>
      </dsp:txBody>
      <dsp:txXfrm rot="-5400000">
        <a:off x="0" y="4059822"/>
        <a:ext cx="384828" cy="164926"/>
      </dsp:txXfrm>
    </dsp:sp>
    <dsp:sp modelId="{4FBFDDFC-BE50-490F-B5BA-AE7EFEA1AAD8}">
      <dsp:nvSpPr>
        <dsp:cNvPr id="0" name=""/>
        <dsp:cNvSpPr/>
      </dsp:nvSpPr>
      <dsp:spPr>
        <a:xfrm rot="5400000">
          <a:off x="2947443" y="1304792"/>
          <a:ext cx="357340" cy="5482571"/>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7620" rIns="7620" bIns="7620" numCol="1" spcCol="1270" anchor="ctr" anchorCtr="0">
          <a:noAutofit/>
        </a:bodyPr>
        <a:lstStyle/>
        <a:p>
          <a:pPr marL="114300" lvl="1" indent="-114300" algn="l" defTabSz="533400">
            <a:lnSpc>
              <a:spcPct val="90000"/>
            </a:lnSpc>
            <a:spcBef>
              <a:spcPct val="0"/>
            </a:spcBef>
            <a:spcAft>
              <a:spcPct val="15000"/>
            </a:spcAft>
            <a:buChar char="••"/>
          </a:pPr>
          <a:r>
            <a:rPr lang="en-US" sz="1200" kern="1200" dirty="0"/>
            <a:t>Exit R</a:t>
          </a:r>
        </a:p>
      </dsp:txBody>
      <dsp:txXfrm rot="-5400000">
        <a:off x="384828" y="3884851"/>
        <a:ext cx="5465127" cy="32245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2F16C6-4EA1-4A31-B183-7E7D97642127}">
      <dsp:nvSpPr>
        <dsp:cNvPr id="0" name=""/>
        <dsp:cNvSpPr/>
      </dsp:nvSpPr>
      <dsp:spPr>
        <a:xfrm rot="5400000">
          <a:off x="-54437" y="57320"/>
          <a:ext cx="362916" cy="254041"/>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sz="1200" kern="1200" dirty="0"/>
            <a:t>1</a:t>
          </a:r>
        </a:p>
      </dsp:txBody>
      <dsp:txXfrm rot="-5400000">
        <a:off x="1" y="129904"/>
        <a:ext cx="254041" cy="108875"/>
      </dsp:txXfrm>
    </dsp:sp>
    <dsp:sp modelId="{002F61A5-0D3C-4FBA-A6B9-58EA76B9D6BE}">
      <dsp:nvSpPr>
        <dsp:cNvPr id="0" name=""/>
        <dsp:cNvSpPr/>
      </dsp:nvSpPr>
      <dsp:spPr>
        <a:xfrm rot="5400000">
          <a:off x="3476110" y="-3222069"/>
          <a:ext cx="236019" cy="6680158"/>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7620" rIns="7620" bIns="7620" numCol="1" spcCol="1270" anchor="ctr" anchorCtr="0">
          <a:noAutofit/>
        </a:bodyPr>
        <a:lstStyle/>
        <a:p>
          <a:pPr marL="114300" lvl="1" indent="-114300" algn="l" defTabSz="533400">
            <a:lnSpc>
              <a:spcPct val="90000"/>
            </a:lnSpc>
            <a:spcBef>
              <a:spcPct val="0"/>
            </a:spcBef>
            <a:spcAft>
              <a:spcPct val="15000"/>
            </a:spcAft>
            <a:buChar char="••"/>
          </a:pPr>
          <a:r>
            <a:rPr lang="en-US" sz="1200" kern="1200" dirty="0"/>
            <a:t>Define problem – Analysis of Variance (ANOVA)</a:t>
          </a:r>
        </a:p>
      </dsp:txBody>
      <dsp:txXfrm rot="-5400000">
        <a:off x="254041" y="11521"/>
        <a:ext cx="6668637" cy="212977"/>
      </dsp:txXfrm>
    </dsp:sp>
    <dsp:sp modelId="{20C327AA-6EAB-40F8-B5A9-3824D8F3C0F2}">
      <dsp:nvSpPr>
        <dsp:cNvPr id="0" name=""/>
        <dsp:cNvSpPr/>
      </dsp:nvSpPr>
      <dsp:spPr>
        <a:xfrm rot="5400000">
          <a:off x="-54437" y="383261"/>
          <a:ext cx="362916" cy="254041"/>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sz="1200" kern="1200" dirty="0"/>
            <a:t>2</a:t>
          </a:r>
        </a:p>
      </dsp:txBody>
      <dsp:txXfrm rot="-5400000">
        <a:off x="1" y="455845"/>
        <a:ext cx="254041" cy="108875"/>
      </dsp:txXfrm>
    </dsp:sp>
    <dsp:sp modelId="{A447DAC0-ECA3-4ED8-9058-1CF6DC3045AE}">
      <dsp:nvSpPr>
        <dsp:cNvPr id="0" name=""/>
        <dsp:cNvSpPr/>
      </dsp:nvSpPr>
      <dsp:spPr>
        <a:xfrm rot="5400000">
          <a:off x="3476172" y="-2893307"/>
          <a:ext cx="235895" cy="6680158"/>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7620" rIns="7620" bIns="7620" numCol="1" spcCol="1270" anchor="ctr" anchorCtr="0">
          <a:noAutofit/>
        </a:bodyPr>
        <a:lstStyle/>
        <a:p>
          <a:pPr marL="114300" lvl="1" indent="-114300" algn="l" defTabSz="533400">
            <a:lnSpc>
              <a:spcPct val="90000"/>
            </a:lnSpc>
            <a:spcBef>
              <a:spcPct val="0"/>
            </a:spcBef>
            <a:spcAft>
              <a:spcPct val="15000"/>
            </a:spcAft>
            <a:buChar char="••"/>
          </a:pPr>
          <a:r>
            <a:rPr lang="en-US" sz="1200" kern="1200" dirty="0"/>
            <a:t>Generate the Data</a:t>
          </a:r>
        </a:p>
      </dsp:txBody>
      <dsp:txXfrm rot="-5400000">
        <a:off x="254041" y="340339"/>
        <a:ext cx="6668643" cy="212865"/>
      </dsp:txXfrm>
    </dsp:sp>
    <dsp:sp modelId="{B8A83EC6-6956-48D4-B93C-EDC133FD6A25}">
      <dsp:nvSpPr>
        <dsp:cNvPr id="0" name=""/>
        <dsp:cNvSpPr/>
      </dsp:nvSpPr>
      <dsp:spPr>
        <a:xfrm rot="5400000">
          <a:off x="-54437" y="709203"/>
          <a:ext cx="362916" cy="254041"/>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sz="1200" kern="1200" dirty="0"/>
            <a:t>3</a:t>
          </a:r>
        </a:p>
      </dsp:txBody>
      <dsp:txXfrm rot="-5400000">
        <a:off x="1" y="781787"/>
        <a:ext cx="254041" cy="108875"/>
      </dsp:txXfrm>
    </dsp:sp>
    <dsp:sp modelId="{C487576C-5FEB-4BD4-9DF4-2EC2EA267C68}">
      <dsp:nvSpPr>
        <dsp:cNvPr id="0" name=""/>
        <dsp:cNvSpPr/>
      </dsp:nvSpPr>
      <dsp:spPr>
        <a:xfrm rot="5400000">
          <a:off x="3476172" y="-2567365"/>
          <a:ext cx="235895" cy="6680158"/>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7620" rIns="7620" bIns="7620" numCol="1" spcCol="1270" anchor="ctr" anchorCtr="0">
          <a:noAutofit/>
        </a:bodyPr>
        <a:lstStyle/>
        <a:p>
          <a:pPr marL="114300" lvl="1" indent="-114300" algn="l" defTabSz="533400">
            <a:lnSpc>
              <a:spcPct val="90000"/>
            </a:lnSpc>
            <a:spcBef>
              <a:spcPct val="0"/>
            </a:spcBef>
            <a:spcAft>
              <a:spcPct val="15000"/>
            </a:spcAft>
            <a:buChar char="••"/>
          </a:pPr>
          <a:r>
            <a:rPr lang="en-US" sz="1200" kern="1200" dirty="0"/>
            <a:t>Examine the Data</a:t>
          </a:r>
        </a:p>
      </dsp:txBody>
      <dsp:txXfrm rot="-5400000">
        <a:off x="254041" y="666281"/>
        <a:ext cx="6668643" cy="212865"/>
      </dsp:txXfrm>
    </dsp:sp>
    <dsp:sp modelId="{323CD1DC-49A9-4E41-969E-6D2F12598F5F}">
      <dsp:nvSpPr>
        <dsp:cNvPr id="0" name=""/>
        <dsp:cNvSpPr/>
      </dsp:nvSpPr>
      <dsp:spPr>
        <a:xfrm rot="5400000">
          <a:off x="-54437" y="1035144"/>
          <a:ext cx="362916" cy="254041"/>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sz="1200" kern="1200" dirty="0"/>
            <a:t>4</a:t>
          </a:r>
        </a:p>
      </dsp:txBody>
      <dsp:txXfrm rot="-5400000">
        <a:off x="1" y="1107728"/>
        <a:ext cx="254041" cy="108875"/>
      </dsp:txXfrm>
    </dsp:sp>
    <dsp:sp modelId="{CE6172C3-16D9-4D37-A950-121178F1AC2A}">
      <dsp:nvSpPr>
        <dsp:cNvPr id="0" name=""/>
        <dsp:cNvSpPr/>
      </dsp:nvSpPr>
      <dsp:spPr>
        <a:xfrm rot="5400000">
          <a:off x="3476172" y="-2241424"/>
          <a:ext cx="235895" cy="6680158"/>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7620" rIns="7620" bIns="7620" numCol="1" spcCol="1270" anchor="ctr" anchorCtr="0">
          <a:noAutofit/>
        </a:bodyPr>
        <a:lstStyle/>
        <a:p>
          <a:pPr marL="114300" lvl="1" indent="-114300" algn="l" defTabSz="533400">
            <a:lnSpc>
              <a:spcPct val="90000"/>
            </a:lnSpc>
            <a:spcBef>
              <a:spcPct val="0"/>
            </a:spcBef>
            <a:spcAft>
              <a:spcPct val="15000"/>
            </a:spcAft>
            <a:buChar char="••"/>
          </a:pPr>
          <a:r>
            <a:rPr lang="en-US" sz="1200" kern="1200" dirty="0"/>
            <a:t>Plot and determine how purchase size varies within the three groups</a:t>
          </a:r>
        </a:p>
      </dsp:txBody>
      <dsp:txXfrm rot="-5400000">
        <a:off x="254041" y="992222"/>
        <a:ext cx="6668643" cy="212865"/>
      </dsp:txXfrm>
    </dsp:sp>
    <dsp:sp modelId="{D2A0677C-B1FF-4D0E-BAB0-4D937AC4C8AD}">
      <dsp:nvSpPr>
        <dsp:cNvPr id="0" name=""/>
        <dsp:cNvSpPr/>
      </dsp:nvSpPr>
      <dsp:spPr>
        <a:xfrm rot="5400000">
          <a:off x="-54437" y="1361085"/>
          <a:ext cx="362916" cy="254041"/>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sz="1200" kern="1200" dirty="0"/>
            <a:t>5</a:t>
          </a:r>
        </a:p>
      </dsp:txBody>
      <dsp:txXfrm rot="-5400000">
        <a:off x="1" y="1433669"/>
        <a:ext cx="254041" cy="108875"/>
      </dsp:txXfrm>
    </dsp:sp>
    <dsp:sp modelId="{C09BE247-24E6-41F8-BD35-94927E3EFEF0}">
      <dsp:nvSpPr>
        <dsp:cNvPr id="0" name=""/>
        <dsp:cNvSpPr/>
      </dsp:nvSpPr>
      <dsp:spPr>
        <a:xfrm rot="5400000">
          <a:off x="3476172" y="-1915483"/>
          <a:ext cx="235895" cy="6680158"/>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7620" rIns="7620" bIns="7620" numCol="1" spcCol="1270" anchor="ctr" anchorCtr="0">
          <a:noAutofit/>
        </a:bodyPr>
        <a:lstStyle/>
        <a:p>
          <a:pPr marL="114300" lvl="1" indent="-114300" algn="l" defTabSz="533400">
            <a:lnSpc>
              <a:spcPct val="90000"/>
            </a:lnSpc>
            <a:spcBef>
              <a:spcPct val="0"/>
            </a:spcBef>
            <a:spcAft>
              <a:spcPct val="15000"/>
            </a:spcAft>
            <a:buChar char="••"/>
          </a:pPr>
          <a:r>
            <a:rPr lang="en-US" sz="1200" kern="1200" dirty="0"/>
            <a:t>Use lm() to do the ANOVA</a:t>
          </a:r>
        </a:p>
      </dsp:txBody>
      <dsp:txXfrm rot="-5400000">
        <a:off x="254041" y="1318163"/>
        <a:ext cx="6668643" cy="212865"/>
      </dsp:txXfrm>
    </dsp:sp>
    <dsp:sp modelId="{29B157DD-5ABF-44C7-84DB-D063ACF93A43}">
      <dsp:nvSpPr>
        <dsp:cNvPr id="0" name=""/>
        <dsp:cNvSpPr/>
      </dsp:nvSpPr>
      <dsp:spPr>
        <a:xfrm rot="5400000">
          <a:off x="-54437" y="1687026"/>
          <a:ext cx="362916" cy="254041"/>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sz="1200" kern="1200" dirty="0"/>
            <a:t>6</a:t>
          </a:r>
        </a:p>
      </dsp:txBody>
      <dsp:txXfrm rot="-5400000">
        <a:off x="1" y="1759610"/>
        <a:ext cx="254041" cy="108875"/>
      </dsp:txXfrm>
    </dsp:sp>
    <dsp:sp modelId="{DB8F81B5-3AEA-4610-A22F-E987B36CB035}">
      <dsp:nvSpPr>
        <dsp:cNvPr id="0" name=""/>
        <dsp:cNvSpPr/>
      </dsp:nvSpPr>
      <dsp:spPr>
        <a:xfrm rot="5400000">
          <a:off x="3476172" y="-1589542"/>
          <a:ext cx="235895" cy="6680158"/>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7620" rIns="7620" bIns="7620" numCol="1" spcCol="1270" anchor="ctr" anchorCtr="0">
          <a:noAutofit/>
        </a:bodyPr>
        <a:lstStyle/>
        <a:p>
          <a:pPr marL="114300" lvl="1" indent="-114300" algn="l" defTabSz="533400">
            <a:lnSpc>
              <a:spcPct val="90000"/>
            </a:lnSpc>
            <a:spcBef>
              <a:spcPct val="0"/>
            </a:spcBef>
            <a:spcAft>
              <a:spcPct val="15000"/>
            </a:spcAft>
            <a:buChar char="••"/>
          </a:pPr>
          <a:r>
            <a:rPr lang="en-US" sz="1200" kern="1200" dirty="0"/>
            <a:t>Use </a:t>
          </a:r>
          <a:r>
            <a:rPr lang="en-US" sz="1200" kern="1200" dirty="0" err="1"/>
            <a:t>Tukey’s</a:t>
          </a:r>
          <a:r>
            <a:rPr lang="en-US" sz="1200" kern="1200" dirty="0"/>
            <a:t> test to check all the differences of means</a:t>
          </a:r>
        </a:p>
      </dsp:txBody>
      <dsp:txXfrm rot="-5400000">
        <a:off x="254041" y="1644104"/>
        <a:ext cx="6668643" cy="212865"/>
      </dsp:txXfrm>
    </dsp:sp>
    <dsp:sp modelId="{203499EA-A847-4BF6-ABC2-1453F9CF1A58}">
      <dsp:nvSpPr>
        <dsp:cNvPr id="0" name=""/>
        <dsp:cNvSpPr/>
      </dsp:nvSpPr>
      <dsp:spPr>
        <a:xfrm rot="5400000">
          <a:off x="-54437" y="2012967"/>
          <a:ext cx="362916" cy="254041"/>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sz="1200" kern="1200" dirty="0"/>
            <a:t>7</a:t>
          </a:r>
        </a:p>
      </dsp:txBody>
      <dsp:txXfrm rot="-5400000">
        <a:off x="1" y="2085551"/>
        <a:ext cx="254041" cy="108875"/>
      </dsp:txXfrm>
    </dsp:sp>
    <dsp:sp modelId="{34F646D8-02DD-4CF5-8744-0593178FDE1D}">
      <dsp:nvSpPr>
        <dsp:cNvPr id="0" name=""/>
        <dsp:cNvSpPr/>
      </dsp:nvSpPr>
      <dsp:spPr>
        <a:xfrm rot="5400000">
          <a:off x="3476172" y="-1263601"/>
          <a:ext cx="235895" cy="6680158"/>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7620" rIns="7620" bIns="7620" numCol="1" spcCol="1270" anchor="ctr" anchorCtr="0">
          <a:noAutofit/>
        </a:bodyPr>
        <a:lstStyle/>
        <a:p>
          <a:pPr marL="114300" lvl="1" indent="-114300" algn="l" defTabSz="533400">
            <a:lnSpc>
              <a:spcPct val="90000"/>
            </a:lnSpc>
            <a:spcBef>
              <a:spcPct val="0"/>
            </a:spcBef>
            <a:spcAft>
              <a:spcPct val="15000"/>
            </a:spcAft>
            <a:buChar char="••"/>
          </a:pPr>
          <a:r>
            <a:rPr lang="en-US" sz="1200" kern="1200" dirty="0"/>
            <a:t>Use the lattice package for density plot</a:t>
          </a:r>
        </a:p>
      </dsp:txBody>
      <dsp:txXfrm rot="-5400000">
        <a:off x="254041" y="1970045"/>
        <a:ext cx="6668643" cy="212865"/>
      </dsp:txXfrm>
    </dsp:sp>
    <dsp:sp modelId="{F9B50929-351E-4AFB-89F9-5C2A31730F56}">
      <dsp:nvSpPr>
        <dsp:cNvPr id="0" name=""/>
        <dsp:cNvSpPr/>
      </dsp:nvSpPr>
      <dsp:spPr>
        <a:xfrm rot="5400000">
          <a:off x="-54437" y="2338908"/>
          <a:ext cx="362916" cy="254041"/>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sz="1200" kern="1200" dirty="0"/>
            <a:t>8</a:t>
          </a:r>
        </a:p>
      </dsp:txBody>
      <dsp:txXfrm rot="-5400000">
        <a:off x="1" y="2411492"/>
        <a:ext cx="254041" cy="108875"/>
      </dsp:txXfrm>
    </dsp:sp>
    <dsp:sp modelId="{6688F5FD-0BCB-489E-92B8-A21E58317251}">
      <dsp:nvSpPr>
        <dsp:cNvPr id="0" name=""/>
        <dsp:cNvSpPr/>
      </dsp:nvSpPr>
      <dsp:spPr>
        <a:xfrm rot="5400000">
          <a:off x="3476172" y="-937660"/>
          <a:ext cx="235895" cy="6680158"/>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7620" rIns="7620" bIns="7620" numCol="1" spcCol="1270" anchor="ctr" anchorCtr="0">
          <a:noAutofit/>
        </a:bodyPr>
        <a:lstStyle/>
        <a:p>
          <a:pPr marL="114300" lvl="1" indent="-114300" algn="l" defTabSz="533400">
            <a:lnSpc>
              <a:spcPct val="90000"/>
            </a:lnSpc>
            <a:spcBef>
              <a:spcPct val="0"/>
            </a:spcBef>
            <a:spcAft>
              <a:spcPct val="15000"/>
            </a:spcAft>
            <a:buChar char="••"/>
          </a:pPr>
          <a:r>
            <a:rPr lang="en-US" sz="1200" kern="1200" dirty="0"/>
            <a:t>Plot the Logarithms of the Data</a:t>
          </a:r>
        </a:p>
      </dsp:txBody>
      <dsp:txXfrm rot="-5400000">
        <a:off x="254041" y="2295986"/>
        <a:ext cx="6668643" cy="212865"/>
      </dsp:txXfrm>
    </dsp:sp>
    <dsp:sp modelId="{4C723570-32B9-49D3-A812-FBF1BFDE76B3}">
      <dsp:nvSpPr>
        <dsp:cNvPr id="0" name=""/>
        <dsp:cNvSpPr/>
      </dsp:nvSpPr>
      <dsp:spPr>
        <a:xfrm rot="5400000">
          <a:off x="-54437" y="2664849"/>
          <a:ext cx="362916" cy="254041"/>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sz="1200" kern="1200" dirty="0"/>
            <a:t>9</a:t>
          </a:r>
        </a:p>
      </dsp:txBody>
      <dsp:txXfrm rot="-5400000">
        <a:off x="1" y="2737433"/>
        <a:ext cx="254041" cy="108875"/>
      </dsp:txXfrm>
    </dsp:sp>
    <dsp:sp modelId="{4FBFDDFC-BE50-490F-B5BA-AE7EFEA1AAD8}">
      <dsp:nvSpPr>
        <dsp:cNvPr id="0" name=""/>
        <dsp:cNvSpPr/>
      </dsp:nvSpPr>
      <dsp:spPr>
        <a:xfrm rot="5400000">
          <a:off x="3476172" y="-611719"/>
          <a:ext cx="235895" cy="6680158"/>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7620" rIns="7620" bIns="7620" numCol="1" spcCol="1270" anchor="ctr" anchorCtr="0">
          <a:noAutofit/>
        </a:bodyPr>
        <a:lstStyle/>
        <a:p>
          <a:pPr marL="114300" lvl="1" indent="-114300" algn="l" defTabSz="533400">
            <a:lnSpc>
              <a:spcPct val="90000"/>
            </a:lnSpc>
            <a:spcBef>
              <a:spcPct val="0"/>
            </a:spcBef>
            <a:spcAft>
              <a:spcPct val="15000"/>
            </a:spcAft>
            <a:buChar char="••"/>
          </a:pPr>
          <a:r>
            <a:rPr lang="en-US" sz="1200" kern="1200" dirty="0"/>
            <a:t>Use </a:t>
          </a:r>
          <a:r>
            <a:rPr lang="en-US" sz="1200" kern="1200" dirty="0" err="1"/>
            <a:t>ggplot</a:t>
          </a:r>
          <a:r>
            <a:rPr lang="en-US" sz="1200" kern="1200" dirty="0"/>
            <a:t>() package</a:t>
          </a:r>
        </a:p>
      </dsp:txBody>
      <dsp:txXfrm rot="-5400000">
        <a:off x="254041" y="2621927"/>
        <a:ext cx="6668643" cy="212865"/>
      </dsp:txXfrm>
    </dsp:sp>
    <dsp:sp modelId="{E67A20E1-6926-415B-9418-F54D5178309C}">
      <dsp:nvSpPr>
        <dsp:cNvPr id="0" name=""/>
        <dsp:cNvSpPr/>
      </dsp:nvSpPr>
      <dsp:spPr>
        <a:xfrm rot="5400000">
          <a:off x="-54437" y="2990791"/>
          <a:ext cx="362916" cy="254041"/>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sz="1200" kern="1200" dirty="0"/>
            <a:t>10</a:t>
          </a:r>
        </a:p>
      </dsp:txBody>
      <dsp:txXfrm rot="-5400000">
        <a:off x="1" y="3063375"/>
        <a:ext cx="254041" cy="108875"/>
      </dsp:txXfrm>
    </dsp:sp>
    <dsp:sp modelId="{A3674E6A-9504-45C3-B10F-7883B3B628A9}">
      <dsp:nvSpPr>
        <dsp:cNvPr id="0" name=""/>
        <dsp:cNvSpPr/>
      </dsp:nvSpPr>
      <dsp:spPr>
        <a:xfrm rot="5400000">
          <a:off x="3476172" y="-285777"/>
          <a:ext cx="235895" cy="6680158"/>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7620" rIns="7620" bIns="7620" numCol="1" spcCol="1270" anchor="ctr" anchorCtr="0">
          <a:noAutofit/>
        </a:bodyPr>
        <a:lstStyle/>
        <a:p>
          <a:pPr marL="114300" lvl="1" indent="-114300" algn="l" defTabSz="533400">
            <a:lnSpc>
              <a:spcPct val="90000"/>
            </a:lnSpc>
            <a:spcBef>
              <a:spcPct val="0"/>
            </a:spcBef>
            <a:spcAft>
              <a:spcPct val="15000"/>
            </a:spcAft>
            <a:buChar char="••"/>
          </a:pPr>
          <a:r>
            <a:rPr lang="en-US" sz="1200" kern="1200" dirty="0"/>
            <a:t>Generate the example data to perform a Hypothesis Test with manual calculations</a:t>
          </a:r>
        </a:p>
      </dsp:txBody>
      <dsp:txXfrm rot="-5400000">
        <a:off x="254041" y="2947869"/>
        <a:ext cx="6668643" cy="212865"/>
      </dsp:txXfrm>
    </dsp:sp>
    <dsp:sp modelId="{0733DA76-12DF-4F6F-8329-66489A53C411}">
      <dsp:nvSpPr>
        <dsp:cNvPr id="0" name=""/>
        <dsp:cNvSpPr/>
      </dsp:nvSpPr>
      <dsp:spPr>
        <a:xfrm rot="5400000">
          <a:off x="-54437" y="3316732"/>
          <a:ext cx="362916" cy="254041"/>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sz="1200" kern="1200" dirty="0"/>
            <a:t>11</a:t>
          </a:r>
        </a:p>
      </dsp:txBody>
      <dsp:txXfrm rot="-5400000">
        <a:off x="1" y="3389316"/>
        <a:ext cx="254041" cy="108875"/>
      </dsp:txXfrm>
    </dsp:sp>
    <dsp:sp modelId="{2442E9A2-D366-45E0-B882-19CC1650E758}">
      <dsp:nvSpPr>
        <dsp:cNvPr id="0" name=""/>
        <dsp:cNvSpPr/>
      </dsp:nvSpPr>
      <dsp:spPr>
        <a:xfrm rot="5400000">
          <a:off x="3476172" y="40163"/>
          <a:ext cx="235895" cy="6680158"/>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7620" rIns="7620" bIns="7620" numCol="1" spcCol="1270" anchor="ctr" anchorCtr="0">
          <a:noAutofit/>
        </a:bodyPr>
        <a:lstStyle/>
        <a:p>
          <a:pPr marL="114300" lvl="1" indent="-114300" algn="l" defTabSz="533400">
            <a:lnSpc>
              <a:spcPct val="90000"/>
            </a:lnSpc>
            <a:spcBef>
              <a:spcPct val="0"/>
            </a:spcBef>
            <a:spcAft>
              <a:spcPct val="15000"/>
            </a:spcAft>
            <a:buChar char="••"/>
          </a:pPr>
          <a:r>
            <a:rPr lang="en-US" sz="1200" kern="1200" dirty="0"/>
            <a:t>Create a function to calculate the pooled variance, which is used in the Student’s t statistic</a:t>
          </a:r>
        </a:p>
      </dsp:txBody>
      <dsp:txXfrm rot="-5400000">
        <a:off x="254041" y="3273810"/>
        <a:ext cx="6668643" cy="212865"/>
      </dsp:txXfrm>
    </dsp:sp>
    <dsp:sp modelId="{CB17FFB3-B846-4112-B1F1-27CA9C6189FE}">
      <dsp:nvSpPr>
        <dsp:cNvPr id="0" name=""/>
        <dsp:cNvSpPr/>
      </dsp:nvSpPr>
      <dsp:spPr>
        <a:xfrm rot="5400000">
          <a:off x="-54437" y="3642673"/>
          <a:ext cx="362916" cy="254041"/>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sz="1200" kern="1200" dirty="0"/>
            <a:t>12</a:t>
          </a:r>
        </a:p>
      </dsp:txBody>
      <dsp:txXfrm rot="-5400000">
        <a:off x="1" y="3715257"/>
        <a:ext cx="254041" cy="108875"/>
      </dsp:txXfrm>
    </dsp:sp>
    <dsp:sp modelId="{8B8590ED-F7A7-4321-ABDD-0CAF7361F90B}">
      <dsp:nvSpPr>
        <dsp:cNvPr id="0" name=""/>
        <dsp:cNvSpPr/>
      </dsp:nvSpPr>
      <dsp:spPr>
        <a:xfrm rot="5400000">
          <a:off x="3476172" y="366104"/>
          <a:ext cx="235895" cy="6680158"/>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7620" rIns="7620" bIns="7620" numCol="1" spcCol="1270" anchor="ctr" anchorCtr="0">
          <a:noAutofit/>
        </a:bodyPr>
        <a:lstStyle/>
        <a:p>
          <a:pPr marL="114300" lvl="1" indent="-114300" algn="l" defTabSz="533400">
            <a:lnSpc>
              <a:spcPct val="90000"/>
            </a:lnSpc>
            <a:spcBef>
              <a:spcPct val="0"/>
            </a:spcBef>
            <a:spcAft>
              <a:spcPct val="15000"/>
            </a:spcAft>
            <a:buChar char="••"/>
          </a:pPr>
          <a:r>
            <a:rPr lang="en-US" sz="1200" kern="1200" dirty="0"/>
            <a:t>Examine the Data</a:t>
          </a:r>
        </a:p>
      </dsp:txBody>
      <dsp:txXfrm rot="-5400000">
        <a:off x="254041" y="3599751"/>
        <a:ext cx="6668643" cy="212865"/>
      </dsp:txXfrm>
    </dsp:sp>
    <dsp:sp modelId="{E27578E9-4A3C-458B-B634-5B07BB9ADEC4}">
      <dsp:nvSpPr>
        <dsp:cNvPr id="0" name=""/>
        <dsp:cNvSpPr/>
      </dsp:nvSpPr>
      <dsp:spPr>
        <a:xfrm rot="5400000">
          <a:off x="-54437" y="3968614"/>
          <a:ext cx="362916" cy="254041"/>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sz="1200" kern="1200" dirty="0"/>
            <a:t>13</a:t>
          </a:r>
        </a:p>
      </dsp:txBody>
      <dsp:txXfrm rot="-5400000">
        <a:off x="1" y="4041198"/>
        <a:ext cx="254041" cy="108875"/>
      </dsp:txXfrm>
    </dsp:sp>
    <dsp:sp modelId="{C2D6F6CC-641D-4508-AC7F-F516B0018129}">
      <dsp:nvSpPr>
        <dsp:cNvPr id="0" name=""/>
        <dsp:cNvSpPr/>
      </dsp:nvSpPr>
      <dsp:spPr>
        <a:xfrm rot="5400000">
          <a:off x="3476172" y="692045"/>
          <a:ext cx="235895" cy="6680158"/>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7620" rIns="7620" bIns="7620" numCol="1" spcCol="1270" anchor="ctr" anchorCtr="0">
          <a:noAutofit/>
        </a:bodyPr>
        <a:lstStyle/>
        <a:p>
          <a:pPr marL="114300" lvl="1" indent="-114300" algn="l" defTabSz="533400">
            <a:lnSpc>
              <a:spcPct val="90000"/>
            </a:lnSpc>
            <a:spcBef>
              <a:spcPct val="0"/>
            </a:spcBef>
            <a:spcAft>
              <a:spcPct val="15000"/>
            </a:spcAft>
            <a:buChar char="••"/>
          </a:pPr>
          <a:r>
            <a:rPr lang="en-US" sz="1200" kern="1200" dirty="0"/>
            <a:t>Calculate the t statistic for Student's t-test</a:t>
          </a:r>
        </a:p>
      </dsp:txBody>
      <dsp:txXfrm rot="-5400000">
        <a:off x="254041" y="3925692"/>
        <a:ext cx="6668643" cy="212865"/>
      </dsp:txXfrm>
    </dsp:sp>
    <dsp:sp modelId="{8B34E432-A5DD-4CB6-B525-D360014FF2EB}">
      <dsp:nvSpPr>
        <dsp:cNvPr id="0" name=""/>
        <dsp:cNvSpPr/>
      </dsp:nvSpPr>
      <dsp:spPr>
        <a:xfrm rot="5400000">
          <a:off x="-54437" y="4294555"/>
          <a:ext cx="362916" cy="254041"/>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sz="1200" kern="1200" dirty="0"/>
            <a:t>14</a:t>
          </a:r>
        </a:p>
      </dsp:txBody>
      <dsp:txXfrm rot="-5400000">
        <a:off x="1" y="4367139"/>
        <a:ext cx="254041" cy="108875"/>
      </dsp:txXfrm>
    </dsp:sp>
    <dsp:sp modelId="{2D8706DA-35D5-4FDA-B973-3EAAA3299DB3}">
      <dsp:nvSpPr>
        <dsp:cNvPr id="0" name=""/>
        <dsp:cNvSpPr/>
      </dsp:nvSpPr>
      <dsp:spPr>
        <a:xfrm rot="5400000">
          <a:off x="3476172" y="1017986"/>
          <a:ext cx="235895" cy="6680158"/>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7620" rIns="7620" bIns="7620" numCol="1" spcCol="1270" anchor="ctr" anchorCtr="0">
          <a:noAutofit/>
        </a:bodyPr>
        <a:lstStyle/>
        <a:p>
          <a:pPr marL="114300" lvl="1" indent="-114300" algn="l" defTabSz="533400">
            <a:lnSpc>
              <a:spcPct val="90000"/>
            </a:lnSpc>
            <a:spcBef>
              <a:spcPct val="0"/>
            </a:spcBef>
            <a:spcAft>
              <a:spcPct val="15000"/>
            </a:spcAft>
            <a:buChar char="••"/>
          </a:pPr>
          <a:r>
            <a:rPr lang="en-US" sz="1200" kern="1200" dirty="0"/>
            <a:t>Calculate the degrees of freedom</a:t>
          </a:r>
        </a:p>
      </dsp:txBody>
      <dsp:txXfrm rot="-5400000">
        <a:off x="254041" y="4251633"/>
        <a:ext cx="6668643" cy="212865"/>
      </dsp:txXfrm>
    </dsp:sp>
    <dsp:sp modelId="{3C3B13FA-8F5A-457A-AC43-70A679976042}">
      <dsp:nvSpPr>
        <dsp:cNvPr id="0" name=""/>
        <dsp:cNvSpPr/>
      </dsp:nvSpPr>
      <dsp:spPr>
        <a:xfrm rot="5400000">
          <a:off x="-54437" y="4620496"/>
          <a:ext cx="362916" cy="254041"/>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sz="1200" kern="1200" dirty="0"/>
            <a:t>15</a:t>
          </a:r>
        </a:p>
      </dsp:txBody>
      <dsp:txXfrm rot="-5400000">
        <a:off x="1" y="4693080"/>
        <a:ext cx="254041" cy="108875"/>
      </dsp:txXfrm>
    </dsp:sp>
    <dsp:sp modelId="{0C0FA91A-0B7F-43D9-8E64-DFA7D3486678}">
      <dsp:nvSpPr>
        <dsp:cNvPr id="0" name=""/>
        <dsp:cNvSpPr/>
      </dsp:nvSpPr>
      <dsp:spPr>
        <a:xfrm rot="5400000">
          <a:off x="3476172" y="1343927"/>
          <a:ext cx="235895" cy="6680158"/>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7620" rIns="7620" bIns="7620" numCol="1" spcCol="1270" anchor="ctr" anchorCtr="0">
          <a:noAutofit/>
        </a:bodyPr>
        <a:lstStyle/>
        <a:p>
          <a:pPr marL="114300" lvl="1" indent="-114300" algn="l" defTabSz="533400">
            <a:lnSpc>
              <a:spcPct val="90000"/>
            </a:lnSpc>
            <a:spcBef>
              <a:spcPct val="0"/>
            </a:spcBef>
            <a:spcAft>
              <a:spcPct val="15000"/>
            </a:spcAft>
            <a:buChar char="••"/>
          </a:pPr>
          <a:r>
            <a:rPr lang="en-US" sz="1200" kern="1200" dirty="0"/>
            <a:t>Compute the area under the curve</a:t>
          </a:r>
        </a:p>
      </dsp:txBody>
      <dsp:txXfrm rot="-5400000">
        <a:off x="254041" y="4577574"/>
        <a:ext cx="6668643" cy="212865"/>
      </dsp:txXfrm>
    </dsp:sp>
    <dsp:sp modelId="{6CF0FF3C-7975-47E1-B792-EABA40B4109D}">
      <dsp:nvSpPr>
        <dsp:cNvPr id="0" name=""/>
        <dsp:cNvSpPr/>
      </dsp:nvSpPr>
      <dsp:spPr>
        <a:xfrm rot="5400000">
          <a:off x="-54437" y="4946437"/>
          <a:ext cx="362916" cy="254041"/>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sz="1200" kern="1200" dirty="0"/>
            <a:t>16</a:t>
          </a:r>
        </a:p>
      </dsp:txBody>
      <dsp:txXfrm rot="-5400000">
        <a:off x="1" y="5019021"/>
        <a:ext cx="254041" cy="108875"/>
      </dsp:txXfrm>
    </dsp:sp>
    <dsp:sp modelId="{BD724EE5-E710-4F9F-8F61-BF36CB1A2605}">
      <dsp:nvSpPr>
        <dsp:cNvPr id="0" name=""/>
        <dsp:cNvSpPr/>
      </dsp:nvSpPr>
      <dsp:spPr>
        <a:xfrm rot="5400000">
          <a:off x="3476172" y="1669868"/>
          <a:ext cx="235895" cy="6680158"/>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7620" rIns="7620" bIns="7620" numCol="1" spcCol="1270" anchor="ctr" anchorCtr="0">
          <a:noAutofit/>
        </a:bodyPr>
        <a:lstStyle/>
        <a:p>
          <a:pPr marL="114300" lvl="1" indent="-114300" algn="l" defTabSz="533400">
            <a:lnSpc>
              <a:spcPct val="90000"/>
            </a:lnSpc>
            <a:spcBef>
              <a:spcPct val="0"/>
            </a:spcBef>
            <a:spcAft>
              <a:spcPct val="15000"/>
            </a:spcAft>
            <a:buChar char="••"/>
          </a:pPr>
          <a:r>
            <a:rPr lang="en-US" sz="1200" kern="1200" dirty="0"/>
            <a:t>Perform Student’s t-test directly and compare the results</a:t>
          </a:r>
        </a:p>
      </dsp:txBody>
      <dsp:txXfrm rot="-5400000">
        <a:off x="254041" y="4903515"/>
        <a:ext cx="6668643" cy="212865"/>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cs typeface="+mn-cs"/>
              </a:defRPr>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cs typeface="+mn-cs"/>
              </a:defRPr>
            </a:lvl1pPr>
          </a:lstStyle>
          <a:p>
            <a:pPr>
              <a:defRPr/>
            </a:pPr>
            <a:fld id="{B7476ED5-2D64-43CD-A5A9-B4F8A2316785}" type="datetimeFigureOut">
              <a:rPr lang="en-US"/>
              <a:pPr>
                <a:defRPr/>
              </a:pPr>
              <a:t>9/3/2020</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cs typeface="+mn-cs"/>
              </a:defRPr>
            </a:lvl1pPr>
          </a:lstStyle>
          <a:p>
            <a:pPr>
              <a:defRPr/>
            </a:pPr>
            <a:r>
              <a:rPr lang="en-US" smtClean="0"/>
              <a:t>Module 3: Basic Data Analytic Methods Using R</a:t>
            </a: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cs typeface="+mn-cs"/>
              </a:defRPr>
            </a:lvl1pPr>
          </a:lstStyle>
          <a:p>
            <a:pPr>
              <a:defRPr/>
            </a:pPr>
            <a:fld id="{60216AA8-8606-4326-BD3F-B6ED45665008}" type="slidenum">
              <a:rPr lang="en-US"/>
              <a:pPr>
                <a:defRPr/>
              </a:pPr>
              <a:t>‹#›</a:t>
            </a:fld>
            <a:endParaRPr lang="en-US"/>
          </a:p>
        </p:txBody>
      </p:sp>
    </p:spTree>
    <p:extLst>
      <p:ext uri="{BB962C8B-B14F-4D97-AF65-F5344CB8AC3E}">
        <p14:creationId xmlns:p14="http://schemas.microsoft.com/office/powerpoint/2010/main" val="3815901785"/>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914400" y="552450"/>
            <a:ext cx="4953000" cy="3714750"/>
          </a:xfrm>
          <a:prstGeom prst="rect">
            <a:avLst/>
          </a:prstGeom>
          <a:noFill/>
          <a:ln w="12700">
            <a:solidFill>
              <a:prstClr val="black"/>
            </a:solidFill>
          </a:ln>
        </p:spPr>
        <p:txBody>
          <a:bodyPr vert="horz" rtlCol="0" anchor="ctr"/>
          <a:lstStyle/>
          <a:p>
            <a:pPr lvl="0"/>
            <a:endParaRPr lang="en-US" noProof="0"/>
          </a:p>
        </p:txBody>
      </p:sp>
      <p:sp>
        <p:nvSpPr>
          <p:cNvPr id="5" name="Notes Placeholder 4"/>
          <p:cNvSpPr>
            <a:spLocks noGrp="1"/>
          </p:cNvSpPr>
          <p:nvPr>
            <p:ph type="body" sz="quarter" idx="3"/>
          </p:nvPr>
        </p:nvSpPr>
        <p:spPr>
          <a:xfrm>
            <a:off x="457200" y="4419600"/>
            <a:ext cx="5943600" cy="4343400"/>
          </a:xfrm>
          <a:prstGeom prst="rect">
            <a:avLst/>
          </a:prstGeom>
        </p:spPr>
        <p:txBody>
          <a:bodyPr vert="horz" rtlCol="0">
            <a:normAutofit/>
          </a:bodyPr>
          <a:lstStyle/>
          <a:p>
            <a:pPr lvl="0"/>
            <a:r>
              <a:rPr lang="en-US" noProof="0" dirty="0" smtClean="0"/>
              <a:t>Click to edit Master text styles</a:t>
            </a:r>
            <a:endParaRPr lang="en-US" noProof="0" dirty="0"/>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6" name="Footer Placeholder 5"/>
          <p:cNvSpPr>
            <a:spLocks noGrp="1"/>
          </p:cNvSpPr>
          <p:nvPr>
            <p:ph type="ftr" sz="quarter" idx="4"/>
          </p:nvPr>
        </p:nvSpPr>
        <p:spPr>
          <a:xfrm>
            <a:off x="2743200" y="8839200"/>
            <a:ext cx="3657600" cy="304800"/>
          </a:xfrm>
          <a:prstGeom prst="rect">
            <a:avLst/>
          </a:prstGeom>
        </p:spPr>
        <p:txBody>
          <a:bodyPr vert="horz" rtlCol="0" anchor="b"/>
          <a:lstStyle>
            <a:lvl1pPr algn="r" fontAlgn="auto">
              <a:spcBef>
                <a:spcPts val="0"/>
              </a:spcBef>
              <a:spcAft>
                <a:spcPts val="0"/>
              </a:spcAft>
              <a:defRPr sz="900">
                <a:latin typeface="MetaNormalLF-Roman" pitchFamily="34" charset="0"/>
                <a:cs typeface="+mn-cs"/>
              </a:defRPr>
            </a:lvl1pPr>
            <a:extLst/>
          </a:lstStyle>
          <a:p>
            <a:pPr>
              <a:defRPr/>
            </a:pPr>
            <a:r>
              <a:rPr lang="en-US" smtClean="0"/>
              <a:t>Module 3: Basic Data Analytic Methods Using R</a:t>
            </a:r>
            <a:endParaRPr lang="en-US" dirty="0"/>
          </a:p>
        </p:txBody>
      </p:sp>
      <p:sp>
        <p:nvSpPr>
          <p:cNvPr id="7" name="Slide Number Placeholder 6"/>
          <p:cNvSpPr>
            <a:spLocks noGrp="1"/>
          </p:cNvSpPr>
          <p:nvPr>
            <p:ph type="sldNum" sz="quarter" idx="5"/>
          </p:nvPr>
        </p:nvSpPr>
        <p:spPr>
          <a:xfrm>
            <a:off x="6400800" y="8839200"/>
            <a:ext cx="455613" cy="304800"/>
          </a:xfrm>
          <a:prstGeom prst="rect">
            <a:avLst/>
          </a:prstGeom>
        </p:spPr>
        <p:txBody>
          <a:bodyPr vert="horz" rtlCol="0" anchor="b"/>
          <a:lstStyle>
            <a:lvl1pPr algn="r" fontAlgn="auto">
              <a:spcBef>
                <a:spcPts val="0"/>
              </a:spcBef>
              <a:spcAft>
                <a:spcPts val="0"/>
              </a:spcAft>
              <a:defRPr sz="900">
                <a:latin typeface="MetaNormalLF-Roman" pitchFamily="34" charset="0"/>
                <a:cs typeface="+mn-cs"/>
              </a:defRPr>
            </a:lvl1pPr>
            <a:extLst/>
          </a:lstStyle>
          <a:p>
            <a:pPr>
              <a:defRPr/>
            </a:pPr>
            <a:fld id="{80249327-EC2F-4096-8D35-6B76097739FC}" type="slidenum">
              <a:rPr lang="en-US"/>
              <a:pPr>
                <a:defRPr/>
              </a:pPr>
              <a:t>‹#›</a:t>
            </a:fld>
            <a:endParaRPr lang="en-US"/>
          </a:p>
        </p:txBody>
      </p:sp>
      <p:sp>
        <p:nvSpPr>
          <p:cNvPr id="8" name="Footer Placeholder 5"/>
          <p:cNvSpPr txBox="1">
            <a:spLocks/>
          </p:cNvSpPr>
          <p:nvPr/>
        </p:nvSpPr>
        <p:spPr>
          <a:xfrm>
            <a:off x="2971800" y="8839200"/>
            <a:ext cx="3657600" cy="304800"/>
          </a:xfrm>
          <a:prstGeom prst="rect">
            <a:avLst/>
          </a:prstGeom>
        </p:spPr>
        <p:txBody>
          <a:bodyPr vert="horz" rtlCol="0" anchor="b"/>
          <a:lstStyle>
            <a:lvl1pPr algn="l" fontAlgn="auto">
              <a:spcBef>
                <a:spcPts val="0"/>
              </a:spcBef>
              <a:spcAft>
                <a:spcPts val="0"/>
              </a:spcAft>
              <a:defRPr sz="900">
                <a:latin typeface="MetaNormalLF-Roman" pitchFamily="34" charset="0"/>
                <a:cs typeface="+mn-cs"/>
              </a:defRPr>
            </a:lvl1pPr>
            <a:extLst/>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smtClean="0">
                <a:ln>
                  <a:noFill/>
                </a:ln>
                <a:solidFill>
                  <a:schemeClr val="tx1"/>
                </a:solidFill>
                <a:effectLst/>
                <a:uLnTx/>
                <a:uFillTx/>
                <a:latin typeface="MetaNormalLF-Roman" pitchFamily="34" charset="0"/>
                <a:ea typeface="+mn-ea"/>
                <a:cs typeface="+mn-cs"/>
              </a:rPr>
              <a:t> </a:t>
            </a:r>
            <a:endParaRPr kumimoji="0" lang="en-US" sz="900" b="0" i="0" u="none" strike="noStrike" kern="1200" cap="none" spc="0" normalizeH="0" baseline="0" noProof="0" dirty="0">
              <a:ln>
                <a:noFill/>
              </a:ln>
              <a:solidFill>
                <a:schemeClr val="tx1"/>
              </a:solidFill>
              <a:effectLst/>
              <a:uLnTx/>
              <a:uFillTx/>
              <a:latin typeface="MetaNormalLF-Roman" pitchFamily="34" charset="0"/>
              <a:ea typeface="+mn-ea"/>
              <a:cs typeface="+mn-cs"/>
            </a:endParaRPr>
          </a:p>
        </p:txBody>
      </p:sp>
      <p:sp>
        <p:nvSpPr>
          <p:cNvPr id="9" name="Footer Placeholder 5"/>
          <p:cNvSpPr txBox="1">
            <a:spLocks/>
          </p:cNvSpPr>
          <p:nvPr/>
        </p:nvSpPr>
        <p:spPr>
          <a:xfrm>
            <a:off x="0" y="8839200"/>
            <a:ext cx="4343400" cy="304800"/>
          </a:xfrm>
          <a:prstGeom prst="rect">
            <a:avLst/>
          </a:prstGeom>
        </p:spPr>
        <p:txBody>
          <a:bodyPr vert="horz" rtlCol="0" anchor="b"/>
          <a:lstStyle>
            <a:lvl1pPr algn="r" fontAlgn="auto">
              <a:spcBef>
                <a:spcPts val="0"/>
              </a:spcBef>
              <a:spcAft>
                <a:spcPts val="0"/>
              </a:spcAft>
              <a:defRPr sz="800">
                <a:latin typeface="MetaNormalLF-Roman" pitchFamily="34" charset="0"/>
                <a:cs typeface="+mn-cs"/>
              </a:defRPr>
            </a:lvl1pPr>
            <a:extLst/>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kern="1200" dirty="0" smtClean="0">
                <a:solidFill>
                  <a:schemeClr val="tx1"/>
                </a:solidFill>
                <a:latin typeface="Calibri" pitchFamily="34" charset="0"/>
                <a:ea typeface="+mn-ea"/>
                <a:cs typeface="+mn-cs"/>
              </a:rPr>
              <a:t> Copyright © 2012 EMC Corporation. All rights reserved.</a:t>
            </a:r>
            <a:endParaRPr kumimoji="0" lang="en-US" sz="800" b="0" i="0" u="none" strike="noStrike" kern="1200" cap="none" spc="0" normalizeH="0" baseline="0" noProof="0" dirty="0">
              <a:ln>
                <a:noFill/>
              </a:ln>
              <a:solidFill>
                <a:schemeClr val="tx1"/>
              </a:solidFill>
              <a:effectLst/>
              <a:uLnTx/>
              <a:uFillTx/>
              <a:latin typeface="MetaNormalLF-Roman" pitchFamily="34" charset="0"/>
              <a:ea typeface="+mn-ea"/>
              <a:cs typeface="+mn-cs"/>
            </a:endParaRPr>
          </a:p>
        </p:txBody>
      </p:sp>
    </p:spTree>
    <p:extLst>
      <p:ext uri="{BB962C8B-B14F-4D97-AF65-F5344CB8AC3E}">
        <p14:creationId xmlns:p14="http://schemas.microsoft.com/office/powerpoint/2010/main" val="4000668340"/>
      </p:ext>
    </p:extLst>
  </p:cSld>
  <p:clrMap bg1="lt1" tx1="dk1" bg2="lt2" tx2="dk2" accent1="accent1" accent2="accent2" accent3="accent3" accent4="accent4" accent5="accent5" accent6="accent6" hlink="hlink" folHlink="folHlink"/>
  <p:hf hdr="0" dt="0"/>
  <p:notesStyle>
    <a:lvl1pPr algn="l" rtl="0" eaLnBrk="0" fontAlgn="base" hangingPunct="0">
      <a:spcBef>
        <a:spcPct val="30000"/>
      </a:spcBef>
      <a:spcAft>
        <a:spcPct val="0"/>
      </a:spcAft>
      <a:defRPr sz="1200" kern="1200">
        <a:solidFill>
          <a:schemeClr val="tx1"/>
        </a:solidFill>
        <a:latin typeface="Calibri" pitchFamily="34" charset="0"/>
        <a:ea typeface="+mn-ea"/>
        <a:cs typeface="+mn-cs"/>
      </a:defRPr>
    </a:lvl1pPr>
    <a:lvl2pPr marL="457200" indent="-228600" algn="l" rtl="0" eaLnBrk="0" fontAlgn="base" hangingPunct="0">
      <a:spcBef>
        <a:spcPct val="30000"/>
      </a:spcBef>
      <a:spcAft>
        <a:spcPct val="0"/>
      </a:spcAft>
      <a:buSzPct val="120000"/>
      <a:buFont typeface="Arial" charset="0"/>
      <a:buChar char="•"/>
      <a:defRPr sz="1200" kern="1200">
        <a:solidFill>
          <a:schemeClr val="tx1"/>
        </a:solidFill>
        <a:latin typeface="Calibri" pitchFamily="34" charset="0"/>
        <a:ea typeface="+mn-ea"/>
        <a:cs typeface="+mn-cs"/>
      </a:defRPr>
    </a:lvl2pPr>
    <a:lvl3pPr marL="685800" indent="-228600" algn="l" rtl="0" eaLnBrk="0" fontAlgn="base" hangingPunct="0">
      <a:spcBef>
        <a:spcPct val="30000"/>
      </a:spcBef>
      <a:spcAft>
        <a:spcPct val="0"/>
      </a:spcAft>
      <a:buFont typeface="Webdings" pitchFamily="18" charset="2"/>
      <a:buChar char="4"/>
      <a:defRPr sz="1200" kern="1200">
        <a:solidFill>
          <a:schemeClr val="tx1"/>
        </a:solidFill>
        <a:latin typeface="Calibri" pitchFamily="34" charset="0"/>
        <a:ea typeface="+mn-ea"/>
        <a:cs typeface="+mn-cs"/>
      </a:defRPr>
    </a:lvl3pPr>
    <a:lvl4pPr marL="914400" indent="-228600" algn="l" rtl="0" eaLnBrk="0" fontAlgn="base" hangingPunct="0">
      <a:spcBef>
        <a:spcPct val="30000"/>
      </a:spcBef>
      <a:spcAft>
        <a:spcPct val="0"/>
      </a:spcAft>
      <a:buFont typeface="Webdings" pitchFamily="18" charset="2"/>
      <a:buChar char="8"/>
      <a:defRPr sz="1200" kern="1200">
        <a:solidFill>
          <a:schemeClr val="tx1"/>
        </a:solidFill>
        <a:latin typeface="Calibri" pitchFamily="34" charset="0"/>
        <a:ea typeface="+mn-ea"/>
        <a:cs typeface="+mn-cs"/>
      </a:defRPr>
    </a:lvl4pPr>
    <a:lvl5pPr marL="1143000" indent="-228600" algn="l" rtl="0" eaLnBrk="0" fontAlgn="base" hangingPunct="0">
      <a:spcBef>
        <a:spcPct val="30000"/>
      </a:spcBef>
      <a:spcAft>
        <a:spcPct val="0"/>
      </a:spcAft>
      <a:buFont typeface="Arial" charset="0"/>
      <a:buChar char="•"/>
      <a:defRPr sz="1200" kern="1200">
        <a:solidFill>
          <a:schemeClr val="tx1"/>
        </a:solidFill>
        <a:latin typeface="Calibri" pitchFamily="34" charset="0"/>
        <a:ea typeface="+mn-ea"/>
        <a:cs typeface="+mn-cs"/>
      </a:defRPr>
    </a:lvl5pPr>
    <a:lvl6pPr marL="2286000" algn="l" rtl="0">
      <a:defRPr sz="1200" kern="1200">
        <a:solidFill>
          <a:schemeClr val="tx1"/>
        </a:solidFill>
        <a:latin typeface="+mn-lt"/>
        <a:ea typeface="+mn-ea"/>
        <a:cs typeface="+mn-cs"/>
      </a:defRPr>
    </a:lvl6pPr>
    <a:lvl7pPr marL="2743200" algn="l" rtl="0">
      <a:defRPr sz="1200" kern="1200">
        <a:solidFill>
          <a:schemeClr val="tx1"/>
        </a:solidFill>
        <a:latin typeface="+mn-lt"/>
        <a:ea typeface="+mn-ea"/>
        <a:cs typeface="+mn-cs"/>
      </a:defRPr>
    </a:lvl7pPr>
    <a:lvl8pPr marL="3200400" algn="l" rtl="0">
      <a:defRPr sz="1200" kern="1200">
        <a:solidFill>
          <a:schemeClr val="tx1"/>
        </a:solidFill>
        <a:latin typeface="+mn-lt"/>
        <a:ea typeface="+mn-ea"/>
        <a:cs typeface="+mn-cs"/>
      </a:defRPr>
    </a:lvl8pPr>
    <a:lvl9pPr marL="3657600" algn="l" rtl="0">
      <a:defRPr sz="1200" kern="1200">
        <a:solidFill>
          <a:schemeClr val="tx1"/>
        </a:solidFill>
        <a:latin typeface="+mn-lt"/>
        <a:ea typeface="+mn-ea"/>
        <a:cs typeface="+mn-cs"/>
      </a:defRPr>
    </a:lvl9pPr>
    <a:extLst/>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Slide Image Placeholder 1"/>
          <p:cNvSpPr>
            <a:spLocks noGrp="1" noRot="1" noChangeAspect="1" noTextEdit="1"/>
          </p:cNvSpPr>
          <p:nvPr>
            <p:ph type="sldImg"/>
          </p:nvPr>
        </p:nvSpPr>
        <p:spPr bwMode="auto">
          <a:noFill/>
          <a:ln>
            <a:solidFill>
              <a:srgbClr val="000000"/>
            </a:solidFill>
            <a:miter lim="800000"/>
            <a:headEnd/>
            <a:tailEnd/>
          </a:ln>
        </p:spPr>
      </p:sp>
      <p:sp>
        <p:nvSpPr>
          <p:cNvPr id="39939" name="Notes Placeholder 2"/>
          <p:cNvSpPr>
            <a:spLocks noGrp="1"/>
          </p:cNvSpPr>
          <p:nvPr>
            <p:ph type="body" idx="1"/>
          </p:nvPr>
        </p:nvSpPr>
        <p:spPr bwMode="auto">
          <a:noFill/>
        </p:spPr>
        <p:txBody>
          <a:bodyPr wrap="square" lIns="91436" tIns="45718" rIns="91436" bIns="45718" numCol="1" anchor="t" anchorCtr="0" compatLnSpc="1">
            <a:prstTxWarp prst="textNoShape">
              <a:avLst/>
            </a:prstTxWarp>
          </a:bodyPr>
          <a:lstStyle/>
          <a:p>
            <a:r>
              <a:rPr lang="en-US" dirty="0" smtClean="0"/>
              <a:t>The topics </a:t>
            </a:r>
            <a:r>
              <a:rPr lang="en-US" baseline="0" dirty="0" smtClean="0"/>
              <a:t>for this lesson are listed. </a:t>
            </a:r>
            <a:endParaRPr lang="en-US" dirty="0"/>
          </a:p>
        </p:txBody>
      </p:sp>
      <p:sp>
        <p:nvSpPr>
          <p:cNvPr id="4" name="Footer Placeholder 3"/>
          <p:cNvSpPr>
            <a:spLocks noGrp="1"/>
          </p:cNvSpPr>
          <p:nvPr>
            <p:ph type="ftr" sz="quarter" idx="4"/>
          </p:nvPr>
        </p:nvSpPr>
        <p:spPr/>
        <p:txBody>
          <a:bodyPr lIns="86530" tIns="43265" rIns="86530" bIns="43265"/>
          <a:lstStyle/>
          <a:p>
            <a:pPr>
              <a:defRPr/>
            </a:pPr>
            <a:r>
              <a:rPr lang="en-US" dirty="0" smtClean="0"/>
              <a:t>Module 3: Basic Data Analytic Methods Using R</a:t>
            </a:r>
            <a:endParaRPr lang="en-US" dirty="0"/>
          </a:p>
        </p:txBody>
      </p:sp>
      <p:sp>
        <p:nvSpPr>
          <p:cNvPr id="5" name="Slide Number Placeholder 4"/>
          <p:cNvSpPr>
            <a:spLocks noGrp="1"/>
          </p:cNvSpPr>
          <p:nvPr>
            <p:ph type="sldNum" sz="quarter" idx="5"/>
          </p:nvPr>
        </p:nvSpPr>
        <p:spPr/>
        <p:txBody>
          <a:bodyPr lIns="86530" tIns="43265" rIns="86530" bIns="43265"/>
          <a:lstStyle/>
          <a:p>
            <a:pPr>
              <a:defRPr/>
            </a:pPr>
            <a:fld id="{0AE62709-12B7-481E-AF02-15961EF83D30}" type="slidenum">
              <a:rPr lang="en-US"/>
              <a:pPr>
                <a:defRPr/>
              </a:pPr>
              <a:t>1</a:t>
            </a:fld>
            <a:endParaRPr lang="en-US" dirty="0"/>
          </a:p>
        </p:txBody>
      </p:sp>
    </p:spTree>
    <p:extLst>
      <p:ext uri="{BB962C8B-B14F-4D97-AF65-F5344CB8AC3E}">
        <p14:creationId xmlns:p14="http://schemas.microsoft.com/office/powerpoint/2010/main" val="1342177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lIns="86530" tIns="43265" rIns="86530" bIns="43265">
            <a:normAutofit/>
          </a:bodyPr>
          <a:lstStyle/>
          <a:p>
            <a:r>
              <a:rPr lang="en-US" dirty="0"/>
              <a:t>Here's another example of dirty (or at least, "incompletely documented"</a:t>
            </a:r>
            <a:r>
              <a:rPr lang="en-US" baseline="0" dirty="0"/>
              <a:t> data). We are looking </a:t>
            </a:r>
            <a:r>
              <a:rPr lang="en-US" baseline="0" dirty="0" smtClean="0"/>
              <a:t>at the </a:t>
            </a:r>
            <a:r>
              <a:rPr lang="en-US" baseline="0" dirty="0"/>
              <a:t>age of </a:t>
            </a:r>
            <a:r>
              <a:rPr lang="en-US" baseline="0" dirty="0" smtClean="0"/>
              <a:t>mortgages </a:t>
            </a:r>
            <a:r>
              <a:rPr lang="en-US" baseline="0" dirty="0"/>
              <a:t>in our bank's home loan </a:t>
            </a:r>
            <a:r>
              <a:rPr lang="en-US" baseline="0" dirty="0" smtClean="0"/>
              <a:t>portfolio. The </a:t>
            </a:r>
            <a:r>
              <a:rPr lang="en-US" baseline="0" dirty="0"/>
              <a:t>age is calculated by subtracting the origination date of the loan from "today" (2011). </a:t>
            </a:r>
            <a:endParaRPr lang="en-US" baseline="0" dirty="0" smtClean="0"/>
          </a:p>
          <a:p>
            <a:r>
              <a:rPr lang="en-US" baseline="0" dirty="0" smtClean="0"/>
              <a:t>The </a:t>
            </a:r>
            <a:r>
              <a:rPr lang="en-US" baseline="0" dirty="0"/>
              <a:t>first thing we notice is that we don't seem to have loans older than 10 years old – and we also notice that we have a disproportionate number of ten year </a:t>
            </a:r>
            <a:r>
              <a:rPr lang="en-US" baseline="0" dirty="0" smtClean="0"/>
              <a:t>old loans</a:t>
            </a:r>
            <a:r>
              <a:rPr lang="en-US" baseline="0" dirty="0"/>
              <a:t>, relative to the age distribution of the other loans. </a:t>
            </a:r>
            <a:endParaRPr lang="en-US" baseline="0" dirty="0" smtClean="0"/>
          </a:p>
          <a:p>
            <a:r>
              <a:rPr lang="en-US" baseline="0" dirty="0" smtClean="0"/>
              <a:t>One </a:t>
            </a:r>
            <a:r>
              <a:rPr lang="en-US" baseline="0" dirty="0"/>
              <a:t>possible reason for this is that the date field for loan origination may have been "overloaded" so that "2001" is actually a beacon value that means "2001 or prior" </a:t>
            </a:r>
            <a:r>
              <a:rPr lang="en-US" baseline="0" dirty="0" smtClean="0"/>
              <a:t>rather than </a:t>
            </a:r>
            <a:r>
              <a:rPr lang="en-US" baseline="0" dirty="0"/>
              <a:t>literally 2001. (This sometimes happens when data is ported from one system to another, or because someone, somewhere, decided that origination dates prior to 2001 are not relevant</a:t>
            </a:r>
            <a:r>
              <a:rPr lang="en-US" baseline="0" dirty="0" smtClean="0"/>
              <a:t>).</a:t>
            </a:r>
          </a:p>
          <a:p>
            <a:r>
              <a:rPr lang="en-US" baseline="0" dirty="0" smtClean="0"/>
              <a:t>What </a:t>
            </a:r>
            <a:r>
              <a:rPr lang="en-US" baseline="0" dirty="0"/>
              <a:t>would we do about this? If we are analyzing probability of default, it is probably safe to eliminate the data (or keep the assumption that the loans are 10 years old), since 10 year </a:t>
            </a:r>
            <a:r>
              <a:rPr lang="en-US" baseline="0" dirty="0" smtClean="0"/>
              <a:t>old mortgages </a:t>
            </a:r>
            <a:r>
              <a:rPr lang="en-US" baseline="0" dirty="0"/>
              <a:t>default quite rarely (most defaults occur before about the 4</a:t>
            </a:r>
            <a:r>
              <a:rPr lang="en-US" baseline="30000" dirty="0"/>
              <a:t>th</a:t>
            </a:r>
            <a:r>
              <a:rPr lang="en-US" baseline="0" dirty="0"/>
              <a:t> year). For different analyses, we may need to search for a source of valid origination dates (if that is possible</a:t>
            </a:r>
            <a:r>
              <a:rPr lang="en-US" baseline="0" dirty="0" smtClean="0"/>
              <a:t>).</a:t>
            </a:r>
          </a:p>
          <a:p>
            <a:r>
              <a:rPr lang="en-US" dirty="0" smtClean="0"/>
              <a:t>If</a:t>
            </a:r>
            <a:r>
              <a:rPr lang="en-US" baseline="0" dirty="0" smtClean="0"/>
              <a:t> </a:t>
            </a:r>
            <a:r>
              <a:rPr lang="en-US" baseline="0" dirty="0"/>
              <a:t>the data is in the vector </a:t>
            </a:r>
            <a:r>
              <a:rPr lang="en-US" i="1" baseline="0" dirty="0"/>
              <a:t>mortgage</a:t>
            </a:r>
            <a:r>
              <a:rPr lang="en-US" baseline="0" dirty="0"/>
              <a:t>, the plot is made by</a:t>
            </a:r>
            <a:r>
              <a:rPr lang="en-US" baseline="0" dirty="0" smtClean="0"/>
              <a:t>:</a:t>
            </a:r>
            <a:endParaRPr lang="en-US" dirty="0"/>
          </a:p>
          <a:p>
            <a:r>
              <a:rPr lang="en-US" dirty="0">
                <a:latin typeface="Courier New" pitchFamily="49" charset="0"/>
                <a:cs typeface="Courier New" pitchFamily="49" charset="0"/>
              </a:rPr>
              <a:t>hist(mortgage, breaks=10, main="Portfolio Distribution, Years since origination", xlab="Mortgage Age", col="grey")</a:t>
            </a:r>
          </a:p>
        </p:txBody>
      </p:sp>
      <p:sp>
        <p:nvSpPr>
          <p:cNvPr id="4" name="Footer Placeholder 3"/>
          <p:cNvSpPr>
            <a:spLocks noGrp="1"/>
          </p:cNvSpPr>
          <p:nvPr>
            <p:ph type="ftr" sz="quarter" idx="10"/>
          </p:nvPr>
        </p:nvSpPr>
        <p:spPr/>
        <p:txBody>
          <a:bodyPr lIns="86530" tIns="43265" rIns="86530" bIns="43265"/>
          <a:lstStyle/>
          <a:p>
            <a:pPr>
              <a:defRPr/>
            </a:pPr>
            <a:r>
              <a:rPr lang="en-US" dirty="0" smtClean="0"/>
              <a:t>Module 3: Basic Data Analytic Methods Using R</a:t>
            </a:r>
            <a:endParaRPr lang="en-US" dirty="0"/>
          </a:p>
        </p:txBody>
      </p:sp>
      <p:sp>
        <p:nvSpPr>
          <p:cNvPr id="5" name="Slide Number Placeholder 4"/>
          <p:cNvSpPr>
            <a:spLocks noGrp="1"/>
          </p:cNvSpPr>
          <p:nvPr>
            <p:ph type="sldNum" sz="quarter" idx="11"/>
          </p:nvPr>
        </p:nvSpPr>
        <p:spPr/>
        <p:txBody>
          <a:bodyPr lIns="86530" tIns="43265" rIns="86530" bIns="43265"/>
          <a:lstStyle/>
          <a:p>
            <a:pPr>
              <a:defRPr/>
            </a:pPr>
            <a:fld id="{80249327-EC2F-4096-8D35-6B76097739FC}" type="slidenum">
              <a:rPr lang="en-US"/>
              <a:pPr>
                <a:defRPr/>
              </a:pPr>
              <a:t>10</a:t>
            </a:fld>
            <a:endParaRPr lang="en-US" dirty="0"/>
          </a:p>
        </p:txBody>
      </p:sp>
    </p:spTree>
    <p:extLst>
      <p:ext uri="{BB962C8B-B14F-4D97-AF65-F5344CB8AC3E}">
        <p14:creationId xmlns:p14="http://schemas.microsoft.com/office/powerpoint/2010/main" val="14560665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457201" y="4341882"/>
            <a:ext cx="5943601" cy="4602363"/>
          </a:xfrm>
        </p:spPr>
        <p:txBody>
          <a:bodyPr lIns="86530" tIns="43265" rIns="86530" bIns="43265">
            <a:normAutofit fontScale="55000" lnSpcReduction="20000"/>
          </a:bodyPr>
          <a:lstStyle/>
          <a:p>
            <a:r>
              <a:rPr lang="en-US" sz="2200" dirty="0" smtClean="0"/>
              <a:t>Scatterplots are a good first visualization for the relationship between two variables, especially two continuous variables. Since you are looking for the relationship between the two variables, it can often be helpful to fit a smoothing curve through the data, for example loess or a linear regression. We'll see an example of that a little later on. </a:t>
            </a:r>
          </a:p>
          <a:p>
            <a:r>
              <a:rPr lang="en-US" sz="2200" dirty="0" smtClean="0"/>
              <a:t>For very high volume data, scatterplots are problematic; with too much data on the page, the details can get lost.  Sometime the </a:t>
            </a:r>
            <a:r>
              <a:rPr lang="en-US" sz="2200" i="1" dirty="0" smtClean="0"/>
              <a:t>jitter() </a:t>
            </a:r>
            <a:r>
              <a:rPr lang="en-US" sz="2200" dirty="0" smtClean="0"/>
              <a:t>function can create enough (uniform) variation to see the associations more clearly. </a:t>
            </a:r>
            <a:r>
              <a:rPr lang="en-US" sz="2200" i="1" dirty="0" smtClean="0"/>
              <a:t>Hexbin</a:t>
            </a:r>
            <a:r>
              <a:rPr lang="en-US" sz="2200" dirty="0" smtClean="0"/>
              <a:t> plots are a good alternative: you can think of hexbin plots as two dimensional histograms that use color or grayscale to encode bin heights.</a:t>
            </a:r>
          </a:p>
          <a:p>
            <a:r>
              <a:rPr lang="en-US" sz="2200" dirty="0" smtClean="0"/>
              <a:t>There are other alternatives for plotting continuous vs. discrete variables. Dotplots and barcharts plot the continuous value as a function of the discrete value when the relationship is one-to-one. Box and whisker plots show the distribution of the continuous variable for each value of the discrete variable. </a:t>
            </a:r>
          </a:p>
          <a:p>
            <a:r>
              <a:rPr lang="en-US" sz="2200" dirty="0" smtClean="0"/>
              <a:t>The example here is of logged household incomes as a function of region (first digit of the zip). (Logged in this case means data that uses the logarithm of the value instead of the value itself.) In this example, we have also plotted the scatterplot beneath the box-and-whisker, with some jittering so each line of points widens into a strip. The "box" of the box and whisker shows the range that contains the central 50% of the data; the line inside the box is the location of the median. The "whiskers" give you an idea of the entire range of the data. Usually, box and whiskers also show "outliers" that lie beyond the whiskers, but they are turned off in this graph. This graphs shows how household income varies by region. The highest median incomes are in New England (region 0) and on the West Coast (region 9). New England is slightly higher, but the boxes for the two regions overlap enough that the difference between the two regions probably is not significant. The lowest household incomes tend to be in region 7 (TX, OK, Ark, LA).</a:t>
            </a:r>
          </a:p>
          <a:p>
            <a:endParaRPr lang="en-US" baseline="0" dirty="0" smtClean="0"/>
          </a:p>
          <a:p>
            <a:endParaRPr lang="en-US" baseline="0" dirty="0" smtClean="0"/>
          </a:p>
        </p:txBody>
      </p:sp>
      <p:sp>
        <p:nvSpPr>
          <p:cNvPr id="5" name="Footer Placeholder 4"/>
          <p:cNvSpPr>
            <a:spLocks noGrp="1"/>
          </p:cNvSpPr>
          <p:nvPr>
            <p:ph type="ftr" sz="quarter" idx="11"/>
          </p:nvPr>
        </p:nvSpPr>
        <p:spPr/>
        <p:txBody>
          <a:bodyPr lIns="86530" tIns="43265" rIns="86530" bIns="43265"/>
          <a:lstStyle/>
          <a:p>
            <a:pPr>
              <a:defRPr/>
            </a:pPr>
            <a:r>
              <a:rPr lang="en-US" dirty="0" smtClean="0"/>
              <a:t>Module 3: Basic Data Analytic Methods Using R</a:t>
            </a:r>
            <a:endParaRPr lang="en-US" dirty="0"/>
          </a:p>
        </p:txBody>
      </p:sp>
      <p:sp>
        <p:nvSpPr>
          <p:cNvPr id="6" name="Slide Number Placeholder 5"/>
          <p:cNvSpPr>
            <a:spLocks noGrp="1"/>
          </p:cNvSpPr>
          <p:nvPr>
            <p:ph type="sldNum" sz="quarter" idx="12"/>
          </p:nvPr>
        </p:nvSpPr>
        <p:spPr>
          <a:xfrm>
            <a:off x="6400802" y="8839202"/>
            <a:ext cx="455614" cy="304800"/>
          </a:xfrm>
          <a:prstGeom prst="rect">
            <a:avLst/>
          </a:prstGeom>
        </p:spPr>
        <p:txBody>
          <a:bodyPr lIns="86530" tIns="43265" rIns="86530" bIns="43265"/>
          <a:lstStyle/>
          <a:p>
            <a:pPr>
              <a:defRPr/>
            </a:pPr>
            <a:fld id="{80249327-EC2F-4096-8D35-6B76097739FC}" type="slidenum">
              <a:rPr lang="en-US" smtClean="0"/>
              <a:pPr>
                <a:defRPr/>
              </a:pPr>
              <a:t>11</a:t>
            </a:fld>
            <a:endParaRPr lang="en-US" dirty="0"/>
          </a:p>
        </p:txBody>
      </p:sp>
    </p:spTree>
    <p:extLst>
      <p:ext uri="{BB962C8B-B14F-4D97-AF65-F5344CB8AC3E}">
        <p14:creationId xmlns:p14="http://schemas.microsoft.com/office/powerpoint/2010/main" val="11366313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457201" y="4341882"/>
            <a:ext cx="5943601" cy="4602363"/>
          </a:xfrm>
        </p:spPr>
        <p:txBody>
          <a:bodyPr lIns="86530" tIns="43265" rIns="86530" bIns="43265">
            <a:normAutofit fontScale="92500" lnSpcReduction="20000"/>
          </a:bodyPr>
          <a:lstStyle/>
          <a:p>
            <a:r>
              <a:rPr lang="en-US" sz="1400" dirty="0" smtClean="0"/>
              <a:t>If the data is a column called</a:t>
            </a:r>
            <a:r>
              <a:rPr lang="en-US" sz="1400" i="1" dirty="0" smtClean="0"/>
              <a:t> MeanHouseholdIncome</a:t>
            </a:r>
            <a:r>
              <a:rPr lang="en-US" sz="1400" dirty="0" smtClean="0"/>
              <a:t>, in a data frame called</a:t>
            </a:r>
            <a:r>
              <a:rPr lang="en-US" sz="1400" i="1" dirty="0" smtClean="0"/>
              <a:t> data</a:t>
            </a:r>
            <a:r>
              <a:rPr lang="en-US" sz="1400" dirty="0" smtClean="0"/>
              <a:t>, then the base graphics equivalent of the box and whisker plot for this data is </a:t>
            </a:r>
          </a:p>
          <a:p>
            <a:r>
              <a:rPr lang="en-US" sz="1400" dirty="0" smtClean="0">
                <a:latin typeface="Courier New" pitchFamily="49" charset="0"/>
                <a:cs typeface="Courier New" pitchFamily="49" charset="0"/>
              </a:rPr>
              <a:t>boxplot(log10(MeanHouseholdIncome) ~ Zip1, data=data, xlab='Zip1', ylab='log10(income))</a:t>
            </a:r>
          </a:p>
          <a:p>
            <a:r>
              <a:rPr lang="en-US" sz="1400" dirty="0" smtClean="0"/>
              <a:t>Assume there is a data frame called data, with columns MeanHouseholdIncome and Zip1, the basic graphics code for a box and whisker:</a:t>
            </a:r>
          </a:p>
          <a:p>
            <a:r>
              <a:rPr lang="en-US" sz="1400" dirty="0" smtClean="0">
                <a:latin typeface="Courier New" pitchFamily="49" charset="0"/>
                <a:cs typeface="Courier New" pitchFamily="49" charset="0"/>
              </a:rPr>
              <a:t>boxplot(log10(MeanHouseholdIncome) ~ Zip1, data=data, xlab='Zip1', ylab='log10(income)‘)</a:t>
            </a:r>
          </a:p>
          <a:p>
            <a:endParaRPr lang="en-US" sz="1900" dirty="0" smtClean="0"/>
          </a:p>
          <a:p>
            <a:r>
              <a:rPr lang="en-US" sz="1400" dirty="0" smtClean="0"/>
              <a:t>EXTRA:</a:t>
            </a:r>
          </a:p>
          <a:p>
            <a:r>
              <a:rPr lang="en-US" sz="1400" dirty="0" smtClean="0"/>
              <a:t>The graph shown on the slide is in ggplot (which is fairly complicated). The commands are</a:t>
            </a:r>
          </a:p>
          <a:p>
            <a:r>
              <a:rPr lang="en-US" sz="1400" dirty="0" smtClean="0">
                <a:latin typeface="Courier New" pitchFamily="49" charset="0"/>
                <a:cs typeface="Courier New" pitchFamily="49" charset="0"/>
              </a:rPr>
              <a:t>library(ggplot2)</a:t>
            </a:r>
          </a:p>
          <a:p>
            <a:r>
              <a:rPr lang="en-US" sz="1400" dirty="0" smtClean="0"/>
              <a:t># the outlier.size=0 prevents the boxplot from plotting the outlier </a:t>
            </a:r>
          </a:p>
          <a:p>
            <a:r>
              <a:rPr lang="en-US" sz="1400" dirty="0" smtClean="0">
                <a:latin typeface="Courier New" pitchFamily="49" charset="0"/>
                <a:cs typeface="Courier New" pitchFamily="49" charset="0"/>
              </a:rPr>
              <a:t>ggplot(data, aes(x=Zip1, y=log10(MeanHouseholdIncome))) +    geom_boxplot(outlier.size=0, alpha=0.1) +  points</a:t>
            </a:r>
          </a:p>
          <a:p>
            <a:r>
              <a:rPr lang="en-US" sz="1400" dirty="0" smtClean="0"/>
              <a:t># plot the jittered scatterplot, color-code the points</a:t>
            </a:r>
            <a:endParaRPr lang="en-US" sz="1400" dirty="0" smtClean="0">
              <a:latin typeface="Courier New" pitchFamily="49" charset="0"/>
              <a:cs typeface="Courier New" pitchFamily="49" charset="0"/>
            </a:endParaRPr>
          </a:p>
          <a:p>
            <a:r>
              <a:rPr lang="en-US" sz="1400" dirty="0" smtClean="0">
                <a:latin typeface="Courier New" pitchFamily="49" charset="0"/>
                <a:cs typeface="Courier New" pitchFamily="49" charset="0"/>
              </a:rPr>
              <a:t>geom_point(aes(colour=Zip1), alpha=0.02, position="jitter").</a:t>
            </a:r>
          </a:p>
          <a:p>
            <a:endParaRPr lang="en-US" sz="1400" dirty="0" smtClean="0"/>
          </a:p>
          <a:p>
            <a:r>
              <a:rPr lang="en-US" sz="1400" dirty="0" smtClean="0"/>
              <a:t>You can read more about ggplot2 at &lt;http://had.co.nz/ggplot2/ &gt;</a:t>
            </a:r>
          </a:p>
          <a:p>
            <a:endParaRPr lang="en-US" baseline="0" dirty="0" smtClean="0"/>
          </a:p>
          <a:p>
            <a:endParaRPr lang="en-US" baseline="0" dirty="0" smtClean="0"/>
          </a:p>
        </p:txBody>
      </p:sp>
      <p:sp>
        <p:nvSpPr>
          <p:cNvPr id="5" name="Footer Placeholder 4"/>
          <p:cNvSpPr>
            <a:spLocks noGrp="1"/>
          </p:cNvSpPr>
          <p:nvPr>
            <p:ph type="ftr" sz="quarter" idx="11"/>
          </p:nvPr>
        </p:nvSpPr>
        <p:spPr/>
        <p:txBody>
          <a:bodyPr lIns="86530" tIns="43265" rIns="86530" bIns="43265"/>
          <a:lstStyle/>
          <a:p>
            <a:pPr>
              <a:defRPr/>
            </a:pPr>
            <a:r>
              <a:rPr lang="en-US" dirty="0" smtClean="0"/>
              <a:t>Module 3: Basic Data Analytic Methods Using R</a:t>
            </a:r>
            <a:endParaRPr lang="en-US" dirty="0"/>
          </a:p>
        </p:txBody>
      </p:sp>
      <p:sp>
        <p:nvSpPr>
          <p:cNvPr id="6" name="Slide Number Placeholder 5"/>
          <p:cNvSpPr>
            <a:spLocks noGrp="1"/>
          </p:cNvSpPr>
          <p:nvPr>
            <p:ph type="sldNum" sz="quarter" idx="12"/>
          </p:nvPr>
        </p:nvSpPr>
        <p:spPr>
          <a:xfrm>
            <a:off x="6400802" y="8839202"/>
            <a:ext cx="455614" cy="304800"/>
          </a:xfrm>
          <a:prstGeom prst="rect">
            <a:avLst/>
          </a:prstGeom>
        </p:spPr>
        <p:txBody>
          <a:bodyPr lIns="86530" tIns="43265" rIns="86530" bIns="43265"/>
          <a:lstStyle/>
          <a:p>
            <a:pPr>
              <a:defRPr/>
            </a:pPr>
            <a:fld id="{80249327-EC2F-4096-8D35-6B76097739FC}" type="slidenum">
              <a:rPr lang="en-US" smtClean="0"/>
              <a:pPr>
                <a:defRPr/>
              </a:pPr>
              <a:t>12</a:t>
            </a:fld>
            <a:endParaRPr lang="en-US" dirty="0"/>
          </a:p>
        </p:txBody>
      </p:sp>
    </p:spTree>
    <p:extLst>
      <p:ext uri="{BB962C8B-B14F-4D97-AF65-F5344CB8AC3E}">
        <p14:creationId xmlns:p14="http://schemas.microsoft.com/office/powerpoint/2010/main" val="14016708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457201" y="4265175"/>
            <a:ext cx="5943601" cy="4755775"/>
          </a:xfrm>
        </p:spPr>
        <p:txBody>
          <a:bodyPr lIns="86530" tIns="43265" rIns="86530" bIns="43265">
            <a:normAutofit/>
          </a:bodyPr>
          <a:lstStyle/>
          <a:p>
            <a:endParaRPr lang="en-US" dirty="0" smtClean="0"/>
          </a:p>
          <a:p>
            <a:r>
              <a:rPr lang="en-US" dirty="0" smtClean="0"/>
              <a:t>We </a:t>
            </a:r>
            <a:r>
              <a:rPr lang="en-US" dirty="0"/>
              <a:t>are looking for a relationship between the two variables. If the functional relationship between the variables is somewhat pronounced, the data lies roughly along a curve: a straight line, a parabola, or an exponential </a:t>
            </a:r>
            <a:r>
              <a:rPr lang="en-US" dirty="0" smtClean="0"/>
              <a:t>curve. If </a:t>
            </a:r>
            <a:r>
              <a:rPr lang="en-US" dirty="0"/>
              <a:t>y is related exponentially to x, then the plot of (x, log(y)) will be approximately linear</a:t>
            </a:r>
            <a:r>
              <a:rPr lang="en-US" dirty="0" smtClean="0"/>
              <a:t>. If </a:t>
            </a:r>
            <a:r>
              <a:rPr lang="en-US" dirty="0"/>
              <a:t>the data is more like a cloud, the relationship is weaker</a:t>
            </a:r>
            <a:r>
              <a:rPr lang="en-US" dirty="0" smtClean="0"/>
              <a:t>. </a:t>
            </a:r>
            <a:endParaRPr lang="en-US" dirty="0"/>
          </a:p>
          <a:p>
            <a:r>
              <a:rPr lang="en-US" dirty="0"/>
              <a:t>In the example here, the relationship seems approximately linear; we've plotted the regression line in red</a:t>
            </a:r>
            <a:r>
              <a:rPr lang="en-US" dirty="0" smtClean="0"/>
              <a:t>. There are times when a standard regression line just doesn’t capture the relationship. In this case, the </a:t>
            </a:r>
            <a:r>
              <a:rPr lang="en-US" dirty="0" smtClean="0">
                <a:cs typeface="Courier New" pitchFamily="49" charset="0"/>
              </a:rPr>
              <a:t>loess</a:t>
            </a:r>
            <a:r>
              <a:rPr lang="en-US" dirty="0" smtClean="0"/>
              <a:t>() function in R (also </a:t>
            </a:r>
            <a:r>
              <a:rPr lang="en-US" dirty="0" smtClean="0">
                <a:cs typeface="Courier New" pitchFamily="49" charset="0"/>
              </a:rPr>
              <a:t>lowess</a:t>
            </a:r>
            <a:r>
              <a:rPr lang="en-US" dirty="0" smtClean="0"/>
              <a:t>()) will fit a non-linear line to the data. Here we've drawn the loess curve in blue. </a:t>
            </a:r>
          </a:p>
          <a:p>
            <a:r>
              <a:rPr lang="en-US" b="1" u="sng" baseline="0" dirty="0" smtClean="0"/>
              <a:t>R-Code</a:t>
            </a:r>
            <a:endParaRPr lang="en-US" b="0" u="none" baseline="0" dirty="0"/>
          </a:p>
          <a:p>
            <a:r>
              <a:rPr lang="en-US" b="0" u="none" baseline="0" dirty="0" smtClean="0"/>
              <a:t>Assume a dataset named </a:t>
            </a:r>
            <a:r>
              <a:rPr lang="en-US" b="0" i="1" u="none" baseline="0" dirty="0" smtClean="0"/>
              <a:t>ds</a:t>
            </a:r>
            <a:r>
              <a:rPr lang="en-US" b="0" i="0" u="none" baseline="0" dirty="0" smtClean="0"/>
              <a:t> with variables </a:t>
            </a:r>
            <a:r>
              <a:rPr lang="en-US" b="0" i="1" u="none" baseline="0" dirty="0" smtClean="0"/>
              <a:t>cesd </a:t>
            </a:r>
            <a:r>
              <a:rPr lang="en-US" b="0" i="0" u="none" baseline="0" dirty="0" smtClean="0"/>
              <a:t>and </a:t>
            </a:r>
            <a:r>
              <a:rPr lang="en-US" b="0" i="1" u="none" baseline="0" dirty="0" smtClean="0"/>
              <a:t>mcs. </a:t>
            </a:r>
            <a:r>
              <a:rPr lang="en-US" b="0" i="0" u="none" baseline="0" dirty="0" smtClean="0"/>
              <a:t> The R code to generate the above plot is as follows.</a:t>
            </a:r>
          </a:p>
          <a:p>
            <a:r>
              <a:rPr lang="en-US" b="0" i="0" u="none" baseline="0" dirty="0" smtClean="0">
                <a:latin typeface="Courier New" pitchFamily="49" charset="0"/>
                <a:cs typeface="Courier New" pitchFamily="49" charset="0"/>
              </a:rPr>
              <a:t>with(ds, </a:t>
            </a:r>
          </a:p>
          <a:p>
            <a:r>
              <a:rPr lang="en-US" b="0" i="0" u="none" baseline="0" dirty="0" smtClean="0">
                <a:latin typeface="Courier New" pitchFamily="49" charset="0"/>
                <a:cs typeface="Courier New" pitchFamily="49" charset="0"/>
              </a:rPr>
              <a:t>{</a:t>
            </a:r>
          </a:p>
          <a:p>
            <a:r>
              <a:rPr lang="en-US" b="0" i="0" u="none" baseline="0" dirty="0" smtClean="0">
                <a:latin typeface="Courier New" pitchFamily="49" charset="0"/>
                <a:cs typeface="Courier New" pitchFamily="49" charset="0"/>
              </a:rPr>
              <a:t>    plot(mcs ~ cesd)</a:t>
            </a:r>
          </a:p>
          <a:p>
            <a:r>
              <a:rPr lang="en-US" b="0" i="0" u="none" baseline="0" dirty="0" smtClean="0">
                <a:latin typeface="Courier New" pitchFamily="49" charset="0"/>
                <a:cs typeface="Courier New" pitchFamily="49" charset="0"/>
              </a:rPr>
              <a:t>   abline(lm(mcs ~ cesd), lcol=“red”)</a:t>
            </a:r>
          </a:p>
          <a:p>
            <a:r>
              <a:rPr lang="en-US" b="0" i="0" u="none" baseline="0" dirty="0" smtClean="0">
                <a:latin typeface="Courier New" pitchFamily="49" charset="0"/>
                <a:cs typeface="Courier New" pitchFamily="49" charset="0"/>
              </a:rPr>
              <a:t>   lines(lowess(mcs ~ cesd), lcol=“blue”)</a:t>
            </a:r>
          </a:p>
          <a:p>
            <a:r>
              <a:rPr lang="en-US" b="0" i="0" u="none" baseline="0" dirty="0" smtClean="0">
                <a:latin typeface="Courier New" pitchFamily="49" charset="0"/>
                <a:cs typeface="Courier New" pitchFamily="49" charset="0"/>
              </a:rPr>
              <a:t>}  )</a:t>
            </a:r>
          </a:p>
          <a:p>
            <a:endParaRPr lang="en-US" b="1" u="sng" baseline="0" dirty="0" smtClean="0"/>
          </a:p>
          <a:p>
            <a:endParaRPr lang="en-US" dirty="0"/>
          </a:p>
        </p:txBody>
      </p:sp>
      <p:sp>
        <p:nvSpPr>
          <p:cNvPr id="4" name="Footer Placeholder 3"/>
          <p:cNvSpPr>
            <a:spLocks noGrp="1"/>
          </p:cNvSpPr>
          <p:nvPr>
            <p:ph type="ftr" sz="quarter" idx="10"/>
          </p:nvPr>
        </p:nvSpPr>
        <p:spPr/>
        <p:txBody>
          <a:bodyPr lIns="86530" tIns="43265" rIns="86530" bIns="43265"/>
          <a:lstStyle/>
          <a:p>
            <a:pPr>
              <a:defRPr/>
            </a:pPr>
            <a:r>
              <a:rPr lang="en-US" dirty="0" smtClean="0"/>
              <a:t>Module 3: Basic Data Analytic Methods Using R</a:t>
            </a:r>
            <a:endParaRPr lang="en-US" dirty="0"/>
          </a:p>
        </p:txBody>
      </p:sp>
      <p:sp>
        <p:nvSpPr>
          <p:cNvPr id="5" name="Slide Number Placeholder 4"/>
          <p:cNvSpPr>
            <a:spLocks noGrp="1"/>
          </p:cNvSpPr>
          <p:nvPr>
            <p:ph type="sldNum" sz="quarter" idx="11"/>
          </p:nvPr>
        </p:nvSpPr>
        <p:spPr/>
        <p:txBody>
          <a:bodyPr lIns="86530" tIns="43265" rIns="86530" bIns="43265"/>
          <a:lstStyle/>
          <a:p>
            <a:pPr>
              <a:defRPr/>
            </a:pPr>
            <a:fld id="{80249327-EC2F-4096-8D35-6B76097739FC}" type="slidenum">
              <a:rPr lang="en-US"/>
              <a:pPr>
                <a:defRPr/>
              </a:pPr>
              <a:t>13</a:t>
            </a:fld>
            <a:endParaRPr lang="en-US" dirty="0"/>
          </a:p>
        </p:txBody>
      </p:sp>
    </p:spTree>
    <p:extLst>
      <p:ext uri="{BB962C8B-B14F-4D97-AF65-F5344CB8AC3E}">
        <p14:creationId xmlns:p14="http://schemas.microsoft.com/office/powerpoint/2010/main" val="29442597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lIns="86530" tIns="43265" rIns="86530" bIns="43265">
            <a:normAutofit/>
          </a:bodyPr>
          <a:lstStyle/>
          <a:p>
            <a:r>
              <a:rPr lang="en-US" dirty="0"/>
              <a:t>When we have too</a:t>
            </a:r>
            <a:r>
              <a:rPr lang="en-US" baseline="0" dirty="0"/>
              <a:t> much data, the structure becomes difficult to see in a scatterplot. Here, we are plotting logged household income against </a:t>
            </a:r>
            <a:r>
              <a:rPr lang="en-US" baseline="0" dirty="0" smtClean="0"/>
              <a:t>years of </a:t>
            </a:r>
            <a:r>
              <a:rPr lang="en-US" baseline="0" dirty="0"/>
              <a:t>education</a:t>
            </a:r>
            <a:r>
              <a:rPr lang="en-US" baseline="0" dirty="0" smtClean="0"/>
              <a:t>. </a:t>
            </a:r>
            <a:r>
              <a:rPr lang="en-US" dirty="0" smtClean="0"/>
              <a:t>The </a:t>
            </a:r>
            <a:r>
              <a:rPr lang="en-US" dirty="0"/>
              <a:t>"blob"</a:t>
            </a:r>
            <a:r>
              <a:rPr lang="en-US" baseline="0" dirty="0"/>
              <a:t> that we get on the scatterplot on the left suggests a somewhat linear relationship (this suggests, but the way, that an extra year of education </a:t>
            </a:r>
            <a:r>
              <a:rPr lang="en-US" baseline="0" dirty="0" smtClean="0"/>
              <a:t>multiplies your </a:t>
            </a:r>
            <a:r>
              <a:rPr lang="en-US" baseline="0" dirty="0"/>
              <a:t>expected income by 10^M, where M is the slope of the regression line). However, we can't really see the structure of how the data is distributed</a:t>
            </a:r>
            <a:r>
              <a:rPr lang="en-US" baseline="0" dirty="0" smtClean="0"/>
              <a:t>. </a:t>
            </a:r>
            <a:endParaRPr lang="en-US" baseline="0" dirty="0"/>
          </a:p>
          <a:p>
            <a:r>
              <a:rPr lang="en-US" baseline="0" dirty="0"/>
              <a:t>On the right we have plotted the same data using a hexbinplot. </a:t>
            </a:r>
            <a:r>
              <a:rPr lang="en-US" dirty="0"/>
              <a:t>Hexbinplots are a bit like 2-d</a:t>
            </a:r>
            <a:r>
              <a:rPr lang="en-US" baseline="0" dirty="0"/>
              <a:t> histograms, where shading tells us how populated the bin is</a:t>
            </a:r>
            <a:r>
              <a:rPr lang="en-US" baseline="0" dirty="0" smtClean="0"/>
              <a:t>. Now </a:t>
            </a:r>
            <a:r>
              <a:rPr lang="en-US" baseline="0" dirty="0"/>
              <a:t>we can see that the data is more densely clustered in a streak that runs through the center of the data cloud, roughly along the regression line</a:t>
            </a:r>
            <a:r>
              <a:rPr lang="en-US" baseline="0" dirty="0" smtClean="0"/>
              <a:t>. The </a:t>
            </a:r>
            <a:r>
              <a:rPr lang="en-US" baseline="0" dirty="0"/>
              <a:t>biggest concentration is around 12 years of education, extending about to about 15 years</a:t>
            </a:r>
            <a:r>
              <a:rPr lang="en-US" baseline="0" dirty="0" smtClean="0"/>
              <a:t>. </a:t>
            </a:r>
          </a:p>
          <a:p>
            <a:r>
              <a:rPr lang="en-US" baseline="0" dirty="0" smtClean="0"/>
              <a:t>Notice </a:t>
            </a:r>
            <a:r>
              <a:rPr lang="en-US" baseline="0" dirty="0"/>
              <a:t>also the outlier data at MeanEducation = 0. Missing </a:t>
            </a:r>
            <a:r>
              <a:rPr lang="en-US" baseline="0" dirty="0" smtClean="0"/>
              <a:t>data perhaps? </a:t>
            </a:r>
          </a:p>
          <a:p>
            <a:r>
              <a:rPr lang="en-US" i="1" baseline="0" dirty="0" smtClean="0"/>
              <a:t>&lt;Continued&gt;</a:t>
            </a:r>
            <a:endParaRPr lang="en-US" i="1" baseline="0" dirty="0"/>
          </a:p>
        </p:txBody>
      </p:sp>
      <p:sp>
        <p:nvSpPr>
          <p:cNvPr id="4" name="Footer Placeholder 3"/>
          <p:cNvSpPr>
            <a:spLocks noGrp="1"/>
          </p:cNvSpPr>
          <p:nvPr>
            <p:ph type="ftr" sz="quarter" idx="10"/>
          </p:nvPr>
        </p:nvSpPr>
        <p:spPr/>
        <p:txBody>
          <a:bodyPr lIns="86530" tIns="43265" rIns="86530" bIns="43265"/>
          <a:lstStyle/>
          <a:p>
            <a:pPr>
              <a:defRPr/>
            </a:pPr>
            <a:r>
              <a:rPr lang="en-US" dirty="0" smtClean="0"/>
              <a:t>Module 3: Basic Data Analytic Methods Using R</a:t>
            </a:r>
            <a:endParaRPr lang="en-US" dirty="0"/>
          </a:p>
        </p:txBody>
      </p:sp>
      <p:sp>
        <p:nvSpPr>
          <p:cNvPr id="5" name="Slide Number Placeholder 4"/>
          <p:cNvSpPr>
            <a:spLocks noGrp="1"/>
          </p:cNvSpPr>
          <p:nvPr>
            <p:ph type="sldNum" sz="quarter" idx="11"/>
          </p:nvPr>
        </p:nvSpPr>
        <p:spPr/>
        <p:txBody>
          <a:bodyPr lIns="86530" tIns="43265" rIns="86530" bIns="43265"/>
          <a:lstStyle/>
          <a:p>
            <a:pPr>
              <a:defRPr/>
            </a:pPr>
            <a:fld id="{80249327-EC2F-4096-8D35-6B76097739FC}" type="slidenum">
              <a:rPr lang="en-US"/>
              <a:pPr>
                <a:defRPr/>
              </a:pPr>
              <a:t>14</a:t>
            </a:fld>
            <a:endParaRPr lang="en-US" dirty="0"/>
          </a:p>
        </p:txBody>
      </p:sp>
    </p:spTree>
    <p:extLst>
      <p:ext uri="{BB962C8B-B14F-4D97-AF65-F5344CB8AC3E}">
        <p14:creationId xmlns:p14="http://schemas.microsoft.com/office/powerpoint/2010/main" val="27136627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lIns="86530" tIns="43265" rIns="86530" bIns="43265">
            <a:normAutofit/>
          </a:bodyPr>
          <a:lstStyle/>
          <a:p>
            <a:r>
              <a:rPr lang="en-US" baseline="0" dirty="0" smtClean="0"/>
              <a:t>The scatter plot on the left is plotted by:</a:t>
            </a:r>
          </a:p>
          <a:p>
            <a:r>
              <a:rPr lang="en-US" dirty="0" smtClean="0">
                <a:latin typeface="Courier New" pitchFamily="49" charset="0"/>
                <a:cs typeface="Courier New" pitchFamily="49" charset="0"/>
              </a:rPr>
              <a:t>plot(log10(MeanHouseholdIncome) ~ MeanEducation, data=zcta)</a:t>
            </a:r>
          </a:p>
          <a:p>
            <a:r>
              <a:rPr lang="en-US" dirty="0" smtClean="0">
                <a:latin typeface="Courier New" pitchFamily="49" charset="0"/>
                <a:cs typeface="Courier New" pitchFamily="49" charset="0"/>
              </a:rPr>
              <a:t>abline(lm(log10(MeanHouseholdIncome) ~ MeanEducation, data=zcta), col='red')</a:t>
            </a:r>
          </a:p>
          <a:p>
            <a:r>
              <a:rPr lang="en-US" dirty="0" smtClean="0"/>
              <a:t>The hexbinplot:</a:t>
            </a:r>
          </a:p>
          <a:p>
            <a:r>
              <a:rPr lang="en-US" dirty="0" smtClean="0">
                <a:latin typeface="Courier New" pitchFamily="49" charset="0"/>
                <a:cs typeface="Courier New" pitchFamily="49" charset="0"/>
              </a:rPr>
              <a:t>library(hexbin)</a:t>
            </a:r>
          </a:p>
          <a:p>
            <a:r>
              <a:rPr lang="en-US" dirty="0" smtClean="0">
                <a:cs typeface="Courier New" pitchFamily="49" charset="0"/>
              </a:rPr>
              <a:t>#</a:t>
            </a:r>
          </a:p>
          <a:p>
            <a:r>
              <a:rPr lang="en-US" dirty="0" smtClean="0">
                <a:cs typeface="Courier New" pitchFamily="49" charset="0"/>
              </a:rPr>
              <a:t># "g" adds the grid, "r" the regression line</a:t>
            </a:r>
          </a:p>
          <a:p>
            <a:r>
              <a:rPr lang="en-US" dirty="0" smtClean="0">
                <a:cs typeface="Courier New" pitchFamily="49" charset="0"/>
              </a:rPr>
              <a:t># sqrt transform on the count gives more dynamic range to the shading</a:t>
            </a:r>
          </a:p>
          <a:p>
            <a:r>
              <a:rPr lang="en-US" dirty="0" smtClean="0">
                <a:cs typeface="Courier New" pitchFamily="49" charset="0"/>
              </a:rPr>
              <a:t>#</a:t>
            </a:r>
          </a:p>
          <a:p>
            <a:r>
              <a:rPr lang="en-US" dirty="0" smtClean="0">
                <a:latin typeface="Courier New" pitchFamily="49" charset="0"/>
                <a:cs typeface="Courier New" pitchFamily="49" charset="0"/>
              </a:rPr>
              <a:t>hexbinplot(log10(MeanHouseholdIncome) ~ MeanEducation,</a:t>
            </a:r>
          </a:p>
          <a:p>
            <a:r>
              <a:rPr lang="en-US" dirty="0" smtClean="0">
                <a:latin typeface="Courier New" pitchFamily="49" charset="0"/>
                <a:cs typeface="Courier New" pitchFamily="49" charset="0"/>
              </a:rPr>
              <a:t>  data=zcta, trans = sqrt, inv = function(x) x^2,</a:t>
            </a:r>
          </a:p>
          <a:p>
            <a:r>
              <a:rPr lang="en-US" dirty="0" smtClean="0">
                <a:latin typeface="Courier New" pitchFamily="49" charset="0"/>
                <a:cs typeface="Courier New" pitchFamily="49" charset="0"/>
              </a:rPr>
              <a:t>  type=c("g", "r"))</a:t>
            </a:r>
          </a:p>
          <a:p>
            <a:r>
              <a:rPr lang="en-US" baseline="0" dirty="0" smtClean="0"/>
              <a:t> </a:t>
            </a:r>
            <a:endParaRPr lang="en-US" baseline="0" dirty="0"/>
          </a:p>
        </p:txBody>
      </p:sp>
      <p:sp>
        <p:nvSpPr>
          <p:cNvPr id="4" name="Footer Placeholder 3"/>
          <p:cNvSpPr>
            <a:spLocks noGrp="1"/>
          </p:cNvSpPr>
          <p:nvPr>
            <p:ph type="ftr" sz="quarter" idx="10"/>
          </p:nvPr>
        </p:nvSpPr>
        <p:spPr/>
        <p:txBody>
          <a:bodyPr lIns="86530" tIns="43265" rIns="86530" bIns="43265"/>
          <a:lstStyle/>
          <a:p>
            <a:pPr>
              <a:defRPr/>
            </a:pPr>
            <a:r>
              <a:rPr lang="en-US" dirty="0" smtClean="0"/>
              <a:t>Module 3: Basic Data Analytic Methods Using R</a:t>
            </a:r>
            <a:endParaRPr lang="en-US" dirty="0"/>
          </a:p>
        </p:txBody>
      </p:sp>
      <p:sp>
        <p:nvSpPr>
          <p:cNvPr id="5" name="Slide Number Placeholder 4"/>
          <p:cNvSpPr>
            <a:spLocks noGrp="1"/>
          </p:cNvSpPr>
          <p:nvPr>
            <p:ph type="sldNum" sz="quarter" idx="11"/>
          </p:nvPr>
        </p:nvSpPr>
        <p:spPr/>
        <p:txBody>
          <a:bodyPr lIns="86530" tIns="43265" rIns="86530" bIns="43265"/>
          <a:lstStyle/>
          <a:p>
            <a:pPr>
              <a:defRPr/>
            </a:pPr>
            <a:fld id="{80249327-EC2F-4096-8D35-6B76097739FC}" type="slidenum">
              <a:rPr lang="en-US"/>
              <a:pPr>
                <a:defRPr/>
              </a:pPr>
              <a:t>15</a:t>
            </a:fld>
            <a:endParaRPr lang="en-US" dirty="0"/>
          </a:p>
        </p:txBody>
      </p:sp>
    </p:spTree>
    <p:extLst>
      <p:ext uri="{BB962C8B-B14F-4D97-AF65-F5344CB8AC3E}">
        <p14:creationId xmlns:p14="http://schemas.microsoft.com/office/powerpoint/2010/main" val="27136627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457201" y="4419601"/>
            <a:ext cx="5943601" cy="4524644"/>
          </a:xfrm>
        </p:spPr>
        <p:txBody>
          <a:bodyPr lIns="86530" tIns="43265" rIns="86530" bIns="43265">
            <a:normAutofit/>
          </a:bodyPr>
          <a:lstStyle/>
          <a:p>
            <a:r>
              <a:rPr lang="en-US" dirty="0" smtClean="0"/>
              <a:t>There are times when it’s useful to see multiple values of a dataset in context in order to visually represent data relationships so as to magnify differences or to show patterns hidden within the data that summary statistics don’t reveal. In the graphic represented above, the variable sepal length, sepal width, petal length and petal width are compared with three species of irises (the key is not listed in the graphic). Colors are used to represent the different species, allowing us to compare differences across species for a particular combination of variables. </a:t>
            </a:r>
          </a:p>
          <a:p>
            <a:r>
              <a:rPr lang="en-US" dirty="0" smtClean="0"/>
              <a:t>Consider the values encoded in the second square from the top right, where sepal length is compared with petal length. Values for petal length are encoded across the bottom; values for sepal length are encoded on the right hand side of the graphic. We can observe that the green and blue species are well matched, although the blue species has longer petals in the main. The petal length for the red species, however, remain markedly the same, and vary only in the lower half of sepal length values. As an exercise, imagine fitting a regression line to each of these individual graphs. What would you make of the relationship between sepal length and sepal width? </a:t>
            </a:r>
            <a:endParaRPr lang="en-US" baseline="0" dirty="0" smtClean="0"/>
          </a:p>
          <a:p>
            <a:r>
              <a:rPr lang="en-US" dirty="0" smtClean="0"/>
              <a:t>The R code for generating the plot is:</a:t>
            </a:r>
          </a:p>
          <a:p>
            <a:r>
              <a:rPr lang="en-US" dirty="0" smtClean="0">
                <a:latin typeface="Courier New" pitchFamily="49" charset="0"/>
                <a:cs typeface="Courier New" pitchFamily="49" charset="0"/>
              </a:rPr>
              <a:t>pairs(iris[1:4], main = "Anderson's Iris Data -- 3 species", </a:t>
            </a:r>
          </a:p>
          <a:p>
            <a:r>
              <a:rPr lang="en-US" dirty="0" smtClean="0">
                <a:latin typeface="Courier New" pitchFamily="49" charset="0"/>
                <a:cs typeface="Courier New" pitchFamily="49" charset="0"/>
              </a:rPr>
              <a:t>pch = 21, bg = c("red", "green3", "blue")[unclass(iris$Species)] )</a:t>
            </a:r>
          </a:p>
          <a:p>
            <a:r>
              <a:rPr lang="en-US" dirty="0" smtClean="0">
                <a:cs typeface="Courier New" pitchFamily="49" charset="0"/>
              </a:rPr>
              <a:t>and uses the iris dataset included with the R standard distribution. Here colors include the species, as well as proving the spirit of APL is alive and well. </a:t>
            </a:r>
            <a:endParaRPr lang="en-US" dirty="0" smtClean="0"/>
          </a:p>
        </p:txBody>
      </p:sp>
      <p:sp>
        <p:nvSpPr>
          <p:cNvPr id="5" name="Footer Placeholder 4"/>
          <p:cNvSpPr>
            <a:spLocks noGrp="1"/>
          </p:cNvSpPr>
          <p:nvPr>
            <p:ph type="ftr" sz="quarter" idx="11"/>
          </p:nvPr>
        </p:nvSpPr>
        <p:spPr/>
        <p:txBody>
          <a:bodyPr lIns="86530" tIns="43265" rIns="86530" bIns="43265"/>
          <a:lstStyle/>
          <a:p>
            <a:pPr>
              <a:defRPr/>
            </a:pPr>
            <a:r>
              <a:rPr lang="en-US" dirty="0" smtClean="0"/>
              <a:t>Module 3: Basic Data Analytic Methods Using R</a:t>
            </a:r>
            <a:endParaRPr lang="en-US" dirty="0"/>
          </a:p>
        </p:txBody>
      </p:sp>
      <p:sp>
        <p:nvSpPr>
          <p:cNvPr id="6" name="Slide Number Placeholder 5"/>
          <p:cNvSpPr>
            <a:spLocks noGrp="1"/>
          </p:cNvSpPr>
          <p:nvPr>
            <p:ph type="sldNum" sz="quarter" idx="12"/>
          </p:nvPr>
        </p:nvSpPr>
        <p:spPr>
          <a:xfrm>
            <a:off x="6400802" y="8839202"/>
            <a:ext cx="455614" cy="304800"/>
          </a:xfrm>
          <a:prstGeom prst="rect">
            <a:avLst/>
          </a:prstGeom>
        </p:spPr>
        <p:txBody>
          <a:bodyPr lIns="86530" tIns="43265" rIns="86530" bIns="43265"/>
          <a:lstStyle/>
          <a:p>
            <a:pPr>
              <a:defRPr/>
            </a:pPr>
            <a:fld id="{80249327-EC2F-4096-8D35-6B76097739FC}" type="slidenum">
              <a:rPr lang="en-US" smtClean="0"/>
              <a:pPr>
                <a:defRPr/>
              </a:pPr>
              <a:t>16</a:t>
            </a:fld>
            <a:endParaRPr lang="en-US" dirty="0"/>
          </a:p>
        </p:txBody>
      </p:sp>
    </p:spTree>
    <p:extLst>
      <p:ext uri="{BB962C8B-B14F-4D97-AF65-F5344CB8AC3E}">
        <p14:creationId xmlns:p14="http://schemas.microsoft.com/office/powerpoint/2010/main" val="8674262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lIns="86530" tIns="43265" rIns="86530" bIns="43265">
            <a:normAutofit/>
          </a:bodyPr>
          <a:lstStyle/>
          <a:p>
            <a:r>
              <a:rPr lang="en-US" dirty="0"/>
              <a:t>Visualizing</a:t>
            </a:r>
            <a:r>
              <a:rPr lang="en-US" baseline="0" dirty="0"/>
              <a:t> a variable over time is the same as visualizing any pair of variables, but in this case we are </a:t>
            </a:r>
            <a:r>
              <a:rPr lang="en-US" baseline="0" dirty="0" smtClean="0"/>
              <a:t>looking for </a:t>
            </a:r>
            <a:r>
              <a:rPr lang="en-US" baseline="0" dirty="0"/>
              <a:t>some specific patterns. </a:t>
            </a:r>
            <a:endParaRPr lang="en-US" baseline="0" dirty="0" smtClean="0"/>
          </a:p>
          <a:p>
            <a:r>
              <a:rPr lang="en-US" baseline="0" dirty="0" smtClean="0"/>
              <a:t>Data </a:t>
            </a:r>
            <a:r>
              <a:rPr lang="en-US" baseline="0" dirty="0"/>
              <a:t>range, of course, tells us how much our y variable has increased or </a:t>
            </a:r>
            <a:r>
              <a:rPr lang="en-US" baseline="0" dirty="0" smtClean="0"/>
              <a:t>decreased over </a:t>
            </a:r>
            <a:r>
              <a:rPr lang="en-US" baseline="0" dirty="0"/>
              <a:t>the period of time </a:t>
            </a:r>
            <a:r>
              <a:rPr lang="en-US" baseline="0" dirty="0" smtClean="0"/>
              <a:t>we are considering. </a:t>
            </a:r>
            <a:r>
              <a:rPr lang="en-US" baseline="0" dirty="0"/>
              <a:t>We want to get a feeling for the growth rate, and whether </a:t>
            </a:r>
            <a:r>
              <a:rPr lang="en-US" baseline="0" dirty="0" smtClean="0"/>
              <a:t>or not </a:t>
            </a:r>
            <a:r>
              <a:rPr lang="en-US" baseline="0" dirty="0"/>
              <a:t>we see and changes in that growth rate. We are also looking for </a:t>
            </a:r>
            <a:r>
              <a:rPr lang="en-US" i="1" baseline="0" dirty="0"/>
              <a:t>seasonality</a:t>
            </a:r>
            <a:r>
              <a:rPr lang="en-US" baseline="0" dirty="0"/>
              <a:t>: a regular </a:t>
            </a:r>
            <a:r>
              <a:rPr lang="en-US" baseline="0" dirty="0" smtClean="0"/>
              <a:t>pattern in </a:t>
            </a:r>
            <a:r>
              <a:rPr lang="en-US" baseline="0" dirty="0"/>
              <a:t>the fluctuations over a fixed period of time. We can think of those patterns as marking "</a:t>
            </a:r>
            <a:r>
              <a:rPr lang="en-US" baseline="0" dirty="0" smtClean="0"/>
              <a:t>seasons“. </a:t>
            </a:r>
          </a:p>
          <a:p>
            <a:r>
              <a:rPr lang="en-US" baseline="0" dirty="0" smtClean="0"/>
              <a:t>In </a:t>
            </a:r>
            <a:r>
              <a:rPr lang="en-US" baseline="0" dirty="0"/>
              <a:t>the air travel data example that we show, we can see that air travel peaks regularly around Nov/Dec (</a:t>
            </a:r>
            <a:r>
              <a:rPr lang="en-US" baseline="0" dirty="0" smtClean="0"/>
              <a:t>the holiday </a:t>
            </a:r>
            <a:r>
              <a:rPr lang="en-US" baseline="0" dirty="0"/>
              <a:t>season), with a smaller peak around the middle of the year (summer travel) and an even smaller one </a:t>
            </a:r>
            <a:r>
              <a:rPr lang="en-US" baseline="0" dirty="0" smtClean="0"/>
              <a:t>near the </a:t>
            </a:r>
            <a:r>
              <a:rPr lang="en-US" baseline="0" dirty="0"/>
              <a:t>beginning of the year (spring break</a:t>
            </a:r>
            <a:r>
              <a:rPr lang="en-US" baseline="0" dirty="0" smtClean="0"/>
              <a:t>?). </a:t>
            </a:r>
            <a:endParaRPr lang="en-US" baseline="0" dirty="0"/>
          </a:p>
          <a:p>
            <a:r>
              <a:rPr lang="en-US" baseline="0" dirty="0" smtClean="0"/>
              <a:t>We </a:t>
            </a:r>
            <a:r>
              <a:rPr lang="en-US" baseline="0" dirty="0"/>
              <a:t>can also see that the number of air passengers increased steadily from 1949 to 1960, and that the </a:t>
            </a:r>
            <a:r>
              <a:rPr lang="en-US" baseline="0" dirty="0" smtClean="0"/>
              <a:t>growth appears </a:t>
            </a:r>
            <a:r>
              <a:rPr lang="en-US" baseline="0" dirty="0"/>
              <a:t>to be faster than linear, at least during peak travel season.</a:t>
            </a:r>
            <a:endParaRPr lang="en-US" dirty="0"/>
          </a:p>
        </p:txBody>
      </p:sp>
      <p:sp>
        <p:nvSpPr>
          <p:cNvPr id="4" name="Footer Placeholder 3"/>
          <p:cNvSpPr>
            <a:spLocks noGrp="1"/>
          </p:cNvSpPr>
          <p:nvPr>
            <p:ph type="ftr" sz="quarter" idx="10"/>
          </p:nvPr>
        </p:nvSpPr>
        <p:spPr/>
        <p:txBody>
          <a:bodyPr lIns="86530" tIns="43265" rIns="86530" bIns="43265"/>
          <a:lstStyle/>
          <a:p>
            <a:pPr>
              <a:defRPr/>
            </a:pPr>
            <a:r>
              <a:rPr lang="en-US" dirty="0" smtClean="0"/>
              <a:t>Module 3: Basic Data Analytic Methods Using R</a:t>
            </a:r>
            <a:endParaRPr lang="en-US" dirty="0"/>
          </a:p>
        </p:txBody>
      </p:sp>
      <p:sp>
        <p:nvSpPr>
          <p:cNvPr id="5" name="Slide Number Placeholder 4"/>
          <p:cNvSpPr>
            <a:spLocks noGrp="1"/>
          </p:cNvSpPr>
          <p:nvPr>
            <p:ph type="sldNum" sz="quarter" idx="11"/>
          </p:nvPr>
        </p:nvSpPr>
        <p:spPr/>
        <p:txBody>
          <a:bodyPr lIns="86530" tIns="43265" rIns="86530" bIns="43265"/>
          <a:lstStyle/>
          <a:p>
            <a:pPr>
              <a:defRPr/>
            </a:pPr>
            <a:fld id="{80249327-EC2F-4096-8D35-6B76097739FC}" type="slidenum">
              <a:rPr lang="en-US"/>
              <a:pPr>
                <a:defRPr/>
              </a:pPr>
              <a:t>17</a:t>
            </a:fld>
            <a:endParaRPr lang="en-US" dirty="0"/>
          </a:p>
        </p:txBody>
      </p:sp>
    </p:spTree>
    <p:extLst>
      <p:ext uri="{BB962C8B-B14F-4D97-AF65-F5344CB8AC3E}">
        <p14:creationId xmlns:p14="http://schemas.microsoft.com/office/powerpoint/2010/main" val="25943874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457201" y="4341883"/>
            <a:ext cx="5943601" cy="4421118"/>
          </a:xfrm>
        </p:spPr>
        <p:txBody>
          <a:bodyPr lIns="86530" tIns="43265" rIns="86530" bIns="43265">
            <a:noAutofit/>
          </a:bodyPr>
          <a:lstStyle/>
          <a:p>
            <a:r>
              <a:rPr lang="en-US" sz="1100" dirty="0"/>
              <a:t>Finally, we want to touch on the difference between</a:t>
            </a:r>
            <a:r>
              <a:rPr lang="en-US" sz="1100" baseline="0" dirty="0"/>
              <a:t> using visualization for data exploration, and for presenting results to stakeholders. The plots and tips that we've discussed try to make the details of the data as clear as possible </a:t>
            </a:r>
            <a:r>
              <a:rPr lang="en-US" sz="1100" baseline="0" dirty="0" smtClean="0"/>
              <a:t>for the </a:t>
            </a:r>
            <a:r>
              <a:rPr lang="en-US" sz="1100" baseline="0" dirty="0"/>
              <a:t>data scientist to see structure and relationships. These technical graphs don't always effectively convey the information that needs to be conveyed to non-technical stakeholders. For them, we want crisp graphics </a:t>
            </a:r>
            <a:r>
              <a:rPr lang="en-US" sz="1100" baseline="0" dirty="0" smtClean="0"/>
              <a:t>that focus </a:t>
            </a:r>
            <a:r>
              <a:rPr lang="en-US" sz="1100" baseline="0" dirty="0"/>
              <a:t>on the message we want to </a:t>
            </a:r>
            <a:r>
              <a:rPr lang="en-US" sz="1100" baseline="0" dirty="0" smtClean="0"/>
              <a:t>convey. </a:t>
            </a:r>
          </a:p>
          <a:p>
            <a:r>
              <a:rPr lang="en-US" sz="1100" baseline="0" dirty="0" smtClean="0"/>
              <a:t>We </a:t>
            </a:r>
            <a:r>
              <a:rPr lang="en-US" sz="1100" baseline="0" dirty="0"/>
              <a:t>will touch more on this topic in Module 6, but for right now we'll share a small example. The top graph shows the density plot of logged account values for our bank. This graph gives us, as data scientists, </a:t>
            </a:r>
            <a:r>
              <a:rPr lang="en-US" sz="1100" baseline="0" dirty="0" smtClean="0"/>
              <a:t>information that </a:t>
            </a:r>
            <a:r>
              <a:rPr lang="en-US" sz="1100" baseline="0" dirty="0"/>
              <a:t>can be relevant to downstream analysis. The account values are distributed approximately lognormally, in the range from 100 to 10M dollars. The median account value is in the area of $30,000 (10^4.5), with </a:t>
            </a:r>
            <a:r>
              <a:rPr lang="en-US" sz="1100" baseline="0" dirty="0" smtClean="0"/>
              <a:t>the bulk </a:t>
            </a:r>
            <a:r>
              <a:rPr lang="en-US" sz="1100" baseline="0" dirty="0"/>
              <a:t>of the accounts between </a:t>
            </a:r>
            <a:r>
              <a:rPr lang="en-US" sz="1100" baseline="0" dirty="0" smtClean="0"/>
              <a:t>$1000 US and $1M US </a:t>
            </a:r>
            <a:r>
              <a:rPr lang="en-US" sz="1100" baseline="0" dirty="0"/>
              <a:t>dollars</a:t>
            </a:r>
            <a:r>
              <a:rPr lang="en-US" sz="1100" baseline="0" dirty="0" smtClean="0"/>
              <a:t>.  </a:t>
            </a:r>
            <a:endParaRPr lang="en-US" sz="1100" baseline="0" dirty="0"/>
          </a:p>
          <a:p>
            <a:r>
              <a:rPr lang="en-US" sz="1100" baseline="0" dirty="0"/>
              <a:t>It would be hard to explain this graph to stakeholders. For one thing, densityplots are fairly technical, and for another, it is awkward to explain why you are logging the data before showing it. You can convey </a:t>
            </a:r>
            <a:r>
              <a:rPr lang="en-US" sz="1100" baseline="0" dirty="0" smtClean="0"/>
              <a:t>essentially the </a:t>
            </a:r>
            <a:r>
              <a:rPr lang="en-US" sz="1100" baseline="0" dirty="0"/>
              <a:t>same information by partitioning the data into "log-like" bins, and presenting the histogram of those bins, as we do in the bottom plot. Here, we can see that the bulk of the accounts are in the 1000-1M </a:t>
            </a:r>
            <a:r>
              <a:rPr lang="en-US" sz="1100" baseline="0" dirty="0" smtClean="0"/>
              <a:t>range, with </a:t>
            </a:r>
            <a:r>
              <a:rPr lang="en-US" sz="1100" baseline="0" dirty="0"/>
              <a:t>the peak concentration in the 10-50K range, extending out to about 500K. This gives the stakeholders a better sense of the customer base than the top graphic would</a:t>
            </a:r>
            <a:r>
              <a:rPr lang="en-US" sz="1100" baseline="0" dirty="0" smtClean="0"/>
              <a:t>.</a:t>
            </a:r>
          </a:p>
          <a:p>
            <a:r>
              <a:rPr lang="en-US" sz="1100" baseline="0" dirty="0" smtClean="0"/>
              <a:t>[</a:t>
            </a:r>
            <a:r>
              <a:rPr lang="en-US" sz="1100" b="1" baseline="0" dirty="0"/>
              <a:t>Note</a:t>
            </a:r>
            <a:r>
              <a:rPr lang="en-US" sz="1100" baseline="0" dirty="0"/>
              <a:t> – the reason that the lower graph isn't symmetric like the upper graph is because the bins are only "log-like". They aren't truly log10 scaled. Log10 scaled bins would be closer to: 1-3K, 3K-10K, 10K-30K</a:t>
            </a:r>
            <a:r>
              <a:rPr lang="en-US" sz="1100" baseline="0" dirty="0" smtClean="0"/>
              <a:t>..... As </a:t>
            </a:r>
            <a:r>
              <a:rPr lang="en-US" sz="1100" baseline="0" dirty="0"/>
              <a:t>an exercise, we could try splitting the bins that way, and we would see that the resulting bar chart would be symmetric. The bins we chose, however, might seem more "natural" to the stakeholders</a:t>
            </a:r>
            <a:r>
              <a:rPr lang="en-US" sz="1100" baseline="0" dirty="0" smtClean="0"/>
              <a:t>.]</a:t>
            </a:r>
            <a:endParaRPr lang="en-US" sz="1100" baseline="0" dirty="0"/>
          </a:p>
        </p:txBody>
      </p:sp>
      <p:sp>
        <p:nvSpPr>
          <p:cNvPr id="4" name="Footer Placeholder 3"/>
          <p:cNvSpPr>
            <a:spLocks noGrp="1"/>
          </p:cNvSpPr>
          <p:nvPr>
            <p:ph type="ftr" sz="quarter" idx="10"/>
          </p:nvPr>
        </p:nvSpPr>
        <p:spPr/>
        <p:txBody>
          <a:bodyPr lIns="86530" tIns="43265" rIns="86530" bIns="43265"/>
          <a:lstStyle/>
          <a:p>
            <a:pPr>
              <a:defRPr/>
            </a:pPr>
            <a:r>
              <a:rPr lang="en-US" dirty="0" smtClean="0"/>
              <a:t>Module 3: Basic Data Analytic Methods Using R</a:t>
            </a:r>
            <a:endParaRPr lang="en-US" dirty="0"/>
          </a:p>
        </p:txBody>
      </p:sp>
      <p:sp>
        <p:nvSpPr>
          <p:cNvPr id="5" name="Slide Number Placeholder 4"/>
          <p:cNvSpPr>
            <a:spLocks noGrp="1"/>
          </p:cNvSpPr>
          <p:nvPr>
            <p:ph type="sldNum" sz="quarter" idx="11"/>
          </p:nvPr>
        </p:nvSpPr>
        <p:spPr/>
        <p:txBody>
          <a:bodyPr lIns="86530" tIns="43265" rIns="86530" bIns="43265"/>
          <a:lstStyle/>
          <a:p>
            <a:pPr>
              <a:defRPr/>
            </a:pPr>
            <a:fld id="{80249327-EC2F-4096-8D35-6B76097739FC}" type="slidenum">
              <a:rPr lang="en-US"/>
              <a:pPr>
                <a:defRPr/>
              </a:pPr>
              <a:t>18</a:t>
            </a:fld>
            <a:endParaRPr lang="en-US" dirty="0"/>
          </a:p>
        </p:txBody>
      </p:sp>
    </p:spTree>
    <p:extLst>
      <p:ext uri="{BB962C8B-B14F-4D97-AF65-F5344CB8AC3E}">
        <p14:creationId xmlns:p14="http://schemas.microsoft.com/office/powerpoint/2010/main" val="19574467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457201" y="4341882"/>
            <a:ext cx="5943601" cy="4602363"/>
          </a:xfrm>
        </p:spPr>
        <p:txBody>
          <a:bodyPr lIns="86530" tIns="43265" rIns="86530" bIns="43265">
            <a:noAutofit/>
          </a:bodyPr>
          <a:lstStyle/>
          <a:p>
            <a:r>
              <a:rPr lang="en-US" dirty="0" smtClean="0"/>
              <a:t>[generating the data used in the graph]</a:t>
            </a:r>
          </a:p>
          <a:p>
            <a:r>
              <a:rPr lang="en-US" sz="1100" dirty="0" smtClean="0">
                <a:latin typeface="Courier New" pitchFamily="49" charset="0"/>
                <a:cs typeface="Courier New" pitchFamily="49" charset="0"/>
              </a:rPr>
              <a:t>income = rlnorm(5000, meanlog=log(40000), sdlog=log(5))</a:t>
            </a:r>
          </a:p>
          <a:p>
            <a:pPr defTabSz="917912">
              <a:defRPr/>
            </a:pPr>
            <a:r>
              <a:rPr lang="en-US" baseline="0" dirty="0" smtClean="0"/>
              <a:t>Plot for the top graphic:</a:t>
            </a:r>
            <a:endParaRPr lang="en-US" dirty="0" smtClean="0"/>
          </a:p>
          <a:p>
            <a:r>
              <a:rPr lang="en-US" sz="1100" dirty="0" smtClean="0">
                <a:latin typeface="Courier New" pitchFamily="49" charset="0"/>
                <a:cs typeface="Courier New" pitchFamily="49" charset="0"/>
              </a:rPr>
              <a:t>plot(density(log10(income), adjust=0.5), main="Distribution of account values (log10 scale)")</a:t>
            </a:r>
          </a:p>
          <a:p>
            <a:r>
              <a:rPr lang="en-US" sz="1100" dirty="0" smtClean="0">
                <a:latin typeface="Courier New" pitchFamily="49" charset="0"/>
                <a:cs typeface="Courier New" pitchFamily="49" charset="0"/>
              </a:rPr>
              <a:t>rug(log10(income))</a:t>
            </a:r>
          </a:p>
          <a:p>
            <a:r>
              <a:rPr lang="en-US" dirty="0" smtClean="0"/>
              <a:t>Plot for the bottom graphic:</a:t>
            </a:r>
          </a:p>
          <a:p>
            <a:r>
              <a:rPr lang="en-US" sz="1100" dirty="0" smtClean="0"/>
              <a:t># create "log-like bins"</a:t>
            </a:r>
          </a:p>
          <a:p>
            <a:r>
              <a:rPr lang="en-US" sz="1100" dirty="0" smtClean="0">
                <a:latin typeface="Courier New" pitchFamily="49" charset="0"/>
                <a:cs typeface="Courier New" pitchFamily="49" charset="0"/>
              </a:rPr>
              <a:t>breaks = c(0, 1000, 5000, 10000, 50000, 100000, 5e5, 1e6, 2e7)</a:t>
            </a:r>
          </a:p>
          <a:p>
            <a:r>
              <a:rPr lang="en-US" sz="1100" dirty="0" smtClean="0"/>
              <a:t># bin and label the data</a:t>
            </a:r>
          </a:p>
          <a:p>
            <a:r>
              <a:rPr lang="en-US" sz="1100" dirty="0" smtClean="0">
                <a:latin typeface="Courier New" pitchFamily="49" charset="0"/>
                <a:cs typeface="Courier New" pitchFamily="49" charset="0"/>
              </a:rPr>
              <a:t>bins = cut(income, breaks, include.lowest=T,</a:t>
            </a:r>
          </a:p>
          <a:p>
            <a:r>
              <a:rPr lang="en-US" sz="1100" dirty="0" smtClean="0">
                <a:latin typeface="Courier New" pitchFamily="49" charset="0"/>
                <a:cs typeface="Courier New" pitchFamily="49" charset="0"/>
              </a:rPr>
              <a:t>           labels = c("&lt; 1K", "1-5K", "5-10K", "10-50K", "50-100K", "100-500K", "500K-1M", "&gt; 1M"))</a:t>
            </a:r>
          </a:p>
          <a:p>
            <a:r>
              <a:rPr lang="en-US" sz="1100" dirty="0" smtClean="0"/>
              <a:t># plot the bins.</a:t>
            </a:r>
          </a:p>
          <a:p>
            <a:r>
              <a:rPr lang="en-US" sz="1100" dirty="0" smtClean="0">
                <a:latin typeface="Courier New" pitchFamily="49" charset="0"/>
                <a:cs typeface="Courier New" pitchFamily="49" charset="0"/>
              </a:rPr>
              <a:t>plot(bins, main = "Distribution of account values", xlab = "account value (dollars)", ylab = "number of accounts", col="blue")</a:t>
            </a:r>
            <a:endParaRPr lang="en-US" sz="1100" dirty="0"/>
          </a:p>
          <a:p>
            <a:endParaRPr lang="en-US" sz="1100" dirty="0" smtClean="0">
              <a:latin typeface="Courier New" pitchFamily="49" charset="0"/>
              <a:cs typeface="Courier New" pitchFamily="49" charset="0"/>
            </a:endParaRPr>
          </a:p>
        </p:txBody>
      </p:sp>
      <p:sp>
        <p:nvSpPr>
          <p:cNvPr id="4" name="Footer Placeholder 3"/>
          <p:cNvSpPr>
            <a:spLocks noGrp="1"/>
          </p:cNvSpPr>
          <p:nvPr>
            <p:ph type="ftr" sz="quarter" idx="10"/>
          </p:nvPr>
        </p:nvSpPr>
        <p:spPr/>
        <p:txBody>
          <a:bodyPr lIns="86530" tIns="43265" rIns="86530" bIns="43265"/>
          <a:lstStyle/>
          <a:p>
            <a:pPr>
              <a:defRPr/>
            </a:pPr>
            <a:r>
              <a:rPr lang="en-US" dirty="0" smtClean="0"/>
              <a:t>Module 3: Basic Data Analytic Methods Using R</a:t>
            </a:r>
            <a:endParaRPr lang="en-US" dirty="0"/>
          </a:p>
        </p:txBody>
      </p:sp>
      <p:sp>
        <p:nvSpPr>
          <p:cNvPr id="5" name="Slide Number Placeholder 4"/>
          <p:cNvSpPr>
            <a:spLocks noGrp="1"/>
          </p:cNvSpPr>
          <p:nvPr>
            <p:ph type="sldNum" sz="quarter" idx="11"/>
          </p:nvPr>
        </p:nvSpPr>
        <p:spPr/>
        <p:txBody>
          <a:bodyPr lIns="86530" tIns="43265" rIns="86530" bIns="43265"/>
          <a:lstStyle/>
          <a:p>
            <a:pPr>
              <a:defRPr/>
            </a:pPr>
            <a:fld id="{80249327-EC2F-4096-8D35-6B76097739FC}" type="slidenum">
              <a:rPr lang="en-US"/>
              <a:pPr>
                <a:defRPr/>
              </a:pPr>
              <a:t>19</a:t>
            </a:fld>
            <a:endParaRPr lang="en-US" dirty="0"/>
          </a:p>
        </p:txBody>
      </p:sp>
    </p:spTree>
    <p:extLst>
      <p:ext uri="{BB962C8B-B14F-4D97-AF65-F5344CB8AC3E}">
        <p14:creationId xmlns:p14="http://schemas.microsoft.com/office/powerpoint/2010/main" val="19574467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lIns="86530" tIns="43265" rIns="86530" bIns="43265"/>
          <a:lstStyle/>
          <a:p>
            <a:r>
              <a:rPr lang="en-US" dirty="0"/>
              <a:t>In</a:t>
            </a:r>
            <a:r>
              <a:rPr lang="en-US" baseline="0" dirty="0"/>
              <a:t> the previous lesson, we saw how to examine data in R, including how to generate the descriptive statistics: averages, data ranges, and quartiles (which are included in the summary() report). </a:t>
            </a:r>
            <a:endParaRPr lang="en-US" baseline="0" dirty="0" smtClean="0"/>
          </a:p>
          <a:p>
            <a:r>
              <a:rPr lang="en-US" baseline="0" dirty="0" smtClean="0"/>
              <a:t>We </a:t>
            </a:r>
            <a:r>
              <a:rPr lang="en-US" baseline="0" dirty="0"/>
              <a:t>also saw </a:t>
            </a:r>
            <a:r>
              <a:rPr lang="en-US" baseline="0" dirty="0" smtClean="0"/>
              <a:t>how </a:t>
            </a:r>
            <a:r>
              <a:rPr lang="en-US" baseline="0" dirty="0"/>
              <a:t>to compute correlations between pairs of variables of interest. These statistics do give us a sense of a data: an idea of its magnitude and range, and some obvious dirty data (missing values, values </a:t>
            </a:r>
            <a:r>
              <a:rPr lang="en-US" baseline="0" dirty="0" smtClean="0"/>
              <a:t>with obviously </a:t>
            </a:r>
            <a:r>
              <a:rPr lang="en-US" baseline="0" dirty="0"/>
              <a:t>wrong magnitude or sign). </a:t>
            </a:r>
            <a:endParaRPr lang="en-US" baseline="0" dirty="0" smtClean="0"/>
          </a:p>
          <a:p>
            <a:r>
              <a:rPr lang="en-US" baseline="0" dirty="0" smtClean="0"/>
              <a:t>Visualization</a:t>
            </a:r>
            <a:r>
              <a:rPr lang="en-US" baseline="0" dirty="0"/>
              <a:t>, however, gives us a succinct, more holistic view of the data that we may not be able to get from the numbers and summaries alone. It is an important facet of the </a:t>
            </a:r>
            <a:r>
              <a:rPr lang="en-US" baseline="0" dirty="0" smtClean="0"/>
              <a:t>initial data </a:t>
            </a:r>
            <a:r>
              <a:rPr lang="en-US" baseline="0" dirty="0"/>
              <a:t>exploration. </a:t>
            </a:r>
            <a:r>
              <a:rPr lang="en-US" baseline="0" dirty="0" smtClean="0"/>
              <a:t>Visualization helps </a:t>
            </a:r>
            <a:r>
              <a:rPr lang="en-US" baseline="0" dirty="0"/>
              <a:t>you assess data cleanliness, and also gives you an idea of potentially important relationships in the data before going on to build your models.</a:t>
            </a:r>
          </a:p>
        </p:txBody>
      </p:sp>
      <p:sp>
        <p:nvSpPr>
          <p:cNvPr id="4" name="Footer Placeholder 3"/>
          <p:cNvSpPr>
            <a:spLocks noGrp="1"/>
          </p:cNvSpPr>
          <p:nvPr>
            <p:ph type="ftr" sz="quarter" idx="10"/>
          </p:nvPr>
        </p:nvSpPr>
        <p:spPr/>
        <p:txBody>
          <a:bodyPr lIns="86530" tIns="43265" rIns="86530" bIns="43265"/>
          <a:lstStyle/>
          <a:p>
            <a:pPr>
              <a:defRPr/>
            </a:pPr>
            <a:r>
              <a:rPr lang="en-US" dirty="0" smtClean="0"/>
              <a:t>Module 3: Basic Data Analytic Methods Using R</a:t>
            </a:r>
            <a:endParaRPr lang="en-US" dirty="0"/>
          </a:p>
        </p:txBody>
      </p:sp>
      <p:sp>
        <p:nvSpPr>
          <p:cNvPr id="5" name="Slide Number Placeholder 4"/>
          <p:cNvSpPr>
            <a:spLocks noGrp="1"/>
          </p:cNvSpPr>
          <p:nvPr>
            <p:ph type="sldNum" sz="quarter" idx="11"/>
          </p:nvPr>
        </p:nvSpPr>
        <p:spPr/>
        <p:txBody>
          <a:bodyPr lIns="86530" tIns="43265" rIns="86530" bIns="43265"/>
          <a:lstStyle/>
          <a:p>
            <a:pPr>
              <a:defRPr/>
            </a:pPr>
            <a:fld id="{80249327-EC2F-4096-8D35-6B76097739FC}" type="slidenum">
              <a:rPr lang="en-US"/>
              <a:pPr>
                <a:defRPr/>
              </a:pPr>
              <a:t>2</a:t>
            </a:fld>
            <a:endParaRPr lang="en-US" dirty="0"/>
          </a:p>
        </p:txBody>
      </p:sp>
    </p:spTree>
    <p:extLst>
      <p:ext uri="{BB962C8B-B14F-4D97-AF65-F5344CB8AC3E}">
        <p14:creationId xmlns:p14="http://schemas.microsoft.com/office/powerpoint/2010/main" val="385544182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lIns="86530" tIns="43265" rIns="86530" bIns="43265">
            <a:normAutofit/>
          </a:bodyPr>
          <a:lstStyle/>
          <a:p>
            <a:pPr defTabSz="865297">
              <a:defRPr/>
            </a:pPr>
            <a:r>
              <a:rPr lang="en-US" dirty="0" smtClean="0"/>
              <a:t>Please</a:t>
            </a:r>
            <a:r>
              <a:rPr lang="en-US" baseline="0" dirty="0" smtClean="0"/>
              <a:t> take a moment to answer these questions. </a:t>
            </a:r>
          </a:p>
          <a:p>
            <a:endParaRPr lang="en-US" dirty="0"/>
          </a:p>
        </p:txBody>
      </p:sp>
      <p:sp>
        <p:nvSpPr>
          <p:cNvPr id="4" name="Footer Placeholder 3"/>
          <p:cNvSpPr>
            <a:spLocks noGrp="1"/>
          </p:cNvSpPr>
          <p:nvPr>
            <p:ph type="ftr" sz="quarter" idx="10"/>
          </p:nvPr>
        </p:nvSpPr>
        <p:spPr/>
        <p:txBody>
          <a:bodyPr lIns="86530" tIns="43265" rIns="86530" bIns="43265"/>
          <a:lstStyle/>
          <a:p>
            <a:pPr>
              <a:defRPr/>
            </a:pPr>
            <a:r>
              <a:rPr lang="en-US" dirty="0" smtClean="0"/>
              <a:t>Module 3: Basic Data Analytic Methods Using R</a:t>
            </a:r>
            <a:endParaRPr lang="en-US" dirty="0"/>
          </a:p>
        </p:txBody>
      </p:sp>
      <p:sp>
        <p:nvSpPr>
          <p:cNvPr id="5" name="Slide Number Placeholder 4"/>
          <p:cNvSpPr>
            <a:spLocks noGrp="1"/>
          </p:cNvSpPr>
          <p:nvPr>
            <p:ph type="sldNum" sz="quarter" idx="11"/>
          </p:nvPr>
        </p:nvSpPr>
        <p:spPr/>
        <p:txBody>
          <a:bodyPr lIns="86530" tIns="43265" rIns="86530" bIns="43265"/>
          <a:lstStyle/>
          <a:p>
            <a:pPr>
              <a:defRPr/>
            </a:pPr>
            <a:fld id="{80249327-EC2F-4096-8D35-6B76097739FC}" type="slidenum">
              <a:rPr lang="en-US" smtClean="0"/>
              <a:pPr>
                <a:defRPr/>
              </a:pPr>
              <a:t>20</a:t>
            </a:fld>
            <a:endParaRPr lang="en-US" dirty="0"/>
          </a:p>
        </p:txBody>
      </p:sp>
    </p:spTree>
    <p:extLst>
      <p:ext uri="{BB962C8B-B14F-4D97-AF65-F5344CB8AC3E}">
        <p14:creationId xmlns:p14="http://schemas.microsoft.com/office/powerpoint/2010/main" val="1381757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Slide Image Placeholder 1"/>
          <p:cNvSpPr>
            <a:spLocks noGrp="1" noRot="1" noChangeAspect="1" noTextEdit="1"/>
          </p:cNvSpPr>
          <p:nvPr>
            <p:ph type="sldImg"/>
          </p:nvPr>
        </p:nvSpPr>
        <p:spPr bwMode="auto">
          <a:noFill/>
          <a:ln>
            <a:solidFill>
              <a:srgbClr val="000000"/>
            </a:solidFill>
            <a:miter lim="800000"/>
            <a:headEnd/>
            <a:tailEnd/>
          </a:ln>
        </p:spPr>
      </p:sp>
      <p:sp>
        <p:nvSpPr>
          <p:cNvPr id="39939" name="Notes Placeholder 2"/>
          <p:cNvSpPr>
            <a:spLocks noGrp="1"/>
          </p:cNvSpPr>
          <p:nvPr>
            <p:ph type="body" idx="1"/>
          </p:nvPr>
        </p:nvSpPr>
        <p:spPr bwMode="auto">
          <a:noFill/>
        </p:spPr>
        <p:txBody>
          <a:bodyPr wrap="square" lIns="91436" tIns="45718" rIns="91436" bIns="45718" numCol="1" anchor="t" anchorCtr="0" compatLnSpc="1">
            <a:prstTxWarp prst="textNoShape">
              <a:avLst/>
            </a:prstTxWarp>
          </a:bodyPr>
          <a:lstStyle/>
          <a:p>
            <a:r>
              <a:rPr lang="en-US" dirty="0" smtClean="0"/>
              <a:t>This</a:t>
            </a:r>
            <a:r>
              <a:rPr lang="en-US" baseline="0" dirty="0" smtClean="0"/>
              <a:t> slide captures the key topics from this lesson. </a:t>
            </a:r>
            <a:endParaRPr lang="en-US" dirty="0"/>
          </a:p>
        </p:txBody>
      </p:sp>
      <p:sp>
        <p:nvSpPr>
          <p:cNvPr id="4" name="Footer Placeholder 3"/>
          <p:cNvSpPr>
            <a:spLocks noGrp="1"/>
          </p:cNvSpPr>
          <p:nvPr>
            <p:ph type="ftr" sz="quarter" idx="4"/>
          </p:nvPr>
        </p:nvSpPr>
        <p:spPr/>
        <p:txBody>
          <a:bodyPr lIns="86530" tIns="43265" rIns="86530" bIns="43265"/>
          <a:lstStyle/>
          <a:p>
            <a:pPr>
              <a:defRPr/>
            </a:pPr>
            <a:r>
              <a:rPr lang="en-US" dirty="0" smtClean="0"/>
              <a:t>Module 3: Basic Data Analytic Methods Using R</a:t>
            </a:r>
            <a:endParaRPr lang="en-US" dirty="0"/>
          </a:p>
        </p:txBody>
      </p:sp>
      <p:sp>
        <p:nvSpPr>
          <p:cNvPr id="5" name="Slide Number Placeholder 4"/>
          <p:cNvSpPr>
            <a:spLocks noGrp="1"/>
          </p:cNvSpPr>
          <p:nvPr>
            <p:ph type="sldNum" sz="quarter" idx="5"/>
          </p:nvPr>
        </p:nvSpPr>
        <p:spPr/>
        <p:txBody>
          <a:bodyPr lIns="86530" tIns="43265" rIns="86530" bIns="43265"/>
          <a:lstStyle/>
          <a:p>
            <a:pPr>
              <a:defRPr/>
            </a:pPr>
            <a:fld id="{0AE62709-12B7-481E-AF02-15961EF83D30}" type="slidenum">
              <a:rPr lang="en-US"/>
              <a:pPr>
                <a:defRPr/>
              </a:pPr>
              <a:t>21</a:t>
            </a:fld>
            <a:endParaRPr lang="en-US" dirty="0"/>
          </a:p>
        </p:txBody>
      </p:sp>
    </p:spTree>
    <p:extLst>
      <p:ext uri="{BB962C8B-B14F-4D97-AF65-F5344CB8AC3E}">
        <p14:creationId xmlns:p14="http://schemas.microsoft.com/office/powerpoint/2010/main" val="327464810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Slide Image Placeholder 1"/>
          <p:cNvSpPr>
            <a:spLocks noGrp="1" noRot="1" noChangeAspect="1" noTextEdit="1"/>
          </p:cNvSpPr>
          <p:nvPr>
            <p:ph type="sldImg"/>
          </p:nvPr>
        </p:nvSpPr>
        <p:spPr bwMode="auto">
          <a:noFill/>
          <a:ln>
            <a:solidFill>
              <a:srgbClr val="000000"/>
            </a:solidFill>
            <a:miter lim="800000"/>
            <a:headEnd/>
            <a:tailEnd/>
          </a:ln>
        </p:spPr>
      </p:sp>
      <p:sp>
        <p:nvSpPr>
          <p:cNvPr id="39939" name="Notes Placeholder 2"/>
          <p:cNvSpPr>
            <a:spLocks noGrp="1"/>
          </p:cNvSpPr>
          <p:nvPr>
            <p:ph type="body" idx="1"/>
          </p:nvPr>
        </p:nvSpPr>
        <p:spPr bwMode="auto">
          <a:noFill/>
        </p:spPr>
        <p:txBody>
          <a:bodyPr wrap="square" lIns="91436" tIns="45718" rIns="91436" bIns="45718" numCol="1" anchor="t" anchorCtr="0" compatLnSpc="1">
            <a:prstTxWarp prst="textNoShape">
              <a:avLst/>
            </a:prstTxWarp>
          </a:bodyPr>
          <a:lstStyle/>
          <a:p>
            <a:r>
              <a:rPr lang="en-US" dirty="0" smtClean="0"/>
              <a:t>In this lesson, we’ll be concentrating on model building and evaluation,</a:t>
            </a:r>
            <a:r>
              <a:rPr lang="en-US" baseline="0" dirty="0" smtClean="0"/>
              <a:t> using the topics described. </a:t>
            </a:r>
            <a:endParaRPr lang="en-US" dirty="0"/>
          </a:p>
        </p:txBody>
      </p:sp>
      <p:sp>
        <p:nvSpPr>
          <p:cNvPr id="4" name="Footer Placeholder 3"/>
          <p:cNvSpPr>
            <a:spLocks noGrp="1"/>
          </p:cNvSpPr>
          <p:nvPr>
            <p:ph type="ftr" sz="quarter" idx="4"/>
          </p:nvPr>
        </p:nvSpPr>
        <p:spPr/>
        <p:txBody>
          <a:bodyPr lIns="86530" tIns="43265" rIns="86530" bIns="43265"/>
          <a:lstStyle/>
          <a:p>
            <a:pPr>
              <a:defRPr/>
            </a:pPr>
            <a:r>
              <a:rPr lang="en-US" dirty="0" smtClean="0"/>
              <a:t>Module 3: Basic Data Analytic Methods Using R</a:t>
            </a:r>
            <a:endParaRPr lang="en-US" dirty="0"/>
          </a:p>
        </p:txBody>
      </p:sp>
      <p:sp>
        <p:nvSpPr>
          <p:cNvPr id="5" name="Slide Number Placeholder 4"/>
          <p:cNvSpPr>
            <a:spLocks noGrp="1"/>
          </p:cNvSpPr>
          <p:nvPr>
            <p:ph type="sldNum" sz="quarter" idx="5"/>
          </p:nvPr>
        </p:nvSpPr>
        <p:spPr/>
        <p:txBody>
          <a:bodyPr lIns="86530" tIns="43265" rIns="86530" bIns="43265"/>
          <a:lstStyle/>
          <a:p>
            <a:pPr>
              <a:defRPr/>
            </a:pPr>
            <a:fld id="{0AE62709-12B7-481E-AF02-15961EF83D30}" type="slidenum">
              <a:rPr lang="en-US"/>
              <a:pPr>
                <a:defRPr/>
              </a:pPr>
              <a:t>22</a:t>
            </a:fld>
            <a:endParaRPr lang="en-US" dirty="0"/>
          </a:p>
        </p:txBody>
      </p:sp>
    </p:spTree>
    <p:extLst>
      <p:ext uri="{BB962C8B-B14F-4D97-AF65-F5344CB8AC3E}">
        <p14:creationId xmlns:p14="http://schemas.microsoft.com/office/powerpoint/2010/main" val="189265673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lIns="86530" tIns="43265" rIns="86530" bIns="43265"/>
          <a:lstStyle/>
          <a:p>
            <a:r>
              <a:rPr lang="en-US" dirty="0"/>
              <a:t>As Data Scientists.</a:t>
            </a:r>
            <a:r>
              <a:rPr lang="en-US" baseline="0" dirty="0"/>
              <a:t> we use statistical techniques not only within our modeling </a:t>
            </a:r>
            <a:r>
              <a:rPr lang="en-US" baseline="0" dirty="0" smtClean="0"/>
              <a:t>algorithms but also </a:t>
            </a:r>
            <a:r>
              <a:rPr lang="en-US" baseline="0" dirty="0"/>
              <a:t>during the early model building stages, when we evaluate our final models, and </a:t>
            </a:r>
            <a:r>
              <a:rPr lang="en-US" baseline="0" dirty="0" smtClean="0"/>
              <a:t>when we </a:t>
            </a:r>
            <a:r>
              <a:rPr lang="en-US" baseline="0" dirty="0"/>
              <a:t>assess how our models improve the situation when deployed in the field. In this section </a:t>
            </a:r>
            <a:r>
              <a:rPr lang="en-US" baseline="0" dirty="0" smtClean="0"/>
              <a:t> we'll </a:t>
            </a:r>
            <a:r>
              <a:rPr lang="en-US" baseline="0" dirty="0"/>
              <a:t>discuss techniques that help us answer questions </a:t>
            </a:r>
            <a:r>
              <a:rPr lang="en-US" baseline="0" dirty="0" smtClean="0"/>
              <a:t>such as those listed above? </a:t>
            </a:r>
            <a:r>
              <a:rPr lang="en-US" dirty="0" smtClean="0"/>
              <a:t>Visualization </a:t>
            </a:r>
            <a:r>
              <a:rPr lang="en-US" dirty="0"/>
              <a:t>will help with the first question,</a:t>
            </a:r>
            <a:r>
              <a:rPr lang="en-US" baseline="0" dirty="0"/>
              <a:t> at least </a:t>
            </a:r>
            <a:r>
              <a:rPr lang="en-US" baseline="0" dirty="0" smtClean="0"/>
              <a:t>as a first </a:t>
            </a:r>
            <a:r>
              <a:rPr lang="en-US" baseline="0" dirty="0"/>
              <a:t>pass</a:t>
            </a:r>
            <a:r>
              <a:rPr lang="en-US" baseline="0" dirty="0" smtClean="0"/>
              <a:t>. </a:t>
            </a:r>
            <a:endParaRPr lang="en-US" dirty="0"/>
          </a:p>
        </p:txBody>
      </p:sp>
      <p:sp>
        <p:nvSpPr>
          <p:cNvPr id="4" name="Footer Placeholder 3"/>
          <p:cNvSpPr>
            <a:spLocks noGrp="1"/>
          </p:cNvSpPr>
          <p:nvPr>
            <p:ph type="ftr" sz="quarter" idx="10"/>
          </p:nvPr>
        </p:nvSpPr>
        <p:spPr/>
        <p:txBody>
          <a:bodyPr lIns="86530" tIns="43265" rIns="86530" bIns="43265"/>
          <a:lstStyle/>
          <a:p>
            <a:pPr>
              <a:defRPr/>
            </a:pPr>
            <a:r>
              <a:rPr lang="en-US" dirty="0" smtClean="0"/>
              <a:t>Module 3: Basic Data Analytic Methods Using R</a:t>
            </a:r>
            <a:endParaRPr lang="en-US" dirty="0"/>
          </a:p>
        </p:txBody>
      </p:sp>
      <p:sp>
        <p:nvSpPr>
          <p:cNvPr id="5" name="Slide Number Placeholder 4"/>
          <p:cNvSpPr>
            <a:spLocks noGrp="1"/>
          </p:cNvSpPr>
          <p:nvPr>
            <p:ph type="sldNum" sz="quarter" idx="11"/>
          </p:nvPr>
        </p:nvSpPr>
        <p:spPr/>
        <p:txBody>
          <a:bodyPr lIns="86530" tIns="43265" rIns="86530" bIns="43265"/>
          <a:lstStyle/>
          <a:p>
            <a:pPr>
              <a:defRPr/>
            </a:pPr>
            <a:fld id="{80249327-EC2F-4096-8D35-6B76097739FC}" type="slidenum">
              <a:rPr lang="en-US"/>
              <a:pPr>
                <a:defRPr/>
              </a:pPr>
              <a:t>23</a:t>
            </a:fld>
            <a:endParaRPr lang="en-US" dirty="0"/>
          </a:p>
        </p:txBody>
      </p:sp>
    </p:spTree>
    <p:extLst>
      <p:ext uri="{BB962C8B-B14F-4D97-AF65-F5344CB8AC3E}">
        <p14:creationId xmlns:p14="http://schemas.microsoft.com/office/powerpoint/2010/main" val="130834925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lIns="86530" tIns="43265" rIns="86530" bIns="43265"/>
          <a:lstStyle/>
          <a:p>
            <a:r>
              <a:rPr lang="en-US" dirty="0"/>
              <a:t>The</a:t>
            </a:r>
            <a:r>
              <a:rPr lang="en-US" baseline="0" dirty="0"/>
              <a:t> questions that we've just listed, and others questions that we would ask while </a:t>
            </a:r>
            <a:r>
              <a:rPr lang="en-US" baseline="0" dirty="0" smtClean="0"/>
              <a:t>planning or </a:t>
            </a:r>
            <a:r>
              <a:rPr lang="en-US" baseline="0" dirty="0"/>
              <a:t>evaluating a model, are </a:t>
            </a:r>
            <a:r>
              <a:rPr lang="en-US" b="1" baseline="0" dirty="0"/>
              <a:t>comparisons of "before the model" and "after the model"</a:t>
            </a:r>
            <a:r>
              <a:rPr lang="en-US" baseline="0" dirty="0"/>
              <a:t>. </a:t>
            </a:r>
            <a:r>
              <a:rPr lang="en-US" baseline="0" dirty="0" smtClean="0"/>
              <a:t>Specifically </a:t>
            </a:r>
            <a:r>
              <a:rPr lang="en-US" baseline="0" dirty="0"/>
              <a:t>– </a:t>
            </a:r>
            <a:r>
              <a:rPr lang="en-US" b="1" baseline="0" dirty="0"/>
              <a:t>does the model make a difference</a:t>
            </a:r>
            <a:r>
              <a:rPr lang="en-US" baseline="0" dirty="0" smtClean="0"/>
              <a:t>? Does </a:t>
            </a:r>
            <a:r>
              <a:rPr lang="en-US" baseline="0" dirty="0"/>
              <a:t>the model explain anything? Would I see the values that I've observed if the model </a:t>
            </a:r>
            <a:r>
              <a:rPr lang="en-US" baseline="0" dirty="0" smtClean="0"/>
              <a:t>make </a:t>
            </a:r>
            <a:r>
              <a:rPr lang="en-US" baseline="0" dirty="0"/>
              <a:t>no </a:t>
            </a:r>
            <a:r>
              <a:rPr lang="en-US" baseline="0" dirty="0" smtClean="0"/>
              <a:t>difference?</a:t>
            </a:r>
          </a:p>
          <a:p>
            <a:r>
              <a:rPr lang="en-US" baseline="0" dirty="0" smtClean="0"/>
              <a:t>The </a:t>
            </a:r>
            <a:r>
              <a:rPr lang="en-US" baseline="0" dirty="0"/>
              <a:t>baseline assumption is that there is no difference between before and after – the model doesn't explain anything. Statisticians call this "the null hypothesis". Of course, we want to reject the null </a:t>
            </a:r>
            <a:r>
              <a:rPr lang="en-US" baseline="0" dirty="0" smtClean="0"/>
              <a:t>hypothesis in </a:t>
            </a:r>
            <a:r>
              <a:rPr lang="en-US" baseline="0" dirty="0"/>
              <a:t>favor of what is called "the alternative hypothesis" – that the model does make a difference: </a:t>
            </a:r>
            <a:r>
              <a:rPr lang="en-US" baseline="0" dirty="0" smtClean="0"/>
              <a:t>that is; </a:t>
            </a:r>
            <a:r>
              <a:rPr lang="en-US" baseline="0" dirty="0"/>
              <a:t>that the values we observe (1) do not equal what we would see if there is no difference, or (2) are greater </a:t>
            </a:r>
            <a:r>
              <a:rPr lang="en-US" baseline="0" dirty="0" smtClean="0"/>
              <a:t>than, or </a:t>
            </a:r>
            <a:r>
              <a:rPr lang="en-US" baseline="0" dirty="0"/>
              <a:t>(3) are less than what we would see if there is no difference.</a:t>
            </a:r>
            <a:endParaRPr lang="en-US" dirty="0"/>
          </a:p>
        </p:txBody>
      </p:sp>
      <p:sp>
        <p:nvSpPr>
          <p:cNvPr id="4" name="Footer Placeholder 3"/>
          <p:cNvSpPr>
            <a:spLocks noGrp="1"/>
          </p:cNvSpPr>
          <p:nvPr>
            <p:ph type="ftr" sz="quarter" idx="10"/>
          </p:nvPr>
        </p:nvSpPr>
        <p:spPr/>
        <p:txBody>
          <a:bodyPr lIns="86530" tIns="43265" rIns="86530" bIns="43265"/>
          <a:lstStyle/>
          <a:p>
            <a:pPr>
              <a:defRPr/>
            </a:pPr>
            <a:r>
              <a:rPr lang="en-US" dirty="0" smtClean="0"/>
              <a:t>Module 3: Basic Data Analytic Methods Using R</a:t>
            </a:r>
            <a:endParaRPr lang="en-US" dirty="0"/>
          </a:p>
        </p:txBody>
      </p:sp>
      <p:sp>
        <p:nvSpPr>
          <p:cNvPr id="5" name="Slide Number Placeholder 4"/>
          <p:cNvSpPr>
            <a:spLocks noGrp="1"/>
          </p:cNvSpPr>
          <p:nvPr>
            <p:ph type="sldNum" sz="quarter" idx="11"/>
          </p:nvPr>
        </p:nvSpPr>
        <p:spPr/>
        <p:txBody>
          <a:bodyPr lIns="86530" tIns="43265" rIns="86530" bIns="43265"/>
          <a:lstStyle/>
          <a:p>
            <a:pPr>
              <a:defRPr/>
            </a:pPr>
            <a:fld id="{80249327-EC2F-4096-8D35-6B76097739FC}" type="slidenum">
              <a:rPr lang="en-US"/>
              <a:pPr>
                <a:defRPr/>
              </a:pPr>
              <a:t>24</a:t>
            </a:fld>
            <a:endParaRPr lang="en-US" dirty="0"/>
          </a:p>
        </p:txBody>
      </p:sp>
    </p:spTree>
    <p:extLst>
      <p:ext uri="{BB962C8B-B14F-4D97-AF65-F5344CB8AC3E}">
        <p14:creationId xmlns:p14="http://schemas.microsoft.com/office/powerpoint/2010/main" val="164482242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457201" y="4341882"/>
            <a:ext cx="5943601" cy="4602363"/>
          </a:xfrm>
        </p:spPr>
        <p:txBody>
          <a:bodyPr lIns="86530" tIns="43265" rIns="86530" bIns="43265">
            <a:noAutofit/>
          </a:bodyPr>
          <a:lstStyle/>
          <a:p>
            <a:r>
              <a:rPr lang="en-US" sz="1000" dirty="0" smtClean="0"/>
              <a:t>Here are some examples of null and alternative hypotheses that we would be answering during the analytic lifecycle.</a:t>
            </a:r>
          </a:p>
          <a:p>
            <a:pPr marL="216324" indent="-216324">
              <a:buAutoNum type="arabicPeriod"/>
            </a:pPr>
            <a:r>
              <a:rPr lang="en-US" sz="1000" dirty="0" smtClean="0"/>
              <a:t>Once we have fit a model – does it predict better than always predicting the mean value of the training data? If we call the mean value of the training data "the null model", then the null hypothesis is that the average squared prediction error from the model is the same as the average squared prediction error from the null model. The alternative is that the model's squared prediction error is less than that of the null model.  A variation of that is to determine whether your "new" model predicts better than some "old" model. In that case, your null model is the "old" model, and the null and alternative hypotheses are the same as describe above. </a:t>
            </a:r>
          </a:p>
          <a:p>
            <a:pPr marL="216324" indent="-216324">
              <a:buAutoNum type="arabicPeriod"/>
            </a:pPr>
            <a:r>
              <a:rPr lang="en-US" sz="1000" dirty="0" smtClean="0"/>
              <a:t>When we are evaluating a model, we sometimes want to know whether or not a given input is actually contributing to the prediction. If we are doing a regression, for example, this is the same as asking if the regression coefficient for a variable is zero. The null hypothesis is that the coefficient is zero; the alternative is that the coefficient is non-zero. </a:t>
            </a:r>
          </a:p>
          <a:p>
            <a:pPr marL="216324" indent="-216324">
              <a:buAutoNum type="arabicPeriod"/>
            </a:pPr>
            <a:r>
              <a:rPr lang="en-US" sz="1000" dirty="0" smtClean="0"/>
              <a:t>Once we have settled on and deployed a model, we are now making decisions based on its predictions. For example, the model may help us make decisions that are supposed to improve revenue. We can test if the model is improving revenue by doing what are referred to as "A/B tests”. Suppose the model tells us whether or not to make a customer a special offer. Over the next few days, every customer who comes to us is randomly put into the "A" group, or the "B" group. Customers in the A group get special offers (or not) depending on the output of the model. Customers in the B group get special offers (or not) depending on the output of the model. Customers in the B group get special offers "the old way" – either they don't get them at all, or they get them by whatever algorithm we used before. </a:t>
            </a:r>
          </a:p>
          <a:p>
            <a:r>
              <a:rPr lang="en-US" sz="1000" dirty="0" smtClean="0"/>
              <a:t>If the model and the intervention are successful, then group A should generate higher revenue than group B.  If group A does not generate</a:t>
            </a:r>
            <a:r>
              <a:rPr lang="en-US" sz="1000" baseline="0" dirty="0" smtClean="0"/>
              <a:t> higher revenue than group B </a:t>
            </a:r>
            <a:r>
              <a:rPr lang="en-US" sz="1000" dirty="0" smtClean="0"/>
              <a:t>(if we accept the null hypothesis that A and B generate the same revenue), then we have to determine if the problem is whether the model makes incorrect predictions, or whether our intervention is ineffective.  </a:t>
            </a:r>
          </a:p>
          <a:p>
            <a:r>
              <a:rPr lang="en-US" sz="1000" dirty="0" smtClean="0"/>
              <a:t>If we are testing more than one intervention at the same time (A, B, and C), then we can do an ANOVA analysis to see if there is a difference in revenue between the groups. We will talk about ANOVA in a bit.</a:t>
            </a:r>
          </a:p>
        </p:txBody>
      </p:sp>
      <p:sp>
        <p:nvSpPr>
          <p:cNvPr id="4" name="Footer Placeholder 3"/>
          <p:cNvSpPr>
            <a:spLocks noGrp="1"/>
          </p:cNvSpPr>
          <p:nvPr>
            <p:ph type="ftr" sz="quarter" idx="10"/>
          </p:nvPr>
        </p:nvSpPr>
        <p:spPr/>
        <p:txBody>
          <a:bodyPr lIns="86530" tIns="43265" rIns="86530" bIns="43265"/>
          <a:lstStyle/>
          <a:p>
            <a:pPr>
              <a:defRPr/>
            </a:pPr>
            <a:r>
              <a:rPr lang="en-US" dirty="0" smtClean="0"/>
              <a:t>Module 3: Basic Data Analytic Methods Using R</a:t>
            </a:r>
            <a:endParaRPr lang="en-US" dirty="0"/>
          </a:p>
        </p:txBody>
      </p:sp>
      <p:sp>
        <p:nvSpPr>
          <p:cNvPr id="5" name="Slide Number Placeholder 4"/>
          <p:cNvSpPr>
            <a:spLocks noGrp="1"/>
          </p:cNvSpPr>
          <p:nvPr>
            <p:ph type="sldNum" sz="quarter" idx="11"/>
          </p:nvPr>
        </p:nvSpPr>
        <p:spPr/>
        <p:txBody>
          <a:bodyPr lIns="86530" tIns="43265" rIns="86530" bIns="43265"/>
          <a:lstStyle/>
          <a:p>
            <a:pPr>
              <a:defRPr/>
            </a:pPr>
            <a:fld id="{80249327-EC2F-4096-8D35-6B76097739FC}" type="slidenum">
              <a:rPr lang="en-US"/>
              <a:pPr>
                <a:defRPr/>
              </a:pPr>
              <a:t>25</a:t>
            </a:fld>
            <a:endParaRPr lang="en-US" dirty="0"/>
          </a:p>
        </p:txBody>
      </p:sp>
    </p:spTree>
    <p:extLst>
      <p:ext uri="{BB962C8B-B14F-4D97-AF65-F5344CB8AC3E}">
        <p14:creationId xmlns:p14="http://schemas.microsoft.com/office/powerpoint/2010/main" val="414594013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lIns="86530" tIns="43265" rIns="86530" bIns="43265"/>
          <a:lstStyle/>
          <a:p>
            <a:r>
              <a:rPr lang="en-US" dirty="0"/>
              <a:t>For</a:t>
            </a:r>
            <a:r>
              <a:rPr lang="en-US" baseline="0" dirty="0"/>
              <a:t> examples 1 and 3 on the previous slide, we can think of verifying the null hypothesis as verifying whether the mean values of two different groups is the same. If they are not the same, then the alternative hypothesis is </a:t>
            </a:r>
            <a:r>
              <a:rPr lang="en-US" baseline="0" dirty="0" smtClean="0"/>
              <a:t>true: the introduction of new behavior did have an effect. </a:t>
            </a:r>
            <a:br>
              <a:rPr lang="en-US" baseline="0" dirty="0" smtClean="0"/>
            </a:br>
            <a:r>
              <a:rPr lang="en-US" baseline="0" dirty="0" smtClean="0"/>
              <a:t>Suppose </a:t>
            </a:r>
            <a:r>
              <a:rPr lang="en-US" baseline="0" dirty="0"/>
              <a:t>both group1 and group2  are normally distributed, with the same variance </a:t>
            </a:r>
            <a:r>
              <a:rPr lang="en-US" i="1" baseline="0" dirty="0"/>
              <a:t>sigma</a:t>
            </a:r>
            <a:r>
              <a:rPr lang="en-US" baseline="0" dirty="0"/>
              <a:t>. We have </a:t>
            </a:r>
            <a:r>
              <a:rPr lang="en-US" i="1" baseline="0" dirty="0"/>
              <a:t>n1</a:t>
            </a:r>
            <a:r>
              <a:rPr lang="en-US" baseline="0" dirty="0"/>
              <a:t> samples from group1 and </a:t>
            </a:r>
            <a:r>
              <a:rPr lang="en-US" i="1" baseline="0" dirty="0"/>
              <a:t>n2</a:t>
            </a:r>
            <a:r>
              <a:rPr lang="en-US" baseline="0" dirty="0"/>
              <a:t> samples from </a:t>
            </a:r>
            <a:r>
              <a:rPr lang="en-US" baseline="0" dirty="0" smtClean="0"/>
              <a:t>group2.</a:t>
            </a:r>
            <a:r>
              <a:rPr lang="en-US" dirty="0" smtClean="0"/>
              <a:t>  </a:t>
            </a:r>
            <a:r>
              <a:rPr lang="en-US" baseline="0" dirty="0" smtClean="0"/>
              <a:t>It </a:t>
            </a:r>
            <a:r>
              <a:rPr lang="en-US" baseline="0" dirty="0"/>
              <a:t>happens to be true that the empirical estimate of the population means </a:t>
            </a:r>
            <a:r>
              <a:rPr lang="en-US" i="1" baseline="0" dirty="0"/>
              <a:t>m1</a:t>
            </a:r>
            <a:r>
              <a:rPr lang="en-US" baseline="0" dirty="0"/>
              <a:t> and </a:t>
            </a:r>
            <a:r>
              <a:rPr lang="en-US" i="1" baseline="0" dirty="0"/>
              <a:t>m2</a:t>
            </a:r>
            <a:r>
              <a:rPr lang="en-US" baseline="0" dirty="0"/>
              <a:t> are also normally distributed with variances </a:t>
            </a:r>
            <a:r>
              <a:rPr lang="en-US" i="1" baseline="0" dirty="0"/>
              <a:t>sigma/n1</a:t>
            </a:r>
            <a:r>
              <a:rPr lang="en-US" baseline="0" dirty="0"/>
              <a:t> and </a:t>
            </a:r>
            <a:r>
              <a:rPr lang="en-US" i="1" baseline="0" dirty="0"/>
              <a:t>sigma/n2</a:t>
            </a:r>
            <a:r>
              <a:rPr lang="en-US" baseline="0" dirty="0"/>
              <a:t> – in other words, the more samples we have, the better our estimate of the mean</a:t>
            </a:r>
            <a:r>
              <a:rPr lang="en-US" baseline="0" dirty="0" smtClean="0"/>
              <a:t>. </a:t>
            </a:r>
            <a:br>
              <a:rPr lang="en-US" baseline="0" dirty="0" smtClean="0"/>
            </a:br>
            <a:r>
              <a:rPr lang="en-US" baseline="0" dirty="0" smtClean="0"/>
              <a:t>If </a:t>
            </a:r>
            <a:r>
              <a:rPr lang="en-US" baseline="0" dirty="0"/>
              <a:t>the means are really the same, then the distributions of </a:t>
            </a:r>
            <a:r>
              <a:rPr lang="en-US" i="1" baseline="0" dirty="0"/>
              <a:t>m1</a:t>
            </a:r>
            <a:r>
              <a:rPr lang="en-US" baseline="0" dirty="0"/>
              <a:t> and </a:t>
            </a:r>
            <a:r>
              <a:rPr lang="en-US" i="1" baseline="0" dirty="0"/>
              <a:t>m2</a:t>
            </a:r>
            <a:r>
              <a:rPr lang="en-US" baseline="0" dirty="0"/>
              <a:t> will overlap substantially. </a:t>
            </a:r>
            <a:endParaRPr lang="en-US" dirty="0"/>
          </a:p>
        </p:txBody>
      </p:sp>
      <p:sp>
        <p:nvSpPr>
          <p:cNvPr id="4" name="Footer Placeholder 3"/>
          <p:cNvSpPr>
            <a:spLocks noGrp="1"/>
          </p:cNvSpPr>
          <p:nvPr>
            <p:ph type="ftr" sz="quarter" idx="10"/>
          </p:nvPr>
        </p:nvSpPr>
        <p:spPr/>
        <p:txBody>
          <a:bodyPr lIns="86530" tIns="43265" rIns="86530" bIns="43265"/>
          <a:lstStyle/>
          <a:p>
            <a:pPr>
              <a:defRPr/>
            </a:pPr>
            <a:r>
              <a:rPr lang="en-US" dirty="0" smtClean="0"/>
              <a:t>Module 3: Basic Data Analytic Methods Using R</a:t>
            </a:r>
            <a:endParaRPr lang="en-US" dirty="0"/>
          </a:p>
        </p:txBody>
      </p:sp>
      <p:sp>
        <p:nvSpPr>
          <p:cNvPr id="5" name="Slide Number Placeholder 4"/>
          <p:cNvSpPr>
            <a:spLocks noGrp="1"/>
          </p:cNvSpPr>
          <p:nvPr>
            <p:ph type="sldNum" sz="quarter" idx="11"/>
          </p:nvPr>
        </p:nvSpPr>
        <p:spPr/>
        <p:txBody>
          <a:bodyPr lIns="86530" tIns="43265" rIns="86530" bIns="43265"/>
          <a:lstStyle/>
          <a:p>
            <a:pPr>
              <a:defRPr/>
            </a:pPr>
            <a:fld id="{80249327-EC2F-4096-8D35-6B76097739FC}" type="slidenum">
              <a:rPr lang="en-US"/>
              <a:pPr>
                <a:defRPr/>
              </a:pPr>
              <a:t>26</a:t>
            </a:fld>
            <a:endParaRPr lang="en-US" dirty="0"/>
          </a:p>
        </p:txBody>
      </p:sp>
    </p:spTree>
    <p:extLst>
      <p:ext uri="{BB962C8B-B14F-4D97-AF65-F5344CB8AC3E}">
        <p14:creationId xmlns:p14="http://schemas.microsoft.com/office/powerpoint/2010/main" val="405713843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lIns="86530" tIns="43265" rIns="86530" bIns="43265">
            <a:normAutofit/>
          </a:bodyPr>
          <a:lstStyle/>
          <a:p>
            <a:r>
              <a:rPr lang="en-US" dirty="0"/>
              <a:t>In practice, </a:t>
            </a:r>
            <a:r>
              <a:rPr lang="en-US" dirty="0" smtClean="0"/>
              <a:t>we don’t calculate</a:t>
            </a:r>
            <a:r>
              <a:rPr lang="en-US" baseline="0" dirty="0" smtClean="0"/>
              <a:t> the area directly. </a:t>
            </a:r>
            <a:r>
              <a:rPr lang="en-US" baseline="0" dirty="0"/>
              <a:t>Instead we calculate the t-statistic, which is the difference in the observed means, divided by a quantity that is a function of the observed standard deviations, and the number of observations</a:t>
            </a:r>
            <a:r>
              <a:rPr lang="en-US" baseline="0" dirty="0" smtClean="0"/>
              <a:t>. If </a:t>
            </a:r>
            <a:r>
              <a:rPr lang="en-US" baseline="0" dirty="0"/>
              <a:t>the null hypothesis is true (m1 =  m2) then </a:t>
            </a:r>
            <a:r>
              <a:rPr lang="en-US" i="1" baseline="0" dirty="0"/>
              <a:t>t</a:t>
            </a:r>
            <a:r>
              <a:rPr lang="en-US" baseline="0" dirty="0"/>
              <a:t> should be "about zero". Specifically, </a:t>
            </a:r>
            <a:r>
              <a:rPr lang="en-US" i="1" baseline="0" dirty="0"/>
              <a:t>t</a:t>
            </a:r>
            <a:r>
              <a:rPr lang="en-US" baseline="0" dirty="0"/>
              <a:t> is distributed in a bell shaped curve </a:t>
            </a:r>
            <a:r>
              <a:rPr lang="en-US" baseline="0" dirty="0" smtClean="0"/>
              <a:t>around </a:t>
            </a:r>
            <a:r>
              <a:rPr lang="en-US" baseline="0" dirty="0"/>
              <a:t>0 called the </a:t>
            </a:r>
            <a:r>
              <a:rPr lang="en-US" i="1" baseline="0" dirty="0"/>
              <a:t>Student's distribution </a:t>
            </a:r>
            <a:r>
              <a:rPr lang="en-US" baseline="0" dirty="0"/>
              <a:t>– the specific Student's distribution is a function of the </a:t>
            </a:r>
            <a:r>
              <a:rPr lang="en-US" baseline="0" dirty="0" smtClean="0"/>
              <a:t>number of </a:t>
            </a:r>
            <a:r>
              <a:rPr lang="en-US" baseline="0" dirty="0"/>
              <a:t>observations. </a:t>
            </a:r>
            <a:r>
              <a:rPr lang="en-US" baseline="0" dirty="0" smtClean="0"/>
              <a:t>For a </a:t>
            </a:r>
            <a:r>
              <a:rPr lang="en-US" baseline="0" dirty="0"/>
              <a:t>very large number of observations, the Student's distribution converges to the normal distribution</a:t>
            </a:r>
            <a:r>
              <a:rPr lang="en-US" baseline="0" dirty="0" smtClean="0"/>
              <a:t>. </a:t>
            </a:r>
          </a:p>
          <a:p>
            <a:r>
              <a:rPr lang="en-US" baseline="0" dirty="0" smtClean="0"/>
              <a:t>How </a:t>
            </a:r>
            <a:r>
              <a:rPr lang="en-US" baseline="0" dirty="0"/>
              <a:t>do we tell if the t-statistic that we observed is "about zero"? We calculate the </a:t>
            </a:r>
            <a:r>
              <a:rPr lang="en-US" baseline="0" dirty="0" smtClean="0"/>
              <a:t> probability </a:t>
            </a:r>
            <a:r>
              <a:rPr lang="en-US" baseline="0" dirty="0"/>
              <a:t>of observing a </a:t>
            </a:r>
            <a:r>
              <a:rPr lang="en-US" i="1" baseline="0" dirty="0"/>
              <a:t>t</a:t>
            </a:r>
            <a:r>
              <a:rPr lang="en-US" baseline="0" dirty="0"/>
              <a:t> of that magnitude or larger under the null hypothesis – this probability is the area under the tails of the appropriate student distribution</a:t>
            </a:r>
            <a:r>
              <a:rPr lang="en-US" baseline="0" dirty="0" smtClean="0"/>
              <a:t>.</a:t>
            </a:r>
            <a:endParaRPr lang="en-US" baseline="0" dirty="0"/>
          </a:p>
          <a:p>
            <a:r>
              <a:rPr lang="en-US" baseline="0" dirty="0"/>
              <a:t>If the alternative hypothesis is that m1 &lt;&gt; m2, then we look at the area under both tails. If the alternative hypothesis is that m1 &gt; m2 (or m2 &gt; m1), then we look at the area under one tail</a:t>
            </a:r>
            <a:r>
              <a:rPr lang="en-US" baseline="0" dirty="0" smtClean="0"/>
              <a:t>. </a:t>
            </a:r>
          </a:p>
          <a:p>
            <a:r>
              <a:rPr lang="en-US" baseline="0" dirty="0" smtClean="0"/>
              <a:t>This </a:t>
            </a:r>
            <a:r>
              <a:rPr lang="en-US" baseline="0" dirty="0"/>
              <a:t>area is called the "p-value". If p is small, then the probability of seeing our observed </a:t>
            </a:r>
            <a:r>
              <a:rPr lang="en-US" i="1" baseline="0" dirty="0"/>
              <a:t>t</a:t>
            </a:r>
            <a:r>
              <a:rPr lang="en-US" baseline="0" dirty="0"/>
              <a:t> under the null hypothesis is small, and we can go ahead and accept the alternative hypothesis</a:t>
            </a:r>
            <a:r>
              <a:rPr lang="en-US" baseline="0" dirty="0" smtClean="0"/>
              <a:t>.</a:t>
            </a:r>
            <a:br>
              <a:rPr lang="en-US" baseline="0" dirty="0" smtClean="0"/>
            </a:br>
            <a:endParaRPr lang="en-US" baseline="0" dirty="0"/>
          </a:p>
          <a:p>
            <a:r>
              <a:rPr lang="en-US" baseline="0" dirty="0"/>
              <a:t>[</a:t>
            </a:r>
            <a:r>
              <a:rPr lang="en-US" b="1" baseline="0" dirty="0"/>
              <a:t>Note</a:t>
            </a:r>
            <a:r>
              <a:rPr lang="en-US" baseline="0" dirty="0"/>
              <a:t> – Welch's t-test </a:t>
            </a:r>
            <a:r>
              <a:rPr lang="en-US" baseline="0" dirty="0" smtClean="0"/>
              <a:t>does not assume equal variance, and is </a:t>
            </a:r>
            <a:r>
              <a:rPr lang="en-US" baseline="0" dirty="0"/>
              <a:t>a more robust variation of </a:t>
            </a:r>
            <a:r>
              <a:rPr lang="en-US" baseline="0" dirty="0" smtClean="0"/>
              <a:t>Student's t-test]</a:t>
            </a:r>
            <a:endParaRPr lang="en-US" baseline="0" dirty="0"/>
          </a:p>
          <a:p>
            <a:endParaRPr lang="en-US" baseline="0" dirty="0"/>
          </a:p>
          <a:p>
            <a:endParaRPr lang="en-US" baseline="0" dirty="0"/>
          </a:p>
          <a:p>
            <a:endParaRPr lang="en-US" baseline="0" dirty="0"/>
          </a:p>
          <a:p>
            <a:endParaRPr lang="en-US" baseline="0" dirty="0"/>
          </a:p>
        </p:txBody>
      </p:sp>
      <p:sp>
        <p:nvSpPr>
          <p:cNvPr id="4" name="Footer Placeholder 3"/>
          <p:cNvSpPr>
            <a:spLocks noGrp="1"/>
          </p:cNvSpPr>
          <p:nvPr>
            <p:ph type="ftr" sz="quarter" idx="10"/>
          </p:nvPr>
        </p:nvSpPr>
        <p:spPr/>
        <p:txBody>
          <a:bodyPr lIns="86530" tIns="43265" rIns="86530" bIns="43265"/>
          <a:lstStyle/>
          <a:p>
            <a:pPr>
              <a:defRPr/>
            </a:pPr>
            <a:r>
              <a:rPr lang="en-US" dirty="0" smtClean="0"/>
              <a:t>Module 3: Basic Data Analytic Methods Using R</a:t>
            </a:r>
            <a:endParaRPr lang="en-US" dirty="0"/>
          </a:p>
        </p:txBody>
      </p:sp>
      <p:sp>
        <p:nvSpPr>
          <p:cNvPr id="5" name="Slide Number Placeholder 4"/>
          <p:cNvSpPr>
            <a:spLocks noGrp="1"/>
          </p:cNvSpPr>
          <p:nvPr>
            <p:ph type="sldNum" sz="quarter" idx="11"/>
          </p:nvPr>
        </p:nvSpPr>
        <p:spPr/>
        <p:txBody>
          <a:bodyPr lIns="86530" tIns="43265" rIns="86530" bIns="43265"/>
          <a:lstStyle/>
          <a:p>
            <a:pPr>
              <a:defRPr/>
            </a:pPr>
            <a:fld id="{80249327-EC2F-4096-8D35-6B76097739FC}" type="slidenum">
              <a:rPr lang="en-US"/>
              <a:pPr>
                <a:defRPr/>
              </a:pPr>
              <a:t>27</a:t>
            </a:fld>
            <a:endParaRPr lang="en-US" dirty="0"/>
          </a:p>
        </p:txBody>
      </p:sp>
    </p:spTree>
    <p:extLst>
      <p:ext uri="{BB962C8B-B14F-4D97-AF65-F5344CB8AC3E}">
        <p14:creationId xmlns:p14="http://schemas.microsoft.com/office/powerpoint/2010/main" val="368796036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lIns="86530" tIns="43265" rIns="86530" bIns="43265"/>
          <a:lstStyle/>
          <a:p>
            <a:r>
              <a:rPr lang="en-US" dirty="0"/>
              <a:t>A t-test</a:t>
            </a:r>
            <a:r>
              <a:rPr lang="en-US" baseline="0" dirty="0"/>
              <a:t> </a:t>
            </a:r>
            <a:r>
              <a:rPr lang="en-US" baseline="0" dirty="0" smtClean="0"/>
              <a:t>represents a </a:t>
            </a:r>
            <a:r>
              <a:rPr lang="en-US" baseline="0" dirty="0"/>
              <a:t>parametric test. </a:t>
            </a:r>
            <a:r>
              <a:rPr lang="en-US" dirty="0"/>
              <a:t>Student's t-test assumes that both</a:t>
            </a:r>
            <a:r>
              <a:rPr lang="en-US" baseline="0" dirty="0"/>
              <a:t> populations are normally distributed with the same variance. Welch's t-test </a:t>
            </a:r>
            <a:r>
              <a:rPr lang="en-US" baseline="0" dirty="0" smtClean="0"/>
              <a:t>(the </a:t>
            </a:r>
            <a:r>
              <a:rPr lang="en-US" baseline="0" dirty="0" smtClean="0">
                <a:latin typeface="Courier New" pitchFamily="49" charset="0"/>
                <a:cs typeface="Courier New" pitchFamily="49" charset="0"/>
              </a:rPr>
              <a:t>t.test</a:t>
            </a:r>
            <a:r>
              <a:rPr lang="en-US" baseline="0" dirty="0">
                <a:latin typeface="Courier New" pitchFamily="49" charset="0"/>
                <a:cs typeface="Courier New" pitchFamily="49" charset="0"/>
              </a:rPr>
              <a:t>() </a:t>
            </a:r>
            <a:r>
              <a:rPr lang="en-US" baseline="0" dirty="0"/>
              <a:t>function in R is Welch's t-test by default) does not assume equal variance, but it does assume normality. </a:t>
            </a:r>
            <a:r>
              <a:rPr lang="en-US" baseline="0" dirty="0" smtClean="0"/>
              <a:t> Sometimes</a:t>
            </a:r>
            <a:r>
              <a:rPr lang="en-US" baseline="0" dirty="0"/>
              <a:t>, this is approximately true (true enough to use a t-test), and sometimes, it isn't. </a:t>
            </a:r>
            <a:endParaRPr lang="en-US" baseline="0" dirty="0" smtClean="0"/>
          </a:p>
          <a:p>
            <a:r>
              <a:rPr lang="en-US" baseline="0" dirty="0" smtClean="0"/>
              <a:t>If </a:t>
            </a:r>
            <a:r>
              <a:rPr lang="en-US" baseline="0" dirty="0"/>
              <a:t>we can't make the normality assumption, then we should use a nonparametric test. The Wilcoxson Rank Sum test will test for difference of means without making the normality </a:t>
            </a:r>
            <a:r>
              <a:rPr lang="en-US" baseline="0" dirty="0" smtClean="0"/>
              <a:t>assumption</a:t>
            </a:r>
            <a:r>
              <a:rPr lang="en-US" baseline="0" dirty="0"/>
              <a:t>. Without getting into the details, Wilcoxson's </a:t>
            </a:r>
            <a:r>
              <a:rPr lang="en-US" baseline="0" dirty="0" smtClean="0"/>
              <a:t>test uses </a:t>
            </a:r>
            <a:r>
              <a:rPr lang="en-US" baseline="0" dirty="0"/>
              <a:t>the fact that if two populations are centered in the same place, then if we merge the observations from each population, sort them, and rank them, then the observations of each population should "mix together". Specifically, if we </a:t>
            </a:r>
            <a:r>
              <a:rPr lang="en-US" baseline="0" dirty="0" smtClean="0"/>
              <a:t>sum the </a:t>
            </a:r>
            <a:r>
              <a:rPr lang="en-US" baseline="0" dirty="0"/>
              <a:t>resulting ranks for each population, the sum should be "about the same". </a:t>
            </a:r>
            <a:endParaRPr lang="en-US" baseline="0" dirty="0" smtClean="0"/>
          </a:p>
          <a:p>
            <a:r>
              <a:rPr lang="en-US" baseline="0" dirty="0" smtClean="0"/>
              <a:t>Since </a:t>
            </a:r>
            <a:r>
              <a:rPr lang="en-US" baseline="0" dirty="0"/>
              <a:t>Wilcoxson's test doesn't assume anything about the population distribution, it is </a:t>
            </a:r>
            <a:r>
              <a:rPr lang="en-US" baseline="0" dirty="0" smtClean="0"/>
              <a:t>strictly </a:t>
            </a:r>
            <a:r>
              <a:rPr lang="en-US" baseline="0" dirty="0"/>
              <a:t>weaker than t-test when it is applied to normally distributed data. Here, we show the results </a:t>
            </a:r>
            <a:r>
              <a:rPr lang="en-US" baseline="0" dirty="0" smtClean="0"/>
              <a:t>of </a:t>
            </a:r>
            <a:r>
              <a:rPr lang="en-US" baseline="0" dirty="0"/>
              <a:t>wilcox.test() on the same (normally distributed) </a:t>
            </a:r>
            <a:r>
              <a:rPr lang="en-US" baseline="0" dirty="0" smtClean="0"/>
              <a:t>data from </a:t>
            </a:r>
            <a:r>
              <a:rPr lang="en-US" baseline="0" dirty="0"/>
              <a:t>the previous slide. wilcox.test() does reject the null hypothesis, but the p-value is an order of magnitude larger than it is with the t-test. So if you know that you can assume the data is near normally distributed, then you should use the t-test.</a:t>
            </a:r>
            <a:endParaRPr lang="en-US" dirty="0"/>
          </a:p>
        </p:txBody>
      </p:sp>
      <p:sp>
        <p:nvSpPr>
          <p:cNvPr id="4" name="Footer Placeholder 3"/>
          <p:cNvSpPr>
            <a:spLocks noGrp="1"/>
          </p:cNvSpPr>
          <p:nvPr>
            <p:ph type="ftr" sz="quarter" idx="10"/>
          </p:nvPr>
        </p:nvSpPr>
        <p:spPr/>
        <p:txBody>
          <a:bodyPr lIns="86530" tIns="43265" rIns="86530" bIns="43265"/>
          <a:lstStyle/>
          <a:p>
            <a:pPr>
              <a:defRPr/>
            </a:pPr>
            <a:r>
              <a:rPr lang="en-US" dirty="0" smtClean="0"/>
              <a:t>Module 3: Basic Data Analytic Methods Using R</a:t>
            </a:r>
            <a:endParaRPr lang="en-US" dirty="0"/>
          </a:p>
        </p:txBody>
      </p:sp>
      <p:sp>
        <p:nvSpPr>
          <p:cNvPr id="5" name="Slide Number Placeholder 4"/>
          <p:cNvSpPr>
            <a:spLocks noGrp="1"/>
          </p:cNvSpPr>
          <p:nvPr>
            <p:ph type="sldNum" sz="quarter" idx="11"/>
          </p:nvPr>
        </p:nvSpPr>
        <p:spPr/>
        <p:txBody>
          <a:bodyPr lIns="86530" tIns="43265" rIns="86530" bIns="43265"/>
          <a:lstStyle/>
          <a:p>
            <a:pPr>
              <a:defRPr/>
            </a:pPr>
            <a:fld id="{80249327-EC2F-4096-8D35-6B76097739FC}" type="slidenum">
              <a:rPr lang="en-US"/>
              <a:pPr>
                <a:defRPr/>
              </a:pPr>
              <a:t>28</a:t>
            </a:fld>
            <a:endParaRPr lang="en-US" dirty="0"/>
          </a:p>
        </p:txBody>
      </p:sp>
    </p:spTree>
    <p:extLst>
      <p:ext uri="{BB962C8B-B14F-4D97-AF65-F5344CB8AC3E}">
        <p14:creationId xmlns:p14="http://schemas.microsoft.com/office/powerpoint/2010/main" val="143962849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lIns="86530" tIns="43265" rIns="86530" bIns="43265">
            <a:normAutofit/>
          </a:bodyPr>
          <a:lstStyle/>
          <a:p>
            <a:r>
              <a:rPr lang="en-US" dirty="0"/>
              <a:t>Every hypothesis test calculates a </a:t>
            </a:r>
            <a:r>
              <a:rPr lang="en-US" b="1" dirty="0"/>
              <a:t>test statistic </a:t>
            </a:r>
            <a:r>
              <a:rPr lang="en-US" dirty="0"/>
              <a:t>that is assumed to be distributed a certain way if the null hypothesis is true.</a:t>
            </a:r>
          </a:p>
          <a:p>
            <a:pPr lvl="1"/>
            <a:r>
              <a:rPr lang="en-US" dirty="0"/>
              <a:t>Usually around 0 for difference, or around 1 for ratios</a:t>
            </a:r>
          </a:p>
          <a:p>
            <a:pPr lvl="1"/>
            <a:r>
              <a:rPr lang="en-US" dirty="0"/>
              <a:t>Different hypothesis tests are </a:t>
            </a:r>
            <a:r>
              <a:rPr lang="en-US" dirty="0" smtClean="0"/>
              <a:t>appropriate</a:t>
            </a:r>
            <a:r>
              <a:rPr lang="en-US" baseline="0" dirty="0" smtClean="0"/>
              <a:t> </a:t>
            </a:r>
            <a:r>
              <a:rPr lang="en-US" dirty="0" smtClean="0"/>
              <a:t>in </a:t>
            </a:r>
            <a:r>
              <a:rPr lang="en-US" dirty="0"/>
              <a:t>different situations: check the</a:t>
            </a:r>
            <a:r>
              <a:rPr lang="en-US" baseline="0" dirty="0"/>
              <a:t> assumptions of the test, and whether they are valid (enough) for your situation</a:t>
            </a:r>
            <a:r>
              <a:rPr lang="en-US" baseline="0" dirty="0" smtClean="0"/>
              <a:t>.</a:t>
            </a:r>
            <a:endParaRPr lang="en-US" dirty="0"/>
          </a:p>
          <a:p>
            <a:r>
              <a:rPr lang="en-US" dirty="0"/>
              <a:t>The </a:t>
            </a:r>
            <a:r>
              <a:rPr lang="en-US" b="1" dirty="0"/>
              <a:t>p-value</a:t>
            </a:r>
            <a:r>
              <a:rPr lang="en-US" dirty="0"/>
              <a:t> is the probability of observing a value of the test statistic like the value that you </a:t>
            </a:r>
            <a:r>
              <a:rPr lang="en-US" dirty="0" smtClean="0"/>
              <a:t>saw</a:t>
            </a:r>
            <a:r>
              <a:rPr lang="en-US" baseline="0" dirty="0" smtClean="0"/>
              <a:t> </a:t>
            </a:r>
            <a:r>
              <a:rPr lang="en-US" dirty="0" smtClean="0"/>
              <a:t>if </a:t>
            </a:r>
            <a:r>
              <a:rPr lang="en-US" dirty="0"/>
              <a:t>the null hypothesis is true</a:t>
            </a:r>
            <a:r>
              <a:rPr lang="en-US" dirty="0" smtClean="0"/>
              <a:t>. The </a:t>
            </a:r>
            <a:r>
              <a:rPr lang="en-US" dirty="0"/>
              <a:t>p-value depends</a:t>
            </a:r>
            <a:r>
              <a:rPr lang="en-US" baseline="0" dirty="0"/>
              <a:t> on how the test statistic is assumed to be distributed</a:t>
            </a:r>
            <a:r>
              <a:rPr lang="en-US" baseline="0" dirty="0" smtClean="0"/>
              <a:t>. </a:t>
            </a:r>
            <a:endParaRPr lang="en-US" dirty="0"/>
          </a:p>
          <a:p>
            <a:r>
              <a:rPr lang="en-US" dirty="0"/>
              <a:t>If p-value is "small" then reject the null hypothesis</a:t>
            </a:r>
          </a:p>
          <a:p>
            <a:pPr lvl="1"/>
            <a:r>
              <a:rPr lang="en-US" dirty="0"/>
              <a:t>"small" is often p &lt; 0.05 by convention (95% confidence)</a:t>
            </a:r>
          </a:p>
          <a:p>
            <a:pPr lvl="1"/>
            <a:r>
              <a:rPr lang="en-US" dirty="0"/>
              <a:t>Many data scientists prefer a smaller threshold,</a:t>
            </a:r>
            <a:r>
              <a:rPr lang="en-US" baseline="0" dirty="0"/>
              <a:t> often 0.01, or </a:t>
            </a:r>
            <a:r>
              <a:rPr lang="en-US" baseline="0" dirty="0" smtClean="0"/>
              <a:t>0.001</a:t>
            </a:r>
            <a:endParaRPr lang="en-US" baseline="0" dirty="0"/>
          </a:p>
          <a:p>
            <a:pPr indent="-229479"/>
            <a:r>
              <a:rPr lang="en-US" baseline="0" dirty="0"/>
              <a:t>Of course, most statistical packages have functions that will do steps 1 and 2 automatically, for you</a:t>
            </a:r>
            <a:r>
              <a:rPr lang="en-US" baseline="0" dirty="0" smtClean="0"/>
              <a:t>. Sometimes</a:t>
            </a:r>
            <a:r>
              <a:rPr lang="en-US" baseline="0" dirty="0"/>
              <a:t>, you have to find the appropriate distribution and do it by hand</a:t>
            </a:r>
            <a:r>
              <a:rPr lang="en-US" baseline="0" dirty="0" smtClean="0"/>
              <a:t>.</a:t>
            </a:r>
            <a:endParaRPr lang="en-US" dirty="0"/>
          </a:p>
        </p:txBody>
      </p:sp>
      <p:sp>
        <p:nvSpPr>
          <p:cNvPr id="4" name="Footer Placeholder 3"/>
          <p:cNvSpPr>
            <a:spLocks noGrp="1"/>
          </p:cNvSpPr>
          <p:nvPr>
            <p:ph type="ftr" sz="quarter" idx="10"/>
          </p:nvPr>
        </p:nvSpPr>
        <p:spPr/>
        <p:txBody>
          <a:bodyPr lIns="86530" tIns="43265" rIns="86530" bIns="43265"/>
          <a:lstStyle/>
          <a:p>
            <a:pPr>
              <a:defRPr/>
            </a:pPr>
            <a:r>
              <a:rPr lang="en-US" dirty="0" smtClean="0"/>
              <a:t>Module 3: Basic Data Analytic Methods Using R</a:t>
            </a:r>
            <a:endParaRPr lang="en-US" dirty="0"/>
          </a:p>
        </p:txBody>
      </p:sp>
      <p:sp>
        <p:nvSpPr>
          <p:cNvPr id="5" name="Slide Number Placeholder 4"/>
          <p:cNvSpPr>
            <a:spLocks noGrp="1"/>
          </p:cNvSpPr>
          <p:nvPr>
            <p:ph type="sldNum" sz="quarter" idx="11"/>
          </p:nvPr>
        </p:nvSpPr>
        <p:spPr/>
        <p:txBody>
          <a:bodyPr lIns="86530" tIns="43265" rIns="86530" bIns="43265"/>
          <a:lstStyle/>
          <a:p>
            <a:pPr>
              <a:defRPr/>
            </a:pPr>
            <a:fld id="{80249327-EC2F-4096-8D35-6B76097739FC}" type="slidenum">
              <a:rPr lang="en-US"/>
              <a:pPr>
                <a:defRPr/>
              </a:pPr>
              <a:t>29</a:t>
            </a:fld>
            <a:endParaRPr lang="en-US" dirty="0"/>
          </a:p>
        </p:txBody>
      </p:sp>
    </p:spTree>
    <p:extLst>
      <p:ext uri="{BB962C8B-B14F-4D97-AF65-F5344CB8AC3E}">
        <p14:creationId xmlns:p14="http://schemas.microsoft.com/office/powerpoint/2010/main" val="4246955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lIns="86530" tIns="43265" rIns="86530" bIns="43265">
            <a:normAutofit/>
          </a:bodyPr>
          <a:lstStyle/>
          <a:p>
            <a:r>
              <a:rPr lang="en-US" dirty="0" smtClean="0"/>
              <a:t>Anscombe’s Quartet is a synthesized</a:t>
            </a:r>
            <a:r>
              <a:rPr lang="en-US" baseline="0" dirty="0" smtClean="0"/>
              <a:t> example by the statistician F. J. Anscombe. Look at the properties and values of these four data sets. Based on standard statistical measures of mean, variance, and correlation (our descriptive statistics),  these data sets are identical. Or are they?</a:t>
            </a:r>
            <a:endParaRPr lang="en-US" dirty="0"/>
          </a:p>
        </p:txBody>
      </p:sp>
      <p:sp>
        <p:nvSpPr>
          <p:cNvPr id="5" name="Footer Placeholder 4"/>
          <p:cNvSpPr>
            <a:spLocks noGrp="1"/>
          </p:cNvSpPr>
          <p:nvPr>
            <p:ph type="ftr" sz="quarter" idx="11"/>
          </p:nvPr>
        </p:nvSpPr>
        <p:spPr/>
        <p:txBody>
          <a:bodyPr lIns="86530" tIns="43265" rIns="86530" bIns="43265"/>
          <a:lstStyle/>
          <a:p>
            <a:pPr>
              <a:defRPr/>
            </a:pPr>
            <a:r>
              <a:rPr lang="en-US" dirty="0" smtClean="0"/>
              <a:t>Module 3: Basic Data Analytic Methods Using R</a:t>
            </a:r>
            <a:endParaRPr lang="en-US" dirty="0"/>
          </a:p>
        </p:txBody>
      </p:sp>
      <p:sp>
        <p:nvSpPr>
          <p:cNvPr id="6" name="Slide Number Placeholder 5"/>
          <p:cNvSpPr>
            <a:spLocks noGrp="1"/>
          </p:cNvSpPr>
          <p:nvPr>
            <p:ph type="sldNum" sz="quarter" idx="12"/>
          </p:nvPr>
        </p:nvSpPr>
        <p:spPr>
          <a:xfrm>
            <a:off x="6400802" y="8839202"/>
            <a:ext cx="455614" cy="304800"/>
          </a:xfrm>
          <a:prstGeom prst="rect">
            <a:avLst/>
          </a:prstGeom>
        </p:spPr>
        <p:txBody>
          <a:bodyPr lIns="86530" tIns="43265" rIns="86530" bIns="43265"/>
          <a:lstStyle/>
          <a:p>
            <a:pPr>
              <a:defRPr/>
            </a:pPr>
            <a:fld id="{80249327-EC2F-4096-8D35-6B76097739FC}" type="slidenum">
              <a:rPr lang="en-US" smtClean="0"/>
              <a:pPr>
                <a:defRPr/>
              </a:pPr>
              <a:t>3</a:t>
            </a:fld>
            <a:endParaRPr lang="en-US" dirty="0"/>
          </a:p>
        </p:txBody>
      </p:sp>
    </p:spTree>
    <p:extLst>
      <p:ext uri="{BB962C8B-B14F-4D97-AF65-F5344CB8AC3E}">
        <p14:creationId xmlns:p14="http://schemas.microsoft.com/office/powerpoint/2010/main" val="278009516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lIns="86530" tIns="43265" rIns="86530" bIns="43265">
            <a:normAutofit/>
          </a:bodyPr>
          <a:lstStyle/>
          <a:p>
            <a:r>
              <a:rPr lang="en-US" baseline="0" dirty="0" smtClean="0"/>
              <a:t>So, we have developed our null hypothesis and its alternate. Once we collect the data and begin our analysis, what kind of errors might we make? There are two kinds: type I errors and (oddly enough) type II errors, based on whether we fail to accept the null hypothesis or fail to reject the null hypothesis. </a:t>
            </a:r>
          </a:p>
          <a:p>
            <a:r>
              <a:rPr lang="en-US" baseline="0" dirty="0" smtClean="0"/>
              <a:t>Type I error is the failure to accept the null hypothesis. This is a “False positive” -- finding significance where none exists. Type II error is the failure to reject the null hypothesis, thereby create a “false negative”.  This means that we have failed to find significance when it does exist.</a:t>
            </a:r>
          </a:p>
          <a:p>
            <a:r>
              <a:rPr lang="en-US" dirty="0" smtClean="0"/>
              <a:t>Let’s use the example of SPAM filtering (spam</a:t>
            </a:r>
            <a:r>
              <a:rPr lang="en-US" baseline="0" dirty="0" smtClean="0"/>
              <a:t> refers to “unsolicited commercial email”</a:t>
            </a:r>
            <a:r>
              <a:rPr lang="en-US" dirty="0" smtClean="0"/>
              <a:t>.) Here our H</a:t>
            </a:r>
            <a:r>
              <a:rPr lang="en-US" baseline="-25000" dirty="0" smtClean="0"/>
              <a:t>0</a:t>
            </a:r>
            <a:r>
              <a:rPr lang="en-US" dirty="0" smtClean="0"/>
              <a:t> is that the email is legitimate (also know as “ham” [that is; not spam]); our alternate hypothesis is that it’s not legitimate (it’s “spam”).  A false positive means that we treat legitimate email as spam;  a false negative implies that we treat spam messages</a:t>
            </a:r>
            <a:r>
              <a:rPr lang="en-US" baseline="0" dirty="0" smtClean="0"/>
              <a:t> </a:t>
            </a:r>
            <a:r>
              <a:rPr lang="en-US" dirty="0" smtClean="0"/>
              <a:t>as legitimate. </a:t>
            </a:r>
          </a:p>
          <a:p>
            <a:r>
              <a:rPr lang="en-US" dirty="0" smtClean="0"/>
              <a:t>We</a:t>
            </a:r>
            <a:r>
              <a:rPr lang="en-US" baseline="0" dirty="0" smtClean="0"/>
              <a:t> could frame the following question: using this Email filter, how often will we identify a </a:t>
            </a:r>
            <a:r>
              <a:rPr lang="en-US" dirty="0" smtClean="0"/>
              <a:t>valid email message (ham) as spam? </a:t>
            </a:r>
            <a:r>
              <a:rPr lang="en-US" baseline="0" dirty="0" smtClean="0"/>
              <a:t>We consider this to be a more serious error than labeling</a:t>
            </a:r>
            <a:r>
              <a:rPr lang="en-US" dirty="0" smtClean="0"/>
              <a:t> </a:t>
            </a:r>
            <a:r>
              <a:rPr lang="en-US" baseline="0" dirty="0" smtClean="0"/>
              <a:t>a spam email as valid</a:t>
            </a:r>
            <a:r>
              <a:rPr lang="en-US" dirty="0" smtClean="0"/>
              <a:t> </a:t>
            </a:r>
            <a:r>
              <a:rPr lang="en-US" baseline="0" dirty="0" smtClean="0"/>
              <a:t>, since spam messages can be filtered from the user’s mailbox, whereas a message incorrectly labeled as spam may contain information critical to the recipient.  </a:t>
            </a:r>
            <a:endParaRPr lang="en-US" dirty="0" smtClean="0"/>
          </a:p>
          <a:p>
            <a:r>
              <a:rPr lang="en-US" i="1" baseline="0" dirty="0" smtClean="0"/>
              <a:t>&lt;Continued&gt;</a:t>
            </a:r>
          </a:p>
          <a:p>
            <a:endParaRPr lang="en-US" dirty="0" smtClean="0"/>
          </a:p>
          <a:p>
            <a:endParaRPr lang="en-US" dirty="0" smtClean="0"/>
          </a:p>
          <a:p>
            <a:endParaRPr lang="en-US" dirty="0" smtClean="0"/>
          </a:p>
          <a:p>
            <a:endParaRPr lang="en-US" dirty="0" smtClean="0"/>
          </a:p>
          <a:p>
            <a:endParaRPr lang="en-US" dirty="0"/>
          </a:p>
        </p:txBody>
      </p:sp>
      <p:sp>
        <p:nvSpPr>
          <p:cNvPr id="5" name="Footer Placeholder 4"/>
          <p:cNvSpPr>
            <a:spLocks noGrp="1"/>
          </p:cNvSpPr>
          <p:nvPr>
            <p:ph type="ftr" sz="quarter" idx="11"/>
          </p:nvPr>
        </p:nvSpPr>
        <p:spPr/>
        <p:txBody>
          <a:bodyPr lIns="86530" tIns="43265" rIns="86530" bIns="43265"/>
          <a:lstStyle/>
          <a:p>
            <a:pPr>
              <a:defRPr/>
            </a:pPr>
            <a:r>
              <a:rPr lang="en-US" dirty="0" smtClean="0"/>
              <a:t>Module 3: Basic Data Analytic Methods Using R</a:t>
            </a:r>
            <a:endParaRPr lang="en-US" dirty="0"/>
          </a:p>
        </p:txBody>
      </p:sp>
      <p:sp>
        <p:nvSpPr>
          <p:cNvPr id="6" name="Slide Number Placeholder 5"/>
          <p:cNvSpPr>
            <a:spLocks noGrp="1"/>
          </p:cNvSpPr>
          <p:nvPr>
            <p:ph type="sldNum" sz="quarter" idx="12"/>
          </p:nvPr>
        </p:nvSpPr>
        <p:spPr>
          <a:xfrm>
            <a:off x="6400802" y="8839202"/>
            <a:ext cx="455614" cy="304800"/>
          </a:xfrm>
          <a:prstGeom prst="rect">
            <a:avLst/>
          </a:prstGeom>
        </p:spPr>
        <p:txBody>
          <a:bodyPr lIns="86530" tIns="43265" rIns="86530" bIns="43265"/>
          <a:lstStyle/>
          <a:p>
            <a:pPr>
              <a:defRPr/>
            </a:pPr>
            <a:fld id="{80249327-EC2F-4096-8D35-6B76097739FC}" type="slidenum">
              <a:rPr lang="en-US" smtClean="0"/>
              <a:pPr>
                <a:defRPr/>
              </a:pPr>
              <a:t>30</a:t>
            </a:fld>
            <a:endParaRPr lang="en-US" dirty="0"/>
          </a:p>
        </p:txBody>
      </p:sp>
    </p:spTree>
    <p:extLst>
      <p:ext uri="{BB962C8B-B14F-4D97-AF65-F5344CB8AC3E}">
        <p14:creationId xmlns:p14="http://schemas.microsoft.com/office/powerpoint/2010/main" val="358903467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lIns="86530" tIns="43265" rIns="86530" bIns="43265">
            <a:normAutofit/>
          </a:bodyPr>
          <a:lstStyle/>
          <a:p>
            <a:r>
              <a:rPr lang="en-US" dirty="0" smtClean="0"/>
              <a:t>Let’s take another example from computer security. Suppose we have authentication system that validates user’s identity, and we want to determine how well it’s working. Our null hypothesis (H</a:t>
            </a:r>
            <a:r>
              <a:rPr lang="en-US" baseline="-25000" dirty="0" smtClean="0"/>
              <a:t>0</a:t>
            </a:r>
            <a:r>
              <a:rPr lang="en-US" dirty="0" smtClean="0"/>
              <a:t>) is that the user is indeed an authorized user of the system (this is usually the case). Our alternative hypothesis (H</a:t>
            </a:r>
            <a:r>
              <a:rPr lang="en-US" baseline="-25000" dirty="0" smtClean="0"/>
              <a:t>A</a:t>
            </a:r>
            <a:r>
              <a:rPr lang="en-US" dirty="0" smtClean="0"/>
              <a:t>) is that the user is an imposter. A false positive would mean that we declare the authorized user to be an imposter (Type I error), while a  false negative would indicate that an imposter is recognized as an authorized user. In this case, we want to make sure that we don’t commit type II errors, since this would represent a bad outcome for our authentication system (allowing an intruder inside as an authorized user has more negative consequences than holding up an authorized user who is incorrectly indentified as an intruder.) </a:t>
            </a:r>
          </a:p>
          <a:p>
            <a:pPr defTabSz="914182">
              <a:defRPr/>
            </a:pPr>
            <a:endParaRPr lang="en-US" dirty="0" smtClean="0"/>
          </a:p>
          <a:p>
            <a:pPr defTabSz="914182">
              <a:defRPr/>
            </a:pPr>
            <a:r>
              <a:rPr lang="en-US" dirty="0" smtClean="0"/>
              <a:t>Regardless of which way we choose, how do we calculate the probability of committing a type I error (false positive)? </a:t>
            </a:r>
          </a:p>
          <a:p>
            <a:endParaRPr lang="en-US" dirty="0" smtClean="0"/>
          </a:p>
          <a:p>
            <a:endParaRPr lang="en-US" dirty="0" smtClean="0"/>
          </a:p>
          <a:p>
            <a:endParaRPr lang="en-US" dirty="0" smtClean="0"/>
          </a:p>
          <a:p>
            <a:endParaRPr lang="en-US" dirty="0"/>
          </a:p>
        </p:txBody>
      </p:sp>
      <p:sp>
        <p:nvSpPr>
          <p:cNvPr id="5" name="Footer Placeholder 4"/>
          <p:cNvSpPr>
            <a:spLocks noGrp="1"/>
          </p:cNvSpPr>
          <p:nvPr>
            <p:ph type="ftr" sz="quarter" idx="11"/>
          </p:nvPr>
        </p:nvSpPr>
        <p:spPr/>
        <p:txBody>
          <a:bodyPr lIns="86530" tIns="43265" rIns="86530" bIns="43265"/>
          <a:lstStyle/>
          <a:p>
            <a:pPr>
              <a:defRPr/>
            </a:pPr>
            <a:r>
              <a:rPr lang="en-US" dirty="0" smtClean="0"/>
              <a:t>Module 3: Basic Data Analytic Methods Using R</a:t>
            </a:r>
            <a:endParaRPr lang="en-US" dirty="0"/>
          </a:p>
        </p:txBody>
      </p:sp>
      <p:sp>
        <p:nvSpPr>
          <p:cNvPr id="6" name="Slide Number Placeholder 5"/>
          <p:cNvSpPr>
            <a:spLocks noGrp="1"/>
          </p:cNvSpPr>
          <p:nvPr>
            <p:ph type="sldNum" sz="quarter" idx="12"/>
          </p:nvPr>
        </p:nvSpPr>
        <p:spPr>
          <a:xfrm>
            <a:off x="6400802" y="8839202"/>
            <a:ext cx="455614" cy="304800"/>
          </a:xfrm>
          <a:prstGeom prst="rect">
            <a:avLst/>
          </a:prstGeom>
        </p:spPr>
        <p:txBody>
          <a:bodyPr lIns="86530" tIns="43265" rIns="86530" bIns="43265"/>
          <a:lstStyle/>
          <a:p>
            <a:pPr>
              <a:defRPr/>
            </a:pPr>
            <a:fld id="{80249327-EC2F-4096-8D35-6B76097739FC}" type="slidenum">
              <a:rPr lang="en-US" smtClean="0"/>
              <a:pPr>
                <a:defRPr/>
              </a:pPr>
              <a:t>31</a:t>
            </a:fld>
            <a:endParaRPr lang="en-US" dirty="0"/>
          </a:p>
        </p:txBody>
      </p:sp>
    </p:spTree>
    <p:extLst>
      <p:ext uri="{BB962C8B-B14F-4D97-AF65-F5344CB8AC3E}">
        <p14:creationId xmlns:p14="http://schemas.microsoft.com/office/powerpoint/2010/main" val="426612669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lIns="86530" tIns="43265" rIns="86530" bIns="43265">
            <a:normAutofit/>
          </a:bodyPr>
          <a:lstStyle/>
          <a:p>
            <a:r>
              <a:rPr lang="en-US" dirty="0"/>
              <a:t>The </a:t>
            </a:r>
            <a:r>
              <a:rPr lang="en-US" i="1" dirty="0"/>
              <a:t>significance</a:t>
            </a:r>
            <a:r>
              <a:rPr lang="en-US" dirty="0"/>
              <a:t> of a result is the probability of a false positive – rejecting</a:t>
            </a:r>
            <a:r>
              <a:rPr lang="en-US" baseline="0" dirty="0"/>
              <a:t> the </a:t>
            </a:r>
            <a:r>
              <a:rPr lang="en-US" baseline="0" dirty="0" smtClean="0"/>
              <a:t>null hypothesis </a:t>
            </a:r>
            <a:r>
              <a:rPr lang="en-US" baseline="0" dirty="0"/>
              <a:t>when it </a:t>
            </a:r>
            <a:r>
              <a:rPr lang="en-US" baseline="0" dirty="0" smtClean="0"/>
              <a:t>should </a:t>
            </a:r>
            <a:r>
              <a:rPr lang="en-US" baseline="0" dirty="0"/>
              <a:t>be accepted.  This is exactly the p-value of the result. </a:t>
            </a:r>
            <a:endParaRPr lang="en-US" baseline="0" dirty="0" smtClean="0"/>
          </a:p>
          <a:p>
            <a:r>
              <a:rPr lang="en-US" baseline="0" dirty="0" smtClean="0"/>
              <a:t>The </a:t>
            </a:r>
            <a:r>
              <a:rPr lang="en-US" baseline="0" dirty="0"/>
              <a:t>threshold of p-values </a:t>
            </a:r>
            <a:r>
              <a:rPr lang="en-US" baseline="0" dirty="0" smtClean="0"/>
              <a:t>that you </a:t>
            </a:r>
            <a:r>
              <a:rPr lang="en-US" baseline="0" dirty="0"/>
              <a:t>will accept depends on how much you are willing to tolerate a false positive. So a p-value </a:t>
            </a:r>
            <a:r>
              <a:rPr lang="en-US" baseline="0" dirty="0" smtClean="0"/>
              <a:t>threshold </a:t>
            </a:r>
            <a:r>
              <a:rPr lang="en-US" baseline="0" dirty="0"/>
              <a:t>of 0.05 means that you are willing to have a false positive 5% of the </a:t>
            </a:r>
            <a:r>
              <a:rPr lang="en-US" baseline="0" dirty="0" smtClean="0"/>
              <a:t>time.</a:t>
            </a:r>
          </a:p>
          <a:p>
            <a:r>
              <a:rPr lang="en-US" baseline="0" dirty="0" smtClean="0"/>
              <a:t>The </a:t>
            </a:r>
            <a:r>
              <a:rPr lang="en-US" i="1" baseline="0" dirty="0"/>
              <a:t>power</a:t>
            </a:r>
            <a:r>
              <a:rPr lang="en-US" baseline="0" dirty="0"/>
              <a:t> of a result is the probability of a true positive – correctly accepting the alternative </a:t>
            </a:r>
            <a:r>
              <a:rPr lang="en-US" baseline="0" dirty="0" smtClean="0"/>
              <a:t> hypothesis</a:t>
            </a:r>
            <a:r>
              <a:rPr lang="en-US" baseline="0" dirty="0"/>
              <a:t>. The desired power is usually used to decide how big a sample to use</a:t>
            </a:r>
            <a:r>
              <a:rPr lang="en-US" baseline="0" dirty="0" smtClean="0"/>
              <a:t>. </a:t>
            </a:r>
          </a:p>
          <a:p>
            <a:r>
              <a:rPr lang="en-US" i="1" baseline="0" dirty="0" smtClean="0"/>
              <a:t>Effect </a:t>
            </a:r>
            <a:r>
              <a:rPr lang="en-US" i="1" baseline="0" dirty="0"/>
              <a:t>size </a:t>
            </a:r>
            <a:r>
              <a:rPr lang="en-US" baseline="0" dirty="0"/>
              <a:t>is the actual magnitude of the result: the actual difference between the means, for example. </a:t>
            </a:r>
          </a:p>
          <a:p>
            <a:endParaRPr lang="en-US" baseline="0" dirty="0"/>
          </a:p>
        </p:txBody>
      </p:sp>
      <p:sp>
        <p:nvSpPr>
          <p:cNvPr id="4" name="Footer Placeholder 3"/>
          <p:cNvSpPr>
            <a:spLocks noGrp="1"/>
          </p:cNvSpPr>
          <p:nvPr>
            <p:ph type="ftr" sz="quarter" idx="10"/>
          </p:nvPr>
        </p:nvSpPr>
        <p:spPr/>
        <p:txBody>
          <a:bodyPr lIns="86530" tIns="43265" rIns="86530" bIns="43265"/>
          <a:lstStyle/>
          <a:p>
            <a:pPr>
              <a:defRPr/>
            </a:pPr>
            <a:r>
              <a:rPr lang="en-US" dirty="0" smtClean="0"/>
              <a:t>Module 3: Basic Data Analytic Methods Using R</a:t>
            </a:r>
            <a:endParaRPr lang="en-US" dirty="0"/>
          </a:p>
        </p:txBody>
      </p:sp>
      <p:sp>
        <p:nvSpPr>
          <p:cNvPr id="5" name="Slide Number Placeholder 4"/>
          <p:cNvSpPr>
            <a:spLocks noGrp="1"/>
          </p:cNvSpPr>
          <p:nvPr>
            <p:ph type="sldNum" sz="quarter" idx="11"/>
          </p:nvPr>
        </p:nvSpPr>
        <p:spPr/>
        <p:txBody>
          <a:bodyPr lIns="86530" tIns="43265" rIns="86530" bIns="43265"/>
          <a:lstStyle/>
          <a:p>
            <a:pPr>
              <a:defRPr/>
            </a:pPr>
            <a:fld id="{80249327-EC2F-4096-8D35-6B76097739FC}" type="slidenum">
              <a:rPr lang="en-US"/>
              <a:pPr>
                <a:defRPr/>
              </a:pPr>
              <a:t>32</a:t>
            </a:fld>
            <a:endParaRPr lang="en-US" dirty="0"/>
          </a:p>
        </p:txBody>
      </p:sp>
    </p:spTree>
    <p:extLst>
      <p:ext uri="{BB962C8B-B14F-4D97-AF65-F5344CB8AC3E}">
        <p14:creationId xmlns:p14="http://schemas.microsoft.com/office/powerpoint/2010/main" val="230114452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lIns="86530" tIns="43265" rIns="86530" bIns="43265"/>
          <a:lstStyle/>
          <a:p>
            <a:r>
              <a:rPr lang="en-US" baseline="0" dirty="0"/>
              <a:t>For a fixed effect size (</a:t>
            </a:r>
            <a:r>
              <a:rPr lang="en-US" i="1" baseline="0" dirty="0"/>
              <a:t>delta</a:t>
            </a:r>
            <a:r>
              <a:rPr lang="en-US" baseline="0" dirty="0"/>
              <a:t> in the </a:t>
            </a:r>
            <a:r>
              <a:rPr lang="en-US" baseline="0" dirty="0" smtClean="0"/>
              <a:t>above diagrams</a:t>
            </a:r>
            <a:r>
              <a:rPr lang="en-US" baseline="0" dirty="0"/>
              <a:t>), both power and significance increase with larger sample sizes</a:t>
            </a:r>
            <a:r>
              <a:rPr lang="en-US" baseline="0" dirty="0" smtClean="0"/>
              <a:t>.  This is because, for </a:t>
            </a:r>
            <a:r>
              <a:rPr lang="en-US" baseline="0" dirty="0"/>
              <a:t>a difference in means (assuming </a:t>
            </a:r>
            <a:r>
              <a:rPr lang="en-US" dirty="0"/>
              <a:t>G</a:t>
            </a:r>
            <a:r>
              <a:rPr lang="en-US" baseline="0" dirty="0" smtClean="0"/>
              <a:t>aussian </a:t>
            </a:r>
            <a:r>
              <a:rPr lang="en-US" baseline="0" dirty="0"/>
              <a:t>distributions), </a:t>
            </a:r>
            <a:r>
              <a:rPr lang="en-US" baseline="0" dirty="0" smtClean="0"/>
              <a:t>the </a:t>
            </a:r>
            <a:r>
              <a:rPr lang="en-US" baseline="0" dirty="0"/>
              <a:t>estimate of the mean gets tighter as the sample size increases</a:t>
            </a:r>
            <a:r>
              <a:rPr lang="en-US" baseline="0" dirty="0" smtClean="0"/>
              <a:t>. </a:t>
            </a:r>
          </a:p>
          <a:p>
            <a:r>
              <a:rPr lang="en-US" baseline="0" dirty="0" smtClean="0"/>
              <a:t>So </a:t>
            </a:r>
            <a:r>
              <a:rPr lang="en-US" baseline="0" dirty="0"/>
              <a:t>even if the difference between the means stays the same, the G</a:t>
            </a:r>
            <a:r>
              <a:rPr lang="en-US" baseline="0" dirty="0" smtClean="0"/>
              <a:t>aussian </a:t>
            </a:r>
            <a:r>
              <a:rPr lang="en-US" baseline="0" dirty="0"/>
              <a:t>distributions around each mean overlap less, and the t-statistic gets larger, which pushes it further out on the tail of </a:t>
            </a:r>
            <a:r>
              <a:rPr lang="en-US" baseline="0" dirty="0" smtClean="0"/>
              <a:t>the Student's </a:t>
            </a:r>
            <a:r>
              <a:rPr lang="en-US" baseline="0" dirty="0"/>
              <a:t>distribution. </a:t>
            </a:r>
            <a:endParaRPr lang="en-US" baseline="0" dirty="0" smtClean="0"/>
          </a:p>
          <a:p>
            <a:r>
              <a:rPr lang="en-US" baseline="0" dirty="0" smtClean="0"/>
              <a:t>Since </a:t>
            </a:r>
            <a:r>
              <a:rPr lang="en-US" baseline="0" dirty="0"/>
              <a:t>there is no limit on how tight the G</a:t>
            </a:r>
            <a:r>
              <a:rPr lang="en-US" baseline="0" dirty="0" smtClean="0"/>
              <a:t>aussian distribution can </a:t>
            </a:r>
            <a:r>
              <a:rPr lang="en-US" baseline="0" dirty="0"/>
              <a:t>get, you can make any effect size appear statistically significant, even if, for all practical purposes, the </a:t>
            </a:r>
            <a:r>
              <a:rPr lang="en-US" baseline="0" dirty="0" smtClean="0"/>
              <a:t>difference is </a:t>
            </a:r>
            <a:r>
              <a:rPr lang="en-US" baseline="0" dirty="0"/>
              <a:t>"insignificant" (in English terms).  So always take into consideration whether or not the effect size you observe truly means "a difference" in your domain.</a:t>
            </a:r>
          </a:p>
          <a:p>
            <a:endParaRPr lang="en-US" dirty="0"/>
          </a:p>
        </p:txBody>
      </p:sp>
      <p:sp>
        <p:nvSpPr>
          <p:cNvPr id="4" name="Footer Placeholder 3"/>
          <p:cNvSpPr>
            <a:spLocks noGrp="1"/>
          </p:cNvSpPr>
          <p:nvPr>
            <p:ph type="ftr" sz="quarter" idx="10"/>
          </p:nvPr>
        </p:nvSpPr>
        <p:spPr/>
        <p:txBody>
          <a:bodyPr lIns="86530" tIns="43265" rIns="86530" bIns="43265"/>
          <a:lstStyle/>
          <a:p>
            <a:pPr>
              <a:defRPr/>
            </a:pPr>
            <a:r>
              <a:rPr lang="en-US" dirty="0" smtClean="0"/>
              <a:t>Module 3: Basic Data Analytic Methods Using R</a:t>
            </a:r>
            <a:endParaRPr lang="en-US" dirty="0"/>
          </a:p>
        </p:txBody>
      </p:sp>
      <p:sp>
        <p:nvSpPr>
          <p:cNvPr id="5" name="Slide Number Placeholder 4"/>
          <p:cNvSpPr>
            <a:spLocks noGrp="1"/>
          </p:cNvSpPr>
          <p:nvPr>
            <p:ph type="sldNum" sz="quarter" idx="11"/>
          </p:nvPr>
        </p:nvSpPr>
        <p:spPr/>
        <p:txBody>
          <a:bodyPr lIns="86530" tIns="43265" rIns="86530" bIns="43265"/>
          <a:lstStyle/>
          <a:p>
            <a:pPr>
              <a:defRPr/>
            </a:pPr>
            <a:fld id="{80249327-EC2F-4096-8D35-6B76097739FC}" type="slidenum">
              <a:rPr lang="en-US"/>
              <a:pPr>
                <a:defRPr/>
              </a:pPr>
              <a:t>33</a:t>
            </a:fld>
            <a:endParaRPr lang="en-US" dirty="0"/>
          </a:p>
        </p:txBody>
      </p:sp>
    </p:spTree>
    <p:extLst>
      <p:ext uri="{BB962C8B-B14F-4D97-AF65-F5344CB8AC3E}">
        <p14:creationId xmlns:p14="http://schemas.microsoft.com/office/powerpoint/2010/main" val="244194658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lIns="86530" tIns="43265" rIns="86530" bIns="43265"/>
          <a:lstStyle/>
          <a:p>
            <a:r>
              <a:rPr lang="en-US" dirty="0"/>
              <a:t>ANOVA (Analysis of Variance) is a generalization of the difference of means. Here we have multiple populations,</a:t>
            </a:r>
            <a:r>
              <a:rPr lang="en-US" baseline="0" dirty="0"/>
              <a:t> and we want to see if any of the population means are different from </a:t>
            </a:r>
            <a:r>
              <a:rPr lang="en-US" baseline="0" dirty="0" smtClean="0"/>
              <a:t> the </a:t>
            </a:r>
            <a:r>
              <a:rPr lang="en-US" baseline="0" dirty="0"/>
              <a:t>others</a:t>
            </a:r>
            <a:r>
              <a:rPr lang="en-US" baseline="0" dirty="0" smtClean="0"/>
              <a:t>. That </a:t>
            </a:r>
            <a:r>
              <a:rPr lang="en-US" baseline="0" dirty="0"/>
              <a:t>means that the null hypothesis is that ALL the population means are equal</a:t>
            </a:r>
            <a:r>
              <a:rPr lang="en-US" baseline="0" dirty="0" smtClean="0"/>
              <a:t>. </a:t>
            </a:r>
            <a:endParaRPr lang="en-US" dirty="0"/>
          </a:p>
          <a:p>
            <a:r>
              <a:rPr lang="en-US" dirty="0" smtClean="0"/>
              <a:t>An example: </a:t>
            </a:r>
            <a:r>
              <a:rPr lang="en-US" baseline="0" dirty="0" smtClean="0"/>
              <a:t>suppose </a:t>
            </a:r>
            <a:r>
              <a:rPr lang="en-US" baseline="0" dirty="0"/>
              <a:t>everyone who visits our retail website either gets one of </a:t>
            </a:r>
            <a:r>
              <a:rPr lang="en-US" baseline="0" dirty="0" smtClean="0"/>
              <a:t>two promotional offers</a:t>
            </a:r>
            <a:r>
              <a:rPr lang="en-US" baseline="0" dirty="0"/>
              <a:t>, or no promotion at all. We want to see if making the promotional offers makes a </a:t>
            </a:r>
            <a:r>
              <a:rPr lang="en-US" baseline="0" dirty="0" smtClean="0"/>
              <a:t>difference. (The </a:t>
            </a:r>
            <a:r>
              <a:rPr lang="en-US" baseline="0" dirty="0"/>
              <a:t>null hypothesis is that neither promotion makes a </a:t>
            </a:r>
            <a:r>
              <a:rPr lang="en-US" baseline="0" dirty="0" smtClean="0"/>
              <a:t>difference.  </a:t>
            </a:r>
            <a:r>
              <a:rPr lang="en-US" baseline="0" dirty="0"/>
              <a:t>If we want to check if offer 1 is better than offer 2, that's a different question</a:t>
            </a:r>
            <a:r>
              <a:rPr lang="en-US" baseline="0" dirty="0" smtClean="0"/>
              <a:t>).</a:t>
            </a:r>
          </a:p>
          <a:p>
            <a:r>
              <a:rPr lang="en-US" baseline="0" dirty="0" smtClean="0"/>
              <a:t>We </a:t>
            </a:r>
            <a:r>
              <a:rPr lang="en-US" baseline="0" dirty="0"/>
              <a:t>can do multi-way </a:t>
            </a:r>
            <a:r>
              <a:rPr lang="en-US" baseline="0" dirty="0" smtClean="0"/>
              <a:t>ANOVA </a:t>
            </a:r>
            <a:r>
              <a:rPr lang="en-US" dirty="0" smtClean="0"/>
              <a:t>(MANOVA) </a:t>
            </a:r>
            <a:r>
              <a:rPr lang="en-US" baseline="0" dirty="0" smtClean="0"/>
              <a:t>as </a:t>
            </a:r>
            <a:r>
              <a:rPr lang="en-US" baseline="0" dirty="0"/>
              <a:t>well. For instance if we want to analyze offers and day of week simultaneously, that would be a two-way </a:t>
            </a:r>
            <a:r>
              <a:rPr lang="en-US" baseline="0" dirty="0" smtClean="0"/>
              <a:t>ANOVA. Multi-way AVNOVA is </a:t>
            </a:r>
            <a:r>
              <a:rPr lang="en-US" baseline="0" dirty="0"/>
              <a:t>usually done by doing a linear regression on the outcome, using each of the (categorical) treatments as an input variable. </a:t>
            </a:r>
            <a:r>
              <a:rPr lang="en-US" baseline="0" dirty="0" smtClean="0"/>
              <a:t> </a:t>
            </a:r>
            <a:r>
              <a:rPr lang="en-US" b="0" baseline="0" dirty="0" smtClean="0"/>
              <a:t>Here</a:t>
            </a:r>
            <a:r>
              <a:rPr lang="en-US" b="0" baseline="0" dirty="0"/>
              <a:t>, we will only talk about 1-way </a:t>
            </a:r>
            <a:r>
              <a:rPr lang="en-US" b="0" baseline="0" dirty="0" smtClean="0"/>
              <a:t>ANOVA.</a:t>
            </a:r>
            <a:endParaRPr lang="en-US" b="0" dirty="0"/>
          </a:p>
        </p:txBody>
      </p:sp>
      <p:sp>
        <p:nvSpPr>
          <p:cNvPr id="4" name="Footer Placeholder 3"/>
          <p:cNvSpPr>
            <a:spLocks noGrp="1"/>
          </p:cNvSpPr>
          <p:nvPr>
            <p:ph type="ftr" sz="quarter" idx="10"/>
          </p:nvPr>
        </p:nvSpPr>
        <p:spPr/>
        <p:txBody>
          <a:bodyPr lIns="86530" tIns="43265" rIns="86530" bIns="43265"/>
          <a:lstStyle/>
          <a:p>
            <a:pPr>
              <a:defRPr/>
            </a:pPr>
            <a:r>
              <a:rPr lang="en-US" dirty="0" smtClean="0"/>
              <a:t>Module 3: Basic Data Analytic Methods Using R</a:t>
            </a:r>
            <a:endParaRPr lang="en-US" dirty="0"/>
          </a:p>
        </p:txBody>
      </p:sp>
      <p:sp>
        <p:nvSpPr>
          <p:cNvPr id="5" name="Slide Number Placeholder 4"/>
          <p:cNvSpPr>
            <a:spLocks noGrp="1"/>
          </p:cNvSpPr>
          <p:nvPr>
            <p:ph type="sldNum" sz="quarter" idx="11"/>
          </p:nvPr>
        </p:nvSpPr>
        <p:spPr/>
        <p:txBody>
          <a:bodyPr lIns="86530" tIns="43265" rIns="86530" bIns="43265"/>
          <a:lstStyle/>
          <a:p>
            <a:pPr>
              <a:defRPr/>
            </a:pPr>
            <a:fld id="{80249327-EC2F-4096-8D35-6B76097739FC}" type="slidenum">
              <a:rPr lang="en-US"/>
              <a:pPr>
                <a:defRPr/>
              </a:pPr>
              <a:t>34</a:t>
            </a:fld>
            <a:endParaRPr lang="en-US" dirty="0"/>
          </a:p>
        </p:txBody>
      </p:sp>
    </p:spTree>
    <p:extLst>
      <p:ext uri="{BB962C8B-B14F-4D97-AF65-F5344CB8AC3E}">
        <p14:creationId xmlns:p14="http://schemas.microsoft.com/office/powerpoint/2010/main" val="231266397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lIns="86530" tIns="43265" rIns="86530" bIns="43265">
            <a:normAutofit/>
          </a:bodyPr>
          <a:lstStyle/>
          <a:p>
            <a:r>
              <a:rPr lang="en-US" dirty="0" smtClean="0"/>
              <a:t>The first thing to calculate is the test statistic. Here we sketch the intuition behind the test statistic for ANOVA. Essentially, we want to test whether or not the clusters formed by each population are more tightly grouped than the spread across all of the populations. </a:t>
            </a:r>
          </a:p>
          <a:p>
            <a:r>
              <a:rPr lang="en-US" dirty="0" smtClean="0"/>
              <a:t>The </a:t>
            </a:r>
            <a:r>
              <a:rPr lang="en-US" i="1" dirty="0" smtClean="0"/>
              <a:t>between-groups mean sum of squares, s</a:t>
            </a:r>
            <a:r>
              <a:rPr lang="en-US" i="1" baseline="-25000" dirty="0" smtClean="0"/>
              <a:t>b</a:t>
            </a:r>
            <a:r>
              <a:rPr lang="en-US" i="1" baseline="30000" dirty="0" smtClean="0"/>
              <a:t>2</a:t>
            </a:r>
            <a:r>
              <a:rPr lang="en-US" dirty="0" smtClean="0"/>
              <a:t>,  is an estimate of the </a:t>
            </a:r>
            <a:r>
              <a:rPr lang="en-US" i="1" dirty="0" smtClean="0"/>
              <a:t>between-groups variance</a:t>
            </a:r>
            <a:r>
              <a:rPr lang="en-US" dirty="0" smtClean="0"/>
              <a:t>. It is a measure of how the population means vary with respect to the grand mean – the "spread across all of the populations". </a:t>
            </a:r>
          </a:p>
          <a:p>
            <a:r>
              <a:rPr lang="en-US" dirty="0" smtClean="0"/>
              <a:t>The </a:t>
            </a:r>
            <a:r>
              <a:rPr lang="en-US" i="1" dirty="0" smtClean="0"/>
              <a:t>within-group mean sum of squares, </a:t>
            </a:r>
            <a:r>
              <a:rPr lang="en-US" dirty="0" smtClean="0"/>
              <a:t>s</a:t>
            </a:r>
            <a:r>
              <a:rPr lang="en-US" baseline="-25000" dirty="0" smtClean="0"/>
              <a:t>w</a:t>
            </a:r>
            <a:r>
              <a:rPr lang="en-US" baseline="30000" dirty="0" smtClean="0"/>
              <a:t>2</a:t>
            </a:r>
            <a:r>
              <a:rPr lang="en-US" i="1" dirty="0" smtClean="0"/>
              <a:t> </a:t>
            </a:r>
            <a:r>
              <a:rPr lang="en-US" dirty="0" smtClean="0"/>
              <a:t>, is an estimate of the </a:t>
            </a:r>
            <a:r>
              <a:rPr lang="en-US" i="1" dirty="0" smtClean="0"/>
              <a:t>within-group variance</a:t>
            </a:r>
            <a:r>
              <a:rPr lang="en-US" dirty="0" smtClean="0"/>
              <a:t>:  It is a measure of the “average population variance” – the average "spread" of each cluster. </a:t>
            </a:r>
          </a:p>
          <a:p>
            <a:r>
              <a:rPr lang="en-US" dirty="0" smtClean="0"/>
              <a:t>If the null hypothesis is true, then </a:t>
            </a:r>
            <a:r>
              <a:rPr lang="en-US" i="1" dirty="0" smtClean="0"/>
              <a:t>s</a:t>
            </a:r>
            <a:r>
              <a:rPr lang="en-US" i="1" baseline="-25000" dirty="0" smtClean="0"/>
              <a:t>b</a:t>
            </a:r>
            <a:r>
              <a:rPr lang="en-US" i="1" baseline="30000" dirty="0" smtClean="0"/>
              <a:t>2</a:t>
            </a:r>
            <a:r>
              <a:rPr lang="en-US" dirty="0" smtClean="0"/>
              <a:t> should be about equal to s</a:t>
            </a:r>
            <a:r>
              <a:rPr lang="en-US" baseline="-25000" dirty="0" smtClean="0"/>
              <a:t>w</a:t>
            </a:r>
            <a:r>
              <a:rPr lang="en-US" baseline="30000" dirty="0" smtClean="0"/>
              <a:t>2 </a:t>
            </a:r>
            <a:r>
              <a:rPr lang="en-US" dirty="0" smtClean="0"/>
              <a:t>– that is, the populations are about as wide as they are far apart – they overlap. Their ratio, the test statistic </a:t>
            </a:r>
            <a:r>
              <a:rPr lang="en-US" i="1" dirty="0" smtClean="0"/>
              <a:t>F</a:t>
            </a:r>
            <a:r>
              <a:rPr lang="en-US" dirty="0" smtClean="0"/>
              <a:t>, will then be distributed as the </a:t>
            </a:r>
            <a:r>
              <a:rPr lang="en-US" i="1" dirty="0" smtClean="0"/>
              <a:t>F</a:t>
            </a:r>
            <a:r>
              <a:rPr lang="en-US" dirty="0" smtClean="0"/>
              <a:t> distribution with </a:t>
            </a:r>
            <a:r>
              <a:rPr lang="en-US" i="1" dirty="0" smtClean="0"/>
              <a:t>k</a:t>
            </a:r>
            <a:r>
              <a:rPr lang="en-US" dirty="0" smtClean="0"/>
              <a:t>-1, </a:t>
            </a:r>
            <a:r>
              <a:rPr lang="en-US" i="1" dirty="0" smtClean="0"/>
              <a:t>n</a:t>
            </a:r>
            <a:r>
              <a:rPr lang="en-US" dirty="0" smtClean="0"/>
              <a:t>-1 degrees of freedom, which is right skewed and has its mode near 1. In the equations above, </a:t>
            </a:r>
            <a:r>
              <a:rPr lang="en-US" i="1" dirty="0" smtClean="0"/>
              <a:t>k</a:t>
            </a:r>
            <a:r>
              <a:rPr lang="en-US" dirty="0" smtClean="0"/>
              <a:t> is the number of populations,  n</a:t>
            </a:r>
            <a:r>
              <a:rPr lang="en-US" baseline="-25000" dirty="0" smtClean="0"/>
              <a:t>i</a:t>
            </a:r>
            <a:r>
              <a:rPr lang="en-US" dirty="0" smtClean="0"/>
              <a:t> is the number of samples in the </a:t>
            </a:r>
            <a:r>
              <a:rPr lang="en-US" i="1" dirty="0" smtClean="0"/>
              <a:t>it</a:t>
            </a:r>
            <a:r>
              <a:rPr lang="en-US" i="1" baseline="30000" dirty="0" smtClean="0"/>
              <a:t>h</a:t>
            </a:r>
            <a:r>
              <a:rPr lang="en-US" baseline="30000" dirty="0" smtClean="0"/>
              <a:t>  </a:t>
            </a:r>
            <a:r>
              <a:rPr lang="en-US" dirty="0" smtClean="0"/>
              <a:t>population, and </a:t>
            </a:r>
            <a:r>
              <a:rPr lang="en-US" i="1" dirty="0" smtClean="0"/>
              <a:t>N</a:t>
            </a:r>
            <a:r>
              <a:rPr lang="en-US" dirty="0" smtClean="0"/>
              <a:t> is the total number of samples.</a:t>
            </a:r>
          </a:p>
          <a:p>
            <a:r>
              <a:rPr lang="en-US" dirty="0" smtClean="0"/>
              <a:t>If we observe that F &lt; 1, then the populations clusters are wider than the between group spread, so we can just accept the null hypothesis (no differences). Otherwise, we only need to consider the area under the right tail of the F distribution.</a:t>
            </a:r>
          </a:p>
        </p:txBody>
      </p:sp>
      <p:sp>
        <p:nvSpPr>
          <p:cNvPr id="4" name="Footer Placeholder 3"/>
          <p:cNvSpPr>
            <a:spLocks noGrp="1"/>
          </p:cNvSpPr>
          <p:nvPr>
            <p:ph type="ftr" sz="quarter" idx="10"/>
          </p:nvPr>
        </p:nvSpPr>
        <p:spPr/>
        <p:txBody>
          <a:bodyPr lIns="86530" tIns="43265" rIns="86530" bIns="43265"/>
          <a:lstStyle/>
          <a:p>
            <a:pPr>
              <a:defRPr/>
            </a:pPr>
            <a:r>
              <a:rPr lang="en-US" dirty="0" smtClean="0"/>
              <a:t>Module 3: Basic Data Analytic Methods Using R</a:t>
            </a:r>
            <a:endParaRPr lang="en-US" dirty="0"/>
          </a:p>
        </p:txBody>
      </p:sp>
      <p:sp>
        <p:nvSpPr>
          <p:cNvPr id="5" name="Slide Number Placeholder 4"/>
          <p:cNvSpPr>
            <a:spLocks noGrp="1"/>
          </p:cNvSpPr>
          <p:nvPr>
            <p:ph type="sldNum" sz="quarter" idx="11"/>
          </p:nvPr>
        </p:nvSpPr>
        <p:spPr/>
        <p:txBody>
          <a:bodyPr lIns="86530" tIns="43265" rIns="86530" bIns="43265"/>
          <a:lstStyle/>
          <a:p>
            <a:pPr>
              <a:defRPr/>
            </a:pPr>
            <a:fld id="{80249327-EC2F-4096-8D35-6B76097739FC}" type="slidenum">
              <a:rPr lang="en-US"/>
              <a:pPr>
                <a:defRPr/>
              </a:pPr>
              <a:t>35</a:t>
            </a:fld>
            <a:endParaRPr lang="en-US" dirty="0"/>
          </a:p>
        </p:txBody>
      </p:sp>
    </p:spTree>
    <p:extLst>
      <p:ext uri="{BB962C8B-B14F-4D97-AF65-F5344CB8AC3E}">
        <p14:creationId xmlns:p14="http://schemas.microsoft.com/office/powerpoint/2010/main" val="144875808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457201" y="4419601"/>
            <a:ext cx="5943601" cy="4524644"/>
          </a:xfrm>
        </p:spPr>
        <p:txBody>
          <a:bodyPr lIns="86530" tIns="43265" rIns="86530" bIns="43265">
            <a:noAutofit/>
          </a:bodyPr>
          <a:lstStyle/>
          <a:p>
            <a:r>
              <a:rPr lang="en-US" dirty="0"/>
              <a:t>Here is an example of how to do one-way ANOVA in R. We have a </a:t>
            </a:r>
            <a:r>
              <a:rPr lang="en-US" dirty="0" smtClean="0"/>
              <a:t>data frame</a:t>
            </a:r>
            <a:r>
              <a:rPr lang="en-US" baseline="0" dirty="0" smtClean="0"/>
              <a:t> </a:t>
            </a:r>
            <a:r>
              <a:rPr lang="en-US" baseline="0" dirty="0"/>
              <a:t>with the outcomes under </a:t>
            </a:r>
            <a:r>
              <a:rPr lang="en-US" baseline="0" dirty="0" smtClean="0"/>
              <a:t>the three</a:t>
            </a:r>
            <a:r>
              <a:rPr lang="en-US" dirty="0" smtClean="0"/>
              <a:t> </a:t>
            </a:r>
            <a:r>
              <a:rPr lang="en-US" baseline="0" dirty="0" smtClean="0"/>
              <a:t>different </a:t>
            </a:r>
            <a:r>
              <a:rPr lang="en-US" baseline="0" dirty="0"/>
              <a:t>offer </a:t>
            </a:r>
            <a:r>
              <a:rPr lang="en-US" baseline="0" dirty="0" smtClean="0"/>
              <a:t>scenarios you saw</a:t>
            </a:r>
            <a:r>
              <a:rPr lang="en-US" dirty="0" smtClean="0"/>
              <a:t> previously</a:t>
            </a:r>
            <a:r>
              <a:rPr lang="en-US" baseline="0" dirty="0" smtClean="0"/>
              <a:t>.  We </a:t>
            </a:r>
            <a:r>
              <a:rPr lang="en-US" baseline="0" dirty="0"/>
              <a:t>can use the linear regression function </a:t>
            </a:r>
            <a:r>
              <a:rPr lang="en-US" b="1" baseline="0" dirty="0">
                <a:latin typeface="Courier New" pitchFamily="49" charset="0"/>
              </a:rPr>
              <a:t>lm()</a:t>
            </a:r>
            <a:r>
              <a:rPr lang="en-US" baseline="0" dirty="0">
                <a:latin typeface="Courier New" pitchFamily="49" charset="0"/>
              </a:rPr>
              <a:t> </a:t>
            </a:r>
            <a:r>
              <a:rPr lang="en-US" baseline="0" dirty="0"/>
              <a:t>to do the ANOVA calculations for us. </a:t>
            </a:r>
            <a:endParaRPr lang="en-US" dirty="0" smtClean="0"/>
          </a:p>
          <a:p>
            <a:r>
              <a:rPr lang="en-US" baseline="0" dirty="0" smtClean="0"/>
              <a:t>The </a:t>
            </a:r>
            <a:r>
              <a:rPr lang="en-US" baseline="0" dirty="0"/>
              <a:t>F-statistic on the linear regression model tells us that we can reject the null hypothesis – at least one of the populations is different from the others</a:t>
            </a:r>
            <a:r>
              <a:rPr lang="en-US" baseline="0" dirty="0" smtClean="0"/>
              <a:t>. Since </a:t>
            </a:r>
            <a:r>
              <a:rPr lang="en-US" baseline="0" dirty="0"/>
              <a:t>we used </a:t>
            </a:r>
            <a:r>
              <a:rPr lang="en-US" b="1" i="0" baseline="0" dirty="0">
                <a:latin typeface="Courier New" pitchFamily="49" charset="0"/>
              </a:rPr>
              <a:t>lm() </a:t>
            </a:r>
            <a:r>
              <a:rPr lang="en-US" baseline="0" dirty="0"/>
              <a:t>to do the ANOVA, we have additional information: The intercept of the model is the mean outcome for </a:t>
            </a:r>
            <a:r>
              <a:rPr lang="en-US" dirty="0" err="1" smtClean="0"/>
              <a:t>nooffer</a:t>
            </a:r>
            <a:r>
              <a:rPr lang="en-US" baseline="0" dirty="0" smtClean="0"/>
              <a:t>. </a:t>
            </a:r>
            <a:r>
              <a:rPr lang="en-US" baseline="0" dirty="0"/>
              <a:t>The coefficients for </a:t>
            </a:r>
            <a:r>
              <a:rPr lang="en-US" baseline="0" dirty="0" smtClean="0"/>
              <a:t>offer1 </a:t>
            </a:r>
            <a:r>
              <a:rPr lang="en-US" baseline="0" dirty="0"/>
              <a:t>and </a:t>
            </a:r>
            <a:r>
              <a:rPr lang="en-US" dirty="0" smtClean="0"/>
              <a:t>offer2</a:t>
            </a:r>
            <a:r>
              <a:rPr lang="en-US" baseline="0" dirty="0" smtClean="0"/>
              <a:t> are </a:t>
            </a:r>
            <a:r>
              <a:rPr lang="en-US" baseline="0" dirty="0"/>
              <a:t>the difference of means of </a:t>
            </a:r>
            <a:r>
              <a:rPr lang="en-US" baseline="0" dirty="0" smtClean="0"/>
              <a:t>offer1 </a:t>
            </a:r>
            <a:r>
              <a:rPr lang="en-US" baseline="0" dirty="0"/>
              <a:t>and </a:t>
            </a:r>
            <a:r>
              <a:rPr lang="en-US" baseline="0" dirty="0" smtClean="0"/>
              <a:t>offer2</a:t>
            </a:r>
            <a:r>
              <a:rPr lang="en-US" dirty="0" smtClean="0"/>
              <a:t> </a:t>
            </a:r>
            <a:r>
              <a:rPr lang="en-US" baseline="0" dirty="0" smtClean="0"/>
              <a:t>respectively</a:t>
            </a:r>
            <a:r>
              <a:rPr lang="en-US" baseline="0" dirty="0"/>
              <a:t>, </a:t>
            </a:r>
            <a:r>
              <a:rPr lang="en-US" baseline="0" dirty="0" smtClean="0"/>
              <a:t> from </a:t>
            </a:r>
            <a:r>
              <a:rPr lang="en-US" dirty="0" err="1" smtClean="0"/>
              <a:t>nooffer</a:t>
            </a:r>
            <a:r>
              <a:rPr lang="en-US" dirty="0" smtClean="0"/>
              <a:t>.</a:t>
            </a:r>
            <a:r>
              <a:rPr lang="en-US" baseline="0" dirty="0" smtClean="0"/>
              <a:t> The </a:t>
            </a:r>
            <a:r>
              <a:rPr lang="en-US" b="1" i="0" baseline="0" dirty="0" smtClean="0"/>
              <a:t>lm</a:t>
            </a:r>
            <a:r>
              <a:rPr lang="en-US" b="1" i="0" baseline="0" dirty="0"/>
              <a:t>() </a:t>
            </a:r>
            <a:r>
              <a:rPr lang="en-US" baseline="0" dirty="0" smtClean="0"/>
              <a:t>function does </a:t>
            </a:r>
            <a:r>
              <a:rPr lang="en-US" baseline="0" dirty="0"/>
              <a:t>a </a:t>
            </a:r>
            <a:r>
              <a:rPr lang="en-US" baseline="0" dirty="0" smtClean="0"/>
              <a:t>Wald test </a:t>
            </a:r>
            <a:r>
              <a:rPr lang="en-US" baseline="0" dirty="0"/>
              <a:t>on each of the </a:t>
            </a:r>
            <a:r>
              <a:rPr lang="en-US" baseline="0" dirty="0" smtClean="0"/>
              <a:t>coefficients for </a:t>
            </a:r>
            <a:r>
              <a:rPr lang="en-US" baseline="0" dirty="0"/>
              <a:t>the null hypothesis that the coefficient value </a:t>
            </a:r>
            <a:r>
              <a:rPr lang="en-US" baseline="0" dirty="0" smtClean="0"/>
              <a:t>is </a:t>
            </a:r>
            <a:r>
              <a:rPr lang="en-US" baseline="0" dirty="0"/>
              <a:t>really zero. We can see from the p-values that the null hypothesis was rejected for both coefficients, with highly significant p-values. So, </a:t>
            </a:r>
            <a:r>
              <a:rPr lang="en-US" baseline="0" dirty="0" smtClean="0"/>
              <a:t>we can </a:t>
            </a:r>
            <a:r>
              <a:rPr lang="en-US" baseline="0" dirty="0"/>
              <a:t>assume that both </a:t>
            </a:r>
            <a:r>
              <a:rPr lang="en-US" baseline="0" dirty="0" smtClean="0"/>
              <a:t>offer1 </a:t>
            </a:r>
            <a:r>
              <a:rPr lang="en-US" baseline="0" dirty="0"/>
              <a:t>and </a:t>
            </a:r>
            <a:r>
              <a:rPr lang="en-US" baseline="0" dirty="0" smtClean="0"/>
              <a:t>offer2 </a:t>
            </a:r>
            <a:r>
              <a:rPr lang="en-US" baseline="0" dirty="0"/>
              <a:t>are significantly different from </a:t>
            </a:r>
            <a:r>
              <a:rPr lang="en-US" dirty="0" err="1" smtClean="0"/>
              <a:t>nooffer</a:t>
            </a:r>
            <a:r>
              <a:rPr lang="en-US" baseline="0" dirty="0" smtClean="0"/>
              <a:t>. </a:t>
            </a:r>
            <a:endParaRPr lang="en-US" baseline="0" dirty="0"/>
          </a:p>
          <a:p>
            <a:r>
              <a:rPr lang="en-US" baseline="0" dirty="0"/>
              <a:t>However – we don't know whether or not </a:t>
            </a:r>
            <a:r>
              <a:rPr lang="en-US" baseline="0" dirty="0" smtClean="0"/>
              <a:t>offer1 </a:t>
            </a:r>
            <a:r>
              <a:rPr lang="en-US" baseline="0" dirty="0"/>
              <a:t>is different from </a:t>
            </a:r>
            <a:r>
              <a:rPr lang="en-US" dirty="0" smtClean="0"/>
              <a:t>offer2</a:t>
            </a:r>
            <a:r>
              <a:rPr lang="en-US" baseline="0" dirty="0" smtClean="0"/>
              <a:t>. </a:t>
            </a:r>
            <a:r>
              <a:rPr lang="en-US" baseline="0" dirty="0"/>
              <a:t>That requires additional tests</a:t>
            </a:r>
            <a:r>
              <a:rPr lang="en-US" baseline="0" dirty="0" smtClean="0"/>
              <a:t>. </a:t>
            </a:r>
            <a:r>
              <a:rPr lang="en-US" dirty="0" smtClean="0"/>
              <a:t>Tukey's </a:t>
            </a:r>
            <a:r>
              <a:rPr lang="en-US" dirty="0"/>
              <a:t>test does all pair-wise tests for difference of means. We can see the 95% confidence interval for the difference of each pair of means, and the p-value for the test on the difference. </a:t>
            </a:r>
            <a:r>
              <a:rPr lang="en-US" dirty="0" smtClean="0"/>
              <a:t> A p-value of 0.9104871 for offer1 and offer2 suggests that we really can’t tell the difference between them. </a:t>
            </a:r>
            <a:endParaRPr lang="en-US" baseline="0" dirty="0" smtClean="0"/>
          </a:p>
          <a:p>
            <a:r>
              <a:rPr lang="en-US" dirty="0" smtClean="0"/>
              <a:t>A small p-value (p = 0.049) demonstrates statistical vs. practical significance – with more data, the difference gets more statistically significant, but the effect size is still fairly small. Is the effect practically significant?</a:t>
            </a:r>
          </a:p>
          <a:p>
            <a:r>
              <a:rPr lang="en-US" baseline="0" dirty="0" smtClean="0"/>
              <a:t>___________</a:t>
            </a:r>
          </a:p>
          <a:p>
            <a:r>
              <a:rPr lang="en-US" sz="1000" baseline="0" dirty="0" smtClean="0"/>
              <a:t>More </a:t>
            </a:r>
            <a:r>
              <a:rPr lang="en-US" sz="1000" baseline="0" dirty="0"/>
              <a:t>references (2-way anova, etc):  </a:t>
            </a:r>
            <a:r>
              <a:rPr lang="en-US" sz="1000" i="1" baseline="0" dirty="0"/>
              <a:t>Practical </a:t>
            </a:r>
            <a:r>
              <a:rPr lang="en-US" sz="1000" i="1" baseline="0" dirty="0" smtClean="0"/>
              <a:t>Regression and </a:t>
            </a:r>
            <a:r>
              <a:rPr lang="en-US" sz="1000" i="1" baseline="0" dirty="0"/>
              <a:t>ANOVA using R</a:t>
            </a:r>
            <a:r>
              <a:rPr lang="en-US" sz="1000" baseline="0" dirty="0"/>
              <a:t>, Julian Faraway (you can get a </a:t>
            </a:r>
            <a:r>
              <a:rPr lang="en-US" sz="1000" baseline="0" dirty="0" smtClean="0"/>
              <a:t>.pdf file of an </a:t>
            </a:r>
            <a:r>
              <a:rPr lang="en-US" sz="1000" baseline="0" dirty="0"/>
              <a:t>old edition of the book </a:t>
            </a:r>
            <a:r>
              <a:rPr lang="en-US" sz="1000" baseline="0" dirty="0" smtClean="0"/>
              <a:t>online from &lt;http://cran.r-project.org/&gt;)</a:t>
            </a:r>
          </a:p>
        </p:txBody>
      </p:sp>
      <p:sp>
        <p:nvSpPr>
          <p:cNvPr id="4" name="Footer Placeholder 3"/>
          <p:cNvSpPr>
            <a:spLocks noGrp="1"/>
          </p:cNvSpPr>
          <p:nvPr>
            <p:ph type="ftr" sz="quarter" idx="10"/>
          </p:nvPr>
        </p:nvSpPr>
        <p:spPr/>
        <p:txBody>
          <a:bodyPr lIns="86530" tIns="43265" rIns="86530" bIns="43265"/>
          <a:lstStyle/>
          <a:p>
            <a:pPr>
              <a:defRPr/>
            </a:pPr>
            <a:r>
              <a:rPr lang="en-US" dirty="0" smtClean="0"/>
              <a:t>Module 3: Basic Data Analytic Methods Using R</a:t>
            </a:r>
            <a:endParaRPr lang="en-US" dirty="0"/>
          </a:p>
        </p:txBody>
      </p:sp>
      <p:sp>
        <p:nvSpPr>
          <p:cNvPr id="5" name="Slide Number Placeholder 4"/>
          <p:cNvSpPr>
            <a:spLocks noGrp="1"/>
          </p:cNvSpPr>
          <p:nvPr>
            <p:ph type="sldNum" sz="quarter" idx="11"/>
          </p:nvPr>
        </p:nvSpPr>
        <p:spPr/>
        <p:txBody>
          <a:bodyPr lIns="86530" tIns="43265" rIns="86530" bIns="43265"/>
          <a:lstStyle/>
          <a:p>
            <a:pPr>
              <a:defRPr/>
            </a:pPr>
            <a:fld id="{80249327-EC2F-4096-8D35-6B76097739FC}" type="slidenum">
              <a:rPr lang="en-US"/>
              <a:pPr>
                <a:defRPr/>
              </a:pPr>
              <a:t>36</a:t>
            </a:fld>
            <a:endParaRPr lang="en-US" dirty="0"/>
          </a:p>
        </p:txBody>
      </p:sp>
    </p:spTree>
    <p:extLst>
      <p:ext uri="{BB962C8B-B14F-4D97-AF65-F5344CB8AC3E}">
        <p14:creationId xmlns:p14="http://schemas.microsoft.com/office/powerpoint/2010/main" val="149899310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lIns="86530" tIns="43265" rIns="86530" bIns="43265"/>
          <a:lstStyle/>
          <a:p>
            <a:r>
              <a:rPr lang="en-US" dirty="0"/>
              <a:t>The </a:t>
            </a:r>
            <a:r>
              <a:rPr lang="en-US" i="1" dirty="0"/>
              <a:t>confidence</a:t>
            </a:r>
            <a:r>
              <a:rPr lang="en-US" i="1" baseline="0" dirty="0"/>
              <a:t> interval </a:t>
            </a:r>
            <a:r>
              <a:rPr lang="en-US" baseline="0" dirty="0"/>
              <a:t>for an estimate </a:t>
            </a:r>
            <a:r>
              <a:rPr lang="en-US" i="1" baseline="0" dirty="0"/>
              <a:t>x</a:t>
            </a:r>
            <a:r>
              <a:rPr lang="en-US" baseline="0" dirty="0"/>
              <a:t> of an unknown value </a:t>
            </a:r>
            <a:r>
              <a:rPr lang="en-US" i="1" baseline="0" dirty="0"/>
              <a:t>mu</a:t>
            </a:r>
            <a:r>
              <a:rPr lang="en-US" baseline="0" dirty="0"/>
              <a:t> is the interval that should contain the true value </a:t>
            </a:r>
            <a:r>
              <a:rPr lang="en-US" i="1" baseline="0" dirty="0"/>
              <a:t>mu</a:t>
            </a:r>
            <a:r>
              <a:rPr lang="en-US" baseline="0" dirty="0"/>
              <a:t>, to a desired probability</a:t>
            </a:r>
            <a:r>
              <a:rPr lang="en-US" baseline="0" dirty="0" smtClean="0"/>
              <a:t>. For </a:t>
            </a:r>
            <a:r>
              <a:rPr lang="en-US" baseline="0" dirty="0"/>
              <a:t>example, if you are estimating the mean value (mu) of a G</a:t>
            </a:r>
            <a:r>
              <a:rPr lang="en-US" baseline="0" dirty="0" smtClean="0"/>
              <a:t>aussian </a:t>
            </a:r>
            <a:r>
              <a:rPr lang="en-US" baseline="0" dirty="0"/>
              <a:t>distribution with std. dev sigma, and your estimate after </a:t>
            </a:r>
            <a:r>
              <a:rPr lang="en-US" i="1" baseline="0" dirty="0"/>
              <a:t>n</a:t>
            </a:r>
            <a:r>
              <a:rPr lang="en-US" baseline="0" dirty="0"/>
              <a:t> samples is </a:t>
            </a:r>
            <a:r>
              <a:rPr lang="en-US" i="0" baseline="0" dirty="0"/>
              <a:t>X, </a:t>
            </a:r>
            <a:r>
              <a:rPr lang="en-US" baseline="0" dirty="0"/>
              <a:t>then </a:t>
            </a:r>
            <a:r>
              <a:rPr lang="en-US" i="1" baseline="0" dirty="0"/>
              <a:t>mu</a:t>
            </a:r>
            <a:r>
              <a:rPr lang="en-US" baseline="0" dirty="0"/>
              <a:t> falls within +/- 2* sigma/sqrt(n) with about 95% probability</a:t>
            </a:r>
            <a:r>
              <a:rPr lang="en-US" baseline="0" dirty="0" smtClean="0"/>
              <a:t>. </a:t>
            </a:r>
          </a:p>
          <a:p>
            <a:r>
              <a:rPr lang="en-US" dirty="0" smtClean="0"/>
              <a:t>Of</a:t>
            </a:r>
            <a:r>
              <a:rPr lang="en-US" baseline="0" dirty="0" smtClean="0"/>
              <a:t> </a:t>
            </a:r>
            <a:r>
              <a:rPr lang="en-US" baseline="0" dirty="0"/>
              <a:t>course, you probably don't know sigma, but you do know the empirical standard deviation of your n samples, </a:t>
            </a:r>
            <a:r>
              <a:rPr lang="en-US" i="1" baseline="0" dirty="0" smtClean="0"/>
              <a:t>s</a:t>
            </a:r>
            <a:r>
              <a:rPr lang="en-US" baseline="0" dirty="0" smtClean="0"/>
              <a:t>.</a:t>
            </a:r>
            <a:r>
              <a:rPr lang="en-US" dirty="0" smtClean="0"/>
              <a:t> </a:t>
            </a:r>
            <a:r>
              <a:rPr lang="en-US" baseline="0" dirty="0" smtClean="0"/>
              <a:t>So </a:t>
            </a:r>
            <a:r>
              <a:rPr lang="en-US" baseline="0" dirty="0"/>
              <a:t>you would estimate the 95% confidence interval as x +/- 2*</a:t>
            </a:r>
            <a:r>
              <a:rPr lang="en-US" i="1" baseline="0" dirty="0"/>
              <a:t>s</a:t>
            </a:r>
            <a:r>
              <a:rPr lang="en-US" baseline="0" dirty="0"/>
              <a:t>. </a:t>
            </a:r>
            <a:r>
              <a:rPr lang="en-US" baseline="0" dirty="0" smtClean="0"/>
              <a:t> </a:t>
            </a:r>
          </a:p>
          <a:p>
            <a:r>
              <a:rPr lang="en-US" baseline="0" dirty="0" smtClean="0"/>
              <a:t>In </a:t>
            </a:r>
            <a:r>
              <a:rPr lang="en-US" baseline="0" dirty="0"/>
              <a:t>practice, most people estimate the 95% confidence interval as the mean plus/minus twice the </a:t>
            </a:r>
            <a:r>
              <a:rPr lang="en-US" baseline="0" dirty="0" smtClean="0"/>
              <a:t>standard deviation. </a:t>
            </a:r>
            <a:r>
              <a:rPr lang="en-US" baseline="0" dirty="0"/>
              <a:t>This is really only true if </a:t>
            </a:r>
            <a:r>
              <a:rPr lang="en-US" baseline="0" dirty="0" smtClean="0"/>
              <a:t>the data </a:t>
            </a:r>
            <a:r>
              <a:rPr lang="en-US" baseline="0" dirty="0"/>
              <a:t>is normally distributed, but it is a helpful rule of thumb</a:t>
            </a:r>
            <a:r>
              <a:rPr lang="en-US" baseline="0" dirty="0" smtClean="0"/>
              <a:t>.</a:t>
            </a:r>
          </a:p>
          <a:p>
            <a:endParaRPr lang="en-US" baseline="0" dirty="0" smtClean="0"/>
          </a:p>
          <a:p>
            <a:endParaRPr lang="en-US" baseline="0" dirty="0"/>
          </a:p>
          <a:p>
            <a:endParaRPr lang="en-US" dirty="0"/>
          </a:p>
        </p:txBody>
      </p:sp>
      <p:sp>
        <p:nvSpPr>
          <p:cNvPr id="4" name="Footer Placeholder 3"/>
          <p:cNvSpPr>
            <a:spLocks noGrp="1"/>
          </p:cNvSpPr>
          <p:nvPr>
            <p:ph type="ftr" sz="quarter" idx="10"/>
          </p:nvPr>
        </p:nvSpPr>
        <p:spPr/>
        <p:txBody>
          <a:bodyPr lIns="86530" tIns="43265" rIns="86530" bIns="43265"/>
          <a:lstStyle/>
          <a:p>
            <a:pPr>
              <a:defRPr/>
            </a:pPr>
            <a:r>
              <a:rPr lang="en-US" dirty="0" smtClean="0"/>
              <a:t>Module 3: Basic Data Analytic Methods Using R</a:t>
            </a:r>
            <a:endParaRPr lang="en-US" dirty="0"/>
          </a:p>
        </p:txBody>
      </p:sp>
      <p:sp>
        <p:nvSpPr>
          <p:cNvPr id="5" name="Slide Number Placeholder 4"/>
          <p:cNvSpPr>
            <a:spLocks noGrp="1"/>
          </p:cNvSpPr>
          <p:nvPr>
            <p:ph type="sldNum" sz="quarter" idx="11"/>
          </p:nvPr>
        </p:nvSpPr>
        <p:spPr/>
        <p:txBody>
          <a:bodyPr lIns="86530" tIns="43265" rIns="86530" bIns="43265"/>
          <a:lstStyle/>
          <a:p>
            <a:pPr>
              <a:defRPr/>
            </a:pPr>
            <a:fld id="{80249327-EC2F-4096-8D35-6B76097739FC}" type="slidenum">
              <a:rPr lang="en-US"/>
              <a:pPr>
                <a:defRPr/>
              </a:pPr>
              <a:t>37</a:t>
            </a:fld>
            <a:endParaRPr lang="en-US" dirty="0"/>
          </a:p>
        </p:txBody>
      </p:sp>
    </p:spTree>
    <p:extLst>
      <p:ext uri="{BB962C8B-B14F-4D97-AF65-F5344CB8AC3E}">
        <p14:creationId xmlns:p14="http://schemas.microsoft.com/office/powerpoint/2010/main" val="254876350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lIns="86530" tIns="43265" rIns="86530" bIns="43265"/>
          <a:lstStyle/>
          <a:p>
            <a:r>
              <a:rPr lang="en-US" dirty="0"/>
              <a:t>Suppose</a:t>
            </a:r>
            <a:r>
              <a:rPr lang="en-US" baseline="0" dirty="0"/>
              <a:t> we know that a properly functioning disk drive manufacturing process will produce between 9 and 17 defective disk drives per 1000 disk drives </a:t>
            </a:r>
            <a:r>
              <a:rPr lang="en-US" baseline="0" dirty="0" smtClean="0"/>
              <a:t>manufactured, 98</a:t>
            </a:r>
            <a:r>
              <a:rPr lang="en-US" baseline="0" dirty="0"/>
              <a:t>% of the time</a:t>
            </a:r>
            <a:r>
              <a:rPr lang="en-US" baseline="0" dirty="0" smtClean="0"/>
              <a:t>. On </a:t>
            </a:r>
            <a:r>
              <a:rPr lang="en-US" baseline="0" dirty="0"/>
              <a:t>one of our regularly scheduled inspections of a plant, we inspect 1000 randomly selected drives. If we find 13 defective drives, we can't reject the assumption that the plant </a:t>
            </a:r>
            <a:r>
              <a:rPr lang="en-US" baseline="0" dirty="0" smtClean="0"/>
              <a:t>is functioning </a:t>
            </a:r>
            <a:r>
              <a:rPr lang="en-US" baseline="0" dirty="0"/>
              <a:t>properly, because 13 defects is "in bounds" for our process</a:t>
            </a:r>
            <a:r>
              <a:rPr lang="en-US" baseline="0" dirty="0" smtClean="0"/>
              <a:t>. </a:t>
            </a:r>
          </a:p>
          <a:p>
            <a:r>
              <a:rPr lang="en-US" baseline="0" dirty="0" smtClean="0"/>
              <a:t>What </a:t>
            </a:r>
            <a:r>
              <a:rPr lang="en-US" baseline="0" dirty="0"/>
              <a:t>if we find 25 defects? We know that this would happen less than 2% of the time in a properly functioning plant, so we should accept the alternate hypothesis that the plant is </a:t>
            </a:r>
            <a:r>
              <a:rPr lang="en-US" b="1" baseline="0" dirty="0"/>
              <a:t>not</a:t>
            </a:r>
            <a:r>
              <a:rPr lang="en-US" baseline="0" dirty="0"/>
              <a:t> functioning properly, and inspect it for problems.</a:t>
            </a:r>
            <a:endParaRPr lang="en-US" dirty="0"/>
          </a:p>
        </p:txBody>
      </p:sp>
      <p:sp>
        <p:nvSpPr>
          <p:cNvPr id="4" name="Footer Placeholder 3"/>
          <p:cNvSpPr>
            <a:spLocks noGrp="1"/>
          </p:cNvSpPr>
          <p:nvPr>
            <p:ph type="ftr" sz="quarter" idx="10"/>
          </p:nvPr>
        </p:nvSpPr>
        <p:spPr/>
        <p:txBody>
          <a:bodyPr lIns="86530" tIns="43265" rIns="86530" bIns="43265"/>
          <a:lstStyle/>
          <a:p>
            <a:pPr>
              <a:defRPr/>
            </a:pPr>
            <a:r>
              <a:rPr lang="en-US" dirty="0" smtClean="0"/>
              <a:t>Module 3: Basic Data Analytic Methods Using R</a:t>
            </a:r>
            <a:endParaRPr lang="en-US" dirty="0"/>
          </a:p>
        </p:txBody>
      </p:sp>
      <p:sp>
        <p:nvSpPr>
          <p:cNvPr id="5" name="Slide Number Placeholder 4"/>
          <p:cNvSpPr>
            <a:spLocks noGrp="1"/>
          </p:cNvSpPr>
          <p:nvPr>
            <p:ph type="sldNum" sz="quarter" idx="11"/>
          </p:nvPr>
        </p:nvSpPr>
        <p:spPr/>
        <p:txBody>
          <a:bodyPr lIns="86530" tIns="43265" rIns="86530" bIns="43265"/>
          <a:lstStyle/>
          <a:p>
            <a:pPr>
              <a:defRPr/>
            </a:pPr>
            <a:fld id="{80249327-EC2F-4096-8D35-6B76097739FC}" type="slidenum">
              <a:rPr lang="en-US"/>
              <a:pPr>
                <a:defRPr/>
              </a:pPr>
              <a:t>38</a:t>
            </a:fld>
            <a:endParaRPr lang="en-US" dirty="0"/>
          </a:p>
        </p:txBody>
      </p:sp>
    </p:spTree>
    <p:extLst>
      <p:ext uri="{BB962C8B-B14F-4D97-AF65-F5344CB8AC3E}">
        <p14:creationId xmlns:p14="http://schemas.microsoft.com/office/powerpoint/2010/main" val="345518446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lIns="86530" tIns="43265" rIns="86530" bIns="43265">
            <a:normAutofit/>
          </a:bodyPr>
          <a:lstStyle/>
          <a:p>
            <a:endParaRPr lang="en-US" dirty="0"/>
          </a:p>
        </p:txBody>
      </p:sp>
      <p:sp>
        <p:nvSpPr>
          <p:cNvPr id="4" name="Footer Placeholder 3"/>
          <p:cNvSpPr>
            <a:spLocks noGrp="1"/>
          </p:cNvSpPr>
          <p:nvPr>
            <p:ph type="ftr" sz="quarter" idx="10"/>
          </p:nvPr>
        </p:nvSpPr>
        <p:spPr/>
        <p:txBody>
          <a:bodyPr lIns="86530" tIns="43265" rIns="86530" bIns="43265"/>
          <a:lstStyle/>
          <a:p>
            <a:pPr>
              <a:defRPr/>
            </a:pPr>
            <a:r>
              <a:rPr lang="en-US" dirty="0" smtClean="0"/>
              <a:t>Module 3: Basic Data Analytic Methods Using R</a:t>
            </a:r>
            <a:endParaRPr lang="en-US" dirty="0"/>
          </a:p>
        </p:txBody>
      </p:sp>
      <p:sp>
        <p:nvSpPr>
          <p:cNvPr id="5" name="Slide Number Placeholder 4"/>
          <p:cNvSpPr>
            <a:spLocks noGrp="1"/>
          </p:cNvSpPr>
          <p:nvPr>
            <p:ph type="sldNum" sz="quarter" idx="11"/>
          </p:nvPr>
        </p:nvSpPr>
        <p:spPr/>
        <p:txBody>
          <a:bodyPr lIns="86530" tIns="43265" rIns="86530" bIns="43265"/>
          <a:lstStyle/>
          <a:p>
            <a:pPr>
              <a:defRPr/>
            </a:pPr>
            <a:fld id="{80249327-EC2F-4096-8D35-6B76097739FC}" type="slidenum">
              <a:rPr lang="en-US" smtClean="0"/>
              <a:pPr>
                <a:defRPr/>
              </a:pPr>
              <a:t>39</a:t>
            </a:fld>
            <a:endParaRPr lang="en-US" dirty="0"/>
          </a:p>
        </p:txBody>
      </p:sp>
    </p:spTree>
    <p:extLst>
      <p:ext uri="{BB962C8B-B14F-4D97-AF65-F5344CB8AC3E}">
        <p14:creationId xmlns:p14="http://schemas.microsoft.com/office/powerpoint/2010/main" val="26498286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lIns="86530" tIns="43265" rIns="86530" bIns="43265">
            <a:normAutofit/>
          </a:bodyPr>
          <a:lstStyle/>
          <a:p>
            <a:r>
              <a:rPr lang="en-US" dirty="0" smtClean="0"/>
              <a:t>However,</a:t>
            </a:r>
            <a:r>
              <a:rPr lang="en-US" baseline="0" dirty="0" smtClean="0"/>
              <a:t> if we visualize each data set using a scatterplot and a regression line superimposed over each plot, the datasets appear quite different. Dataset 1 is the best candidate for a regression line, although there is a lot of variation. Dataset 2 is definitely non-linear. Dataset 3 is a close match, but over predicts at higher value of x and has an extreme outlier. And Dataset 4 isn’t captured at all by a simple regression line. </a:t>
            </a:r>
          </a:p>
          <a:p>
            <a:r>
              <a:rPr lang="en-US" baseline="0" dirty="0" smtClean="0"/>
              <a:t>Assuming we have datasets represented by data frames s1, s2, s3, and s4, we can generate these plots in R by using the following code: </a:t>
            </a:r>
          </a:p>
          <a:p>
            <a:endParaRPr lang="en-US" baseline="0" dirty="0" smtClean="0"/>
          </a:p>
          <a:p>
            <a:r>
              <a:rPr lang="en-US" b="1" u="sng" baseline="0" dirty="0" smtClean="0"/>
              <a:t>R-Code</a:t>
            </a:r>
          </a:p>
          <a:p>
            <a:r>
              <a:rPr lang="en-US" baseline="0" dirty="0" smtClean="0"/>
              <a:t>plot(s1)</a:t>
            </a:r>
            <a:br>
              <a:rPr lang="en-US" baseline="0" dirty="0" smtClean="0"/>
            </a:br>
            <a:r>
              <a:rPr lang="en-US" baseline="0" dirty="0" smtClean="0"/>
              <a:t>plot(lm(s1$y ~ s1$x))</a:t>
            </a:r>
          </a:p>
          <a:p>
            <a:r>
              <a:rPr lang="en-US" baseline="0" dirty="0" smtClean="0"/>
              <a:t>…</a:t>
            </a:r>
          </a:p>
          <a:p>
            <a:r>
              <a:rPr lang="en-US" baseline="0" dirty="0" smtClean="0"/>
              <a:t>(Yes, a loop is possible but requires more advanced data manipulation: for information, consult the R “eval”  function if interested). We </a:t>
            </a:r>
            <a:r>
              <a:rPr lang="en-US" b="1" baseline="0" dirty="0" smtClean="0"/>
              <a:t>also must take care to overwrite the preceding graph in each instance</a:t>
            </a:r>
            <a:r>
              <a:rPr lang="en-US" baseline="0" dirty="0" smtClean="0"/>
              <a:t>.</a:t>
            </a:r>
          </a:p>
          <a:p>
            <a:r>
              <a:rPr lang="en-US" baseline="0" dirty="0" smtClean="0"/>
              <a:t>Code to produce these graphs is included in the script </a:t>
            </a:r>
            <a:r>
              <a:rPr lang="en-US" i="1" baseline="0" dirty="0" smtClean="0"/>
              <a:t>AnscombePlot.R</a:t>
            </a:r>
            <a:r>
              <a:rPr lang="en-US" baseline="0" dirty="0" smtClean="0"/>
              <a:t>. Note that the dataset for these plots are included in the standard R distribution. Type </a:t>
            </a:r>
            <a:r>
              <a:rPr lang="en-US" i="1" baseline="0" dirty="0" smtClean="0"/>
              <a:t>data()</a:t>
            </a:r>
            <a:r>
              <a:rPr lang="en-US" baseline="0" dirty="0" smtClean="0"/>
              <a:t> for a list of dataset included in the base distribution. </a:t>
            </a:r>
            <a:r>
              <a:rPr lang="en-US" i="1" baseline="0" dirty="0" smtClean="0"/>
              <a:t>data(name)</a:t>
            </a:r>
            <a:r>
              <a:rPr lang="en-US" baseline="0" dirty="0" smtClean="0"/>
              <a:t> will make that dataset available in your workspace.</a:t>
            </a:r>
            <a:endParaRPr lang="en-US" dirty="0"/>
          </a:p>
        </p:txBody>
      </p:sp>
      <p:sp>
        <p:nvSpPr>
          <p:cNvPr id="5" name="Footer Placeholder 4"/>
          <p:cNvSpPr>
            <a:spLocks noGrp="1"/>
          </p:cNvSpPr>
          <p:nvPr>
            <p:ph type="ftr" sz="quarter" idx="11"/>
          </p:nvPr>
        </p:nvSpPr>
        <p:spPr/>
        <p:txBody>
          <a:bodyPr lIns="86530" tIns="43265" rIns="86530" bIns="43265"/>
          <a:lstStyle/>
          <a:p>
            <a:pPr>
              <a:defRPr/>
            </a:pPr>
            <a:r>
              <a:rPr lang="en-US" dirty="0" smtClean="0"/>
              <a:t>Module 3: Basic Data Analytic Methods Using R</a:t>
            </a:r>
            <a:endParaRPr lang="en-US" dirty="0"/>
          </a:p>
        </p:txBody>
      </p:sp>
      <p:sp>
        <p:nvSpPr>
          <p:cNvPr id="6" name="Slide Number Placeholder 5"/>
          <p:cNvSpPr>
            <a:spLocks noGrp="1"/>
          </p:cNvSpPr>
          <p:nvPr>
            <p:ph type="sldNum" sz="quarter" idx="12"/>
          </p:nvPr>
        </p:nvSpPr>
        <p:spPr>
          <a:xfrm>
            <a:off x="6400802" y="8839202"/>
            <a:ext cx="455614" cy="304800"/>
          </a:xfrm>
          <a:prstGeom prst="rect">
            <a:avLst/>
          </a:prstGeom>
        </p:spPr>
        <p:txBody>
          <a:bodyPr lIns="86530" tIns="43265" rIns="86530" bIns="43265"/>
          <a:lstStyle/>
          <a:p>
            <a:pPr>
              <a:defRPr/>
            </a:pPr>
            <a:fld id="{80249327-EC2F-4096-8D35-6B76097739FC}" type="slidenum">
              <a:rPr lang="en-US" smtClean="0"/>
              <a:pPr>
                <a:defRPr/>
              </a:pPr>
              <a:t>4</a:t>
            </a:fld>
            <a:endParaRPr lang="en-US" dirty="0"/>
          </a:p>
        </p:txBody>
      </p:sp>
    </p:spTree>
    <p:extLst>
      <p:ext uri="{BB962C8B-B14F-4D97-AF65-F5344CB8AC3E}">
        <p14:creationId xmlns:p14="http://schemas.microsoft.com/office/powerpoint/2010/main" val="290184285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Slide Image Placeholder 1"/>
          <p:cNvSpPr>
            <a:spLocks noGrp="1" noRot="1" noChangeAspect="1" noTextEdit="1"/>
          </p:cNvSpPr>
          <p:nvPr>
            <p:ph type="sldImg"/>
          </p:nvPr>
        </p:nvSpPr>
        <p:spPr bwMode="auto">
          <a:noFill/>
          <a:ln>
            <a:solidFill>
              <a:srgbClr val="000000"/>
            </a:solidFill>
            <a:miter lim="800000"/>
            <a:headEnd/>
            <a:tailEnd/>
          </a:ln>
        </p:spPr>
      </p:sp>
      <p:sp>
        <p:nvSpPr>
          <p:cNvPr id="39939" name="Notes Placeholder 2"/>
          <p:cNvSpPr>
            <a:spLocks noGrp="1"/>
          </p:cNvSpPr>
          <p:nvPr>
            <p:ph type="body" idx="1"/>
          </p:nvPr>
        </p:nvSpPr>
        <p:spPr bwMode="auto">
          <a:noFill/>
        </p:spPr>
        <p:txBody>
          <a:bodyPr wrap="square" lIns="91436" tIns="45718" rIns="91436" bIns="45718" numCol="1" anchor="t" anchorCtr="0" compatLnSpc="1">
            <a:prstTxWarp prst="textNoShape">
              <a:avLst/>
            </a:prstTxWarp>
          </a:bodyPr>
          <a:lstStyle/>
          <a:p>
            <a:r>
              <a:rPr lang="en-US" dirty="0" smtClean="0"/>
              <a:t>These</a:t>
            </a:r>
            <a:r>
              <a:rPr lang="en-US" baseline="0" dirty="0" smtClean="0"/>
              <a:t> are the key points covered in this lesson. </a:t>
            </a:r>
            <a:endParaRPr lang="en-US" dirty="0"/>
          </a:p>
        </p:txBody>
      </p:sp>
      <p:sp>
        <p:nvSpPr>
          <p:cNvPr id="4" name="Footer Placeholder 3"/>
          <p:cNvSpPr>
            <a:spLocks noGrp="1"/>
          </p:cNvSpPr>
          <p:nvPr>
            <p:ph type="ftr" sz="quarter" idx="4"/>
          </p:nvPr>
        </p:nvSpPr>
        <p:spPr/>
        <p:txBody>
          <a:bodyPr lIns="86530" tIns="43265" rIns="86530" bIns="43265"/>
          <a:lstStyle/>
          <a:p>
            <a:pPr>
              <a:defRPr/>
            </a:pPr>
            <a:r>
              <a:rPr lang="en-US" dirty="0" smtClean="0"/>
              <a:t>Module 3: Basic Data Analytic Methods Using R</a:t>
            </a:r>
            <a:endParaRPr lang="en-US" dirty="0"/>
          </a:p>
        </p:txBody>
      </p:sp>
      <p:sp>
        <p:nvSpPr>
          <p:cNvPr id="5" name="Slide Number Placeholder 4"/>
          <p:cNvSpPr>
            <a:spLocks noGrp="1"/>
          </p:cNvSpPr>
          <p:nvPr>
            <p:ph type="sldNum" sz="quarter" idx="5"/>
          </p:nvPr>
        </p:nvSpPr>
        <p:spPr/>
        <p:txBody>
          <a:bodyPr lIns="86530" tIns="43265" rIns="86530" bIns="43265"/>
          <a:lstStyle/>
          <a:p>
            <a:pPr>
              <a:defRPr/>
            </a:pPr>
            <a:fld id="{0AE62709-12B7-481E-AF02-15961EF83D30}" type="slidenum">
              <a:rPr lang="en-US"/>
              <a:pPr>
                <a:defRPr/>
              </a:pPr>
              <a:t>40</a:t>
            </a:fld>
            <a:endParaRPr lang="en-US" dirty="0"/>
          </a:p>
        </p:txBody>
      </p:sp>
    </p:spTree>
    <p:extLst>
      <p:ext uri="{BB962C8B-B14F-4D97-AF65-F5344CB8AC3E}">
        <p14:creationId xmlns:p14="http://schemas.microsoft.com/office/powerpoint/2010/main" val="237923603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Image Placeholder 1"/>
          <p:cNvSpPr>
            <a:spLocks noGrp="1" noRot="1" noChangeAspect="1" noTextEdit="1"/>
          </p:cNvSpPr>
          <p:nvPr>
            <p:ph type="sldImg"/>
          </p:nvPr>
        </p:nvSpPr>
        <p:spPr bwMode="auto">
          <a:noFill/>
          <a:ln>
            <a:solidFill>
              <a:srgbClr val="000000"/>
            </a:solidFill>
            <a:miter lim="800000"/>
            <a:headEnd/>
            <a:tailEnd/>
          </a:ln>
        </p:spPr>
      </p:sp>
      <p:sp>
        <p:nvSpPr>
          <p:cNvPr id="41987" name="Notes Placeholder 2"/>
          <p:cNvSpPr>
            <a:spLocks noGrp="1"/>
          </p:cNvSpPr>
          <p:nvPr>
            <p:ph type="body" idx="1"/>
          </p:nvPr>
        </p:nvSpPr>
        <p:spPr bwMode="auto">
          <a:noFill/>
        </p:spPr>
        <p:txBody>
          <a:bodyPr wrap="square" lIns="91440" tIns="45720" rIns="91440" bIns="45720" numCol="1" anchor="t" anchorCtr="0" compatLnSpc="1">
            <a:prstTxWarp prst="textNoShape">
              <a:avLst/>
            </a:prstTxWarp>
          </a:bodyPr>
          <a:lstStyle/>
          <a:p>
            <a:r>
              <a:rPr lang="en-US" dirty="0" smtClean="0"/>
              <a:t>In</a:t>
            </a:r>
            <a:r>
              <a:rPr lang="en-US" baseline="0" dirty="0" smtClean="0"/>
              <a:t> this lab, you are asked to read in some data into a data frame and display, summarize, view analyze that data. First thing is to load that dataset into R, and then go from there. Instructions for the lab are contained in your lab guide. </a:t>
            </a:r>
          </a:p>
          <a:p>
            <a:endParaRPr lang="en-US" dirty="0" smtClean="0"/>
          </a:p>
          <a:p>
            <a:endParaRPr lang="en-US" dirty="0" smtClean="0"/>
          </a:p>
        </p:txBody>
      </p:sp>
      <p:sp>
        <p:nvSpPr>
          <p:cNvPr id="4" name="Footer Placeholder 3"/>
          <p:cNvSpPr>
            <a:spLocks noGrp="1"/>
          </p:cNvSpPr>
          <p:nvPr>
            <p:ph type="ftr" sz="quarter" idx="4"/>
          </p:nvPr>
        </p:nvSpPr>
        <p:spPr/>
        <p:txBody>
          <a:bodyPr/>
          <a:lstStyle/>
          <a:p>
            <a:pPr>
              <a:defRPr/>
            </a:pPr>
            <a:r>
              <a:rPr lang="en-US" dirty="0" smtClean="0"/>
              <a:t>Module 3: Basic Data Analytic Methods Using R</a:t>
            </a:r>
            <a:endParaRPr lang="en-US" dirty="0"/>
          </a:p>
        </p:txBody>
      </p:sp>
      <p:sp>
        <p:nvSpPr>
          <p:cNvPr id="5" name="Slide Number Placeholder 4"/>
          <p:cNvSpPr>
            <a:spLocks noGrp="1"/>
          </p:cNvSpPr>
          <p:nvPr>
            <p:ph type="sldNum" sz="quarter" idx="5"/>
          </p:nvPr>
        </p:nvSpPr>
        <p:spPr/>
        <p:txBody>
          <a:bodyPr/>
          <a:lstStyle/>
          <a:p>
            <a:pPr>
              <a:defRPr/>
            </a:pPr>
            <a:fld id="{1A0E781F-A9C1-4F3B-A591-F77066D45030}" type="slidenum">
              <a:rPr lang="en-US"/>
              <a:pPr>
                <a:defRPr/>
              </a:pPr>
              <a:t>41</a:t>
            </a:fld>
            <a:endParaRPr lang="en-US" dirty="0"/>
          </a:p>
        </p:txBody>
      </p:sp>
    </p:spTree>
    <p:extLst>
      <p:ext uri="{BB962C8B-B14F-4D97-AF65-F5344CB8AC3E}">
        <p14:creationId xmlns:p14="http://schemas.microsoft.com/office/powerpoint/2010/main" val="328104419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This</a:t>
            </a:r>
            <a:r>
              <a:rPr lang="en-US" baseline="0" dirty="0" smtClean="0"/>
              <a:t> slide captures the workflow from part1 of Lab Exercise 3. Please take a moment to review each step before starting the lab.</a:t>
            </a:r>
            <a:endParaRPr lang="en-US" dirty="0"/>
          </a:p>
        </p:txBody>
      </p:sp>
      <p:sp>
        <p:nvSpPr>
          <p:cNvPr id="4" name="Footer Placeholder 3"/>
          <p:cNvSpPr>
            <a:spLocks noGrp="1"/>
          </p:cNvSpPr>
          <p:nvPr>
            <p:ph type="ftr" sz="quarter" idx="10"/>
          </p:nvPr>
        </p:nvSpPr>
        <p:spPr/>
        <p:txBody>
          <a:bodyPr/>
          <a:lstStyle/>
          <a:p>
            <a:pPr>
              <a:defRPr/>
            </a:pPr>
            <a:r>
              <a:rPr lang="en-US" smtClean="0"/>
              <a:t>Module 3: Basic Data Analytic Methods Using R</a:t>
            </a:r>
            <a:endParaRPr lang="en-US" dirty="0"/>
          </a:p>
        </p:txBody>
      </p:sp>
      <p:sp>
        <p:nvSpPr>
          <p:cNvPr id="5" name="Slide Number Placeholder 4"/>
          <p:cNvSpPr>
            <a:spLocks noGrp="1"/>
          </p:cNvSpPr>
          <p:nvPr>
            <p:ph type="sldNum" sz="quarter" idx="11"/>
          </p:nvPr>
        </p:nvSpPr>
        <p:spPr/>
        <p:txBody>
          <a:bodyPr/>
          <a:lstStyle/>
          <a:p>
            <a:pPr>
              <a:defRPr/>
            </a:pPr>
            <a:fld id="{80249327-EC2F-4096-8D35-6B76097739FC}" type="slidenum">
              <a:rPr lang="en-US" smtClean="0"/>
              <a:pPr>
                <a:defRPr/>
              </a:pPr>
              <a:t>42</a:t>
            </a:fld>
            <a:endParaRPr lang="en-US" dirty="0"/>
          </a:p>
        </p:txBody>
      </p:sp>
    </p:spTree>
    <p:extLst>
      <p:ext uri="{BB962C8B-B14F-4D97-AF65-F5344CB8AC3E}">
        <p14:creationId xmlns:p14="http://schemas.microsoft.com/office/powerpoint/2010/main" val="401616200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This</a:t>
            </a:r>
            <a:r>
              <a:rPr lang="en-US" baseline="0" dirty="0" smtClean="0"/>
              <a:t> slide captures the workflow from part2 of Lab Exercise 3. Please take a moment to review each step before starting the lab.</a:t>
            </a:r>
            <a:endParaRPr lang="en-US" dirty="0"/>
          </a:p>
        </p:txBody>
      </p:sp>
      <p:sp>
        <p:nvSpPr>
          <p:cNvPr id="4" name="Footer Placeholder 3"/>
          <p:cNvSpPr>
            <a:spLocks noGrp="1"/>
          </p:cNvSpPr>
          <p:nvPr>
            <p:ph type="ftr" sz="quarter" idx="10"/>
          </p:nvPr>
        </p:nvSpPr>
        <p:spPr/>
        <p:txBody>
          <a:bodyPr/>
          <a:lstStyle/>
          <a:p>
            <a:pPr>
              <a:defRPr/>
            </a:pPr>
            <a:r>
              <a:rPr lang="en-US" smtClean="0"/>
              <a:t>Module 3: Basic Data Analytic Methods Using R</a:t>
            </a:r>
            <a:endParaRPr lang="en-US" dirty="0"/>
          </a:p>
        </p:txBody>
      </p:sp>
      <p:sp>
        <p:nvSpPr>
          <p:cNvPr id="5" name="Slide Number Placeholder 4"/>
          <p:cNvSpPr>
            <a:spLocks noGrp="1"/>
          </p:cNvSpPr>
          <p:nvPr>
            <p:ph type="sldNum" sz="quarter" idx="11"/>
          </p:nvPr>
        </p:nvSpPr>
        <p:spPr/>
        <p:txBody>
          <a:bodyPr/>
          <a:lstStyle/>
          <a:p>
            <a:pPr>
              <a:defRPr/>
            </a:pPr>
            <a:fld id="{80249327-EC2F-4096-8D35-6B76097739FC}" type="slidenum">
              <a:rPr lang="en-US" smtClean="0"/>
              <a:pPr>
                <a:defRPr/>
              </a:pPr>
              <a:t>43</a:t>
            </a:fld>
            <a:endParaRPr lang="en-US" dirty="0"/>
          </a:p>
        </p:txBody>
      </p:sp>
    </p:spTree>
    <p:extLst>
      <p:ext uri="{BB962C8B-B14F-4D97-AF65-F5344CB8AC3E}">
        <p14:creationId xmlns:p14="http://schemas.microsoft.com/office/powerpoint/2010/main" val="260917560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These are the main points</a:t>
            </a:r>
            <a:r>
              <a:rPr lang="en-US" baseline="0" dirty="0" smtClean="0"/>
              <a:t> covered in the module. Please take a moment to review them.</a:t>
            </a:r>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In addition, pause and consider what you learned from the lab exercises in </a:t>
            </a:r>
            <a:r>
              <a:rPr lang="en-US" baseline="0" smtClean="0"/>
              <a:t>this module.</a:t>
            </a:r>
            <a:endParaRPr lang="en-US" dirty="0" smtClean="0"/>
          </a:p>
          <a:p>
            <a:endParaRPr lang="en-US" dirty="0"/>
          </a:p>
        </p:txBody>
      </p:sp>
      <p:sp>
        <p:nvSpPr>
          <p:cNvPr id="4" name="Footer Placeholder 3"/>
          <p:cNvSpPr>
            <a:spLocks noGrp="1"/>
          </p:cNvSpPr>
          <p:nvPr>
            <p:ph type="ftr" sz="quarter" idx="10"/>
          </p:nvPr>
        </p:nvSpPr>
        <p:spPr/>
        <p:txBody>
          <a:bodyPr/>
          <a:lstStyle/>
          <a:p>
            <a:pPr>
              <a:defRPr/>
            </a:pPr>
            <a:r>
              <a:rPr lang="en-US" smtClean="0"/>
              <a:t>Module 3: Basic Data Analytic Methods Using R</a:t>
            </a:r>
            <a:endParaRPr lang="en-US" dirty="0"/>
          </a:p>
        </p:txBody>
      </p:sp>
      <p:sp>
        <p:nvSpPr>
          <p:cNvPr id="5" name="Slide Number Placeholder 4"/>
          <p:cNvSpPr>
            <a:spLocks noGrp="1"/>
          </p:cNvSpPr>
          <p:nvPr>
            <p:ph type="sldNum" sz="quarter" idx="11"/>
          </p:nvPr>
        </p:nvSpPr>
        <p:spPr/>
        <p:txBody>
          <a:bodyPr/>
          <a:lstStyle/>
          <a:p>
            <a:pPr>
              <a:defRPr/>
            </a:pPr>
            <a:fld id="{80249327-EC2F-4096-8D35-6B76097739FC}" type="slidenum">
              <a:rPr lang="en-US" smtClean="0"/>
              <a:pPr>
                <a:defRPr/>
              </a:pPr>
              <a:t>44</a:t>
            </a:fld>
            <a:endParaRPr lang="en-US" dirty="0"/>
          </a:p>
        </p:txBody>
      </p:sp>
    </p:spTree>
    <p:extLst>
      <p:ext uri="{BB962C8B-B14F-4D97-AF65-F5344CB8AC3E}">
        <p14:creationId xmlns:p14="http://schemas.microsoft.com/office/powerpoint/2010/main" val="425258986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Footer Placeholder 3"/>
          <p:cNvSpPr>
            <a:spLocks noGrp="1"/>
          </p:cNvSpPr>
          <p:nvPr>
            <p:ph type="ftr" sz="quarter" idx="10"/>
          </p:nvPr>
        </p:nvSpPr>
        <p:spPr/>
        <p:txBody>
          <a:bodyPr/>
          <a:lstStyle/>
          <a:p>
            <a:pPr>
              <a:defRPr/>
            </a:pPr>
            <a:r>
              <a:rPr lang="en-US" smtClean="0"/>
              <a:t>Module 3: Basic Data Analytic Methods Using R</a:t>
            </a:r>
            <a:endParaRPr lang="en-US" dirty="0"/>
          </a:p>
        </p:txBody>
      </p:sp>
      <p:sp>
        <p:nvSpPr>
          <p:cNvPr id="5" name="Slide Number Placeholder 4"/>
          <p:cNvSpPr>
            <a:spLocks noGrp="1"/>
          </p:cNvSpPr>
          <p:nvPr>
            <p:ph type="sldNum" sz="quarter" idx="11"/>
          </p:nvPr>
        </p:nvSpPr>
        <p:spPr/>
        <p:txBody>
          <a:bodyPr/>
          <a:lstStyle/>
          <a:p>
            <a:pPr>
              <a:defRPr/>
            </a:pPr>
            <a:fld id="{80249327-EC2F-4096-8D35-6B76097739FC}" type="slidenum">
              <a:rPr lang="en-US" smtClean="0"/>
              <a:pPr>
                <a:defRPr/>
              </a:pPr>
              <a:t>45</a:t>
            </a:fld>
            <a:endParaRPr lang="en-US"/>
          </a:p>
        </p:txBody>
      </p:sp>
    </p:spTree>
    <p:extLst>
      <p:ext uri="{BB962C8B-B14F-4D97-AF65-F5344CB8AC3E}">
        <p14:creationId xmlns:p14="http://schemas.microsoft.com/office/powerpoint/2010/main" val="37079426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lIns="86530" tIns="43265" rIns="86530" bIns="43265">
            <a:normAutofit/>
          </a:bodyPr>
          <a:lstStyle/>
          <a:p>
            <a:r>
              <a:rPr lang="en-US" dirty="0" smtClean="0"/>
              <a:t>In a previous lesson, we’ve</a:t>
            </a:r>
            <a:r>
              <a:rPr lang="en-US" baseline="0" dirty="0" smtClean="0"/>
              <a:t> looked at how you can characterize your data by using traditional statistics. But we also showed how datasets could appear identical when using descriptive statistics, and yet look completely different when visualizing the data via a plot. </a:t>
            </a:r>
          </a:p>
          <a:p>
            <a:r>
              <a:rPr lang="en-US" baseline="0" dirty="0" smtClean="0"/>
              <a:t>Using visual representations of data is the hallmark of exploratory data analysis: letting the data speak to us rather than necessarily imposing an interpretation on the data </a:t>
            </a:r>
            <a:r>
              <a:rPr lang="en-US" i="1" baseline="0" dirty="0" smtClean="0"/>
              <a:t>a priori</a:t>
            </a:r>
            <a:r>
              <a:rPr lang="en-US" i="0" baseline="0" dirty="0" smtClean="0"/>
              <a:t>. In the rest of this lesson, we are going to examine ways of displaying data so that we can better understand the underlying distributions of a single variable or the relationships between two or more variables. </a:t>
            </a:r>
          </a:p>
          <a:p>
            <a:r>
              <a:rPr lang="en-US" i="0" baseline="0" dirty="0" smtClean="0"/>
              <a:t>Although data visualization is a powerful tool, the results we obtain may not be suitable when it comes time for us to “tell a story” about the data. Our last slide will discuss what kind of presentations are most effective. </a:t>
            </a:r>
            <a:endParaRPr lang="en-US" dirty="0"/>
          </a:p>
        </p:txBody>
      </p:sp>
      <p:sp>
        <p:nvSpPr>
          <p:cNvPr id="4" name="Footer Placeholder 3"/>
          <p:cNvSpPr>
            <a:spLocks noGrp="1"/>
          </p:cNvSpPr>
          <p:nvPr>
            <p:ph type="ftr" sz="quarter" idx="10"/>
          </p:nvPr>
        </p:nvSpPr>
        <p:spPr/>
        <p:txBody>
          <a:bodyPr lIns="86530" tIns="43265" rIns="86530" bIns="43265"/>
          <a:lstStyle/>
          <a:p>
            <a:pPr>
              <a:defRPr/>
            </a:pPr>
            <a:r>
              <a:rPr lang="en-US" dirty="0" smtClean="0"/>
              <a:t>Module 3: Basic Data Analytic Methods Using R</a:t>
            </a:r>
            <a:endParaRPr lang="en-US" dirty="0"/>
          </a:p>
        </p:txBody>
      </p:sp>
      <p:sp>
        <p:nvSpPr>
          <p:cNvPr id="5" name="Slide Number Placeholder 4"/>
          <p:cNvSpPr>
            <a:spLocks noGrp="1"/>
          </p:cNvSpPr>
          <p:nvPr>
            <p:ph type="sldNum" sz="quarter" idx="11"/>
          </p:nvPr>
        </p:nvSpPr>
        <p:spPr/>
        <p:txBody>
          <a:bodyPr lIns="86530" tIns="43265" rIns="86530" bIns="43265"/>
          <a:lstStyle/>
          <a:p>
            <a:pPr>
              <a:defRPr/>
            </a:pPr>
            <a:fld id="{80249327-EC2F-4096-8D35-6B76097739FC}" type="slidenum">
              <a:rPr lang="en-US" smtClean="0"/>
              <a:pPr>
                <a:defRPr/>
              </a:pPr>
              <a:t>5</a:t>
            </a:fld>
            <a:endParaRPr lang="en-US" dirty="0"/>
          </a:p>
        </p:txBody>
      </p:sp>
    </p:spTree>
    <p:extLst>
      <p:ext uri="{BB962C8B-B14F-4D97-AF65-F5344CB8AC3E}">
        <p14:creationId xmlns:p14="http://schemas.microsoft.com/office/powerpoint/2010/main" val="27733081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lIns="86530" tIns="43265" rIns="86530" bIns="43265">
            <a:normAutofit/>
          </a:bodyPr>
          <a:lstStyle/>
          <a:p>
            <a:r>
              <a:rPr lang="en-US" dirty="0" smtClean="0"/>
              <a:t>R has multiple</a:t>
            </a:r>
            <a:r>
              <a:rPr lang="en-US" baseline="0" dirty="0" smtClean="0"/>
              <a:t> functions available to examine a single variable. Some of them are listed above. See the R documentation for each of these. Some other useful functions are </a:t>
            </a:r>
            <a:r>
              <a:rPr lang="en-US" baseline="0" dirty="0" smtClean="0">
                <a:latin typeface="Courier New" pitchFamily="49" charset="0"/>
                <a:cs typeface="Courier New" pitchFamily="49" charset="0"/>
              </a:rPr>
              <a:t>barplot() </a:t>
            </a:r>
            <a:r>
              <a:rPr lang="en-US" baseline="0" dirty="0" smtClean="0"/>
              <a:t>and </a:t>
            </a:r>
            <a:r>
              <a:rPr lang="en-US" baseline="0" dirty="0" smtClean="0">
                <a:latin typeface="Courier New" pitchFamily="49" charset="0"/>
                <a:cs typeface="Courier New" pitchFamily="49" charset="0"/>
              </a:rPr>
              <a:t>dotplot(). </a:t>
            </a:r>
          </a:p>
          <a:p>
            <a:r>
              <a:rPr lang="en-US" baseline="0" dirty="0" smtClean="0"/>
              <a:t>The example included is a frequency table of household income. We can certainly see a concentration of households in the leftmost portion of the graph. </a:t>
            </a:r>
          </a:p>
        </p:txBody>
      </p:sp>
      <p:sp>
        <p:nvSpPr>
          <p:cNvPr id="5" name="Footer Placeholder 4"/>
          <p:cNvSpPr>
            <a:spLocks noGrp="1"/>
          </p:cNvSpPr>
          <p:nvPr>
            <p:ph type="ftr" sz="quarter" idx="11"/>
          </p:nvPr>
        </p:nvSpPr>
        <p:spPr/>
        <p:txBody>
          <a:bodyPr lIns="86530" tIns="43265" rIns="86530" bIns="43265"/>
          <a:lstStyle/>
          <a:p>
            <a:pPr>
              <a:defRPr/>
            </a:pPr>
            <a:r>
              <a:rPr lang="en-US" dirty="0" smtClean="0"/>
              <a:t>Module 3: Basic Data Analytic Methods Using R</a:t>
            </a:r>
            <a:endParaRPr lang="en-US" dirty="0"/>
          </a:p>
        </p:txBody>
      </p:sp>
      <p:sp>
        <p:nvSpPr>
          <p:cNvPr id="6" name="Slide Number Placeholder 5"/>
          <p:cNvSpPr>
            <a:spLocks noGrp="1"/>
          </p:cNvSpPr>
          <p:nvPr>
            <p:ph type="sldNum" sz="quarter" idx="12"/>
          </p:nvPr>
        </p:nvSpPr>
        <p:spPr>
          <a:xfrm>
            <a:off x="6400802" y="8839202"/>
            <a:ext cx="455614" cy="304800"/>
          </a:xfrm>
          <a:prstGeom prst="rect">
            <a:avLst/>
          </a:prstGeom>
        </p:spPr>
        <p:txBody>
          <a:bodyPr lIns="86530" tIns="43265" rIns="86530" bIns="43265"/>
          <a:lstStyle/>
          <a:p>
            <a:pPr>
              <a:defRPr/>
            </a:pPr>
            <a:fld id="{80249327-EC2F-4096-8D35-6B76097739FC}" type="slidenum">
              <a:rPr lang="en-US" smtClean="0"/>
              <a:pPr>
                <a:defRPr/>
              </a:pPr>
              <a:t>6</a:t>
            </a:fld>
            <a:endParaRPr lang="en-US" dirty="0"/>
          </a:p>
        </p:txBody>
      </p:sp>
    </p:spTree>
    <p:extLst>
      <p:ext uri="{BB962C8B-B14F-4D97-AF65-F5344CB8AC3E}">
        <p14:creationId xmlns:p14="http://schemas.microsoft.com/office/powerpoint/2010/main" val="31787271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lIns="86530" tIns="43265" rIns="86530" bIns="43265">
            <a:normAutofit/>
          </a:bodyPr>
          <a:lstStyle/>
          <a:p>
            <a:r>
              <a:rPr lang="en-US" dirty="0" smtClean="0"/>
              <a:t>R has multiple</a:t>
            </a:r>
            <a:r>
              <a:rPr lang="en-US" baseline="0" dirty="0" smtClean="0"/>
              <a:t> functions available to examine a single variable. Some of them are listed above. See the R documentation for each of these. Some other useful functions are </a:t>
            </a:r>
            <a:r>
              <a:rPr lang="en-US" baseline="0" dirty="0" err="1" smtClean="0">
                <a:latin typeface="Courier New" pitchFamily="49" charset="0"/>
                <a:cs typeface="Courier New" pitchFamily="49" charset="0"/>
              </a:rPr>
              <a:t>barplot</a:t>
            </a:r>
            <a:r>
              <a:rPr lang="en-US" baseline="0" dirty="0" smtClean="0">
                <a:latin typeface="Courier New" pitchFamily="49" charset="0"/>
                <a:cs typeface="Courier New" pitchFamily="49" charset="0"/>
              </a:rPr>
              <a:t>(), </a:t>
            </a:r>
            <a:r>
              <a:rPr lang="en-US" baseline="0" dirty="0" err="1" smtClean="0">
                <a:latin typeface="Courier New" pitchFamily="49" charset="0"/>
                <a:cs typeface="Courier New" pitchFamily="49" charset="0"/>
              </a:rPr>
              <a:t>dotplot</a:t>
            </a:r>
            <a:r>
              <a:rPr lang="en-US" baseline="0" dirty="0" smtClean="0">
                <a:latin typeface="Courier New" pitchFamily="49" charset="0"/>
                <a:cs typeface="Courier New" pitchFamily="49" charset="0"/>
              </a:rPr>
              <a:t>() and stem().</a:t>
            </a:r>
          </a:p>
          <a:p>
            <a:pPr algn="l"/>
            <a:r>
              <a:rPr lang="en-US" baseline="0" dirty="0" smtClean="0"/>
              <a:t>The example included is a frequency table of log10 of household income. We can certainly see a concentration of households in the rightmost portion of the graph. The rug() function creates a 1-dimensional density plot as well: notice how it emphasizes the area under the curve. </a:t>
            </a:r>
          </a:p>
        </p:txBody>
      </p:sp>
      <p:sp>
        <p:nvSpPr>
          <p:cNvPr id="5" name="Footer Placeholder 4"/>
          <p:cNvSpPr>
            <a:spLocks noGrp="1"/>
          </p:cNvSpPr>
          <p:nvPr>
            <p:ph type="ftr" sz="quarter" idx="11"/>
          </p:nvPr>
        </p:nvSpPr>
        <p:spPr/>
        <p:txBody>
          <a:bodyPr lIns="86530" tIns="43265" rIns="86530" bIns="43265"/>
          <a:lstStyle/>
          <a:p>
            <a:pPr>
              <a:defRPr/>
            </a:pPr>
            <a:r>
              <a:rPr lang="en-US" dirty="0" smtClean="0"/>
              <a:t>Module 3: Basic Data Analytic Methods Using R</a:t>
            </a:r>
            <a:endParaRPr lang="en-US" dirty="0"/>
          </a:p>
        </p:txBody>
      </p:sp>
      <p:sp>
        <p:nvSpPr>
          <p:cNvPr id="6" name="Slide Number Placeholder 5"/>
          <p:cNvSpPr>
            <a:spLocks noGrp="1"/>
          </p:cNvSpPr>
          <p:nvPr>
            <p:ph type="sldNum" sz="quarter" idx="12"/>
          </p:nvPr>
        </p:nvSpPr>
        <p:spPr>
          <a:xfrm>
            <a:off x="6400802" y="8839202"/>
            <a:ext cx="455614" cy="304800"/>
          </a:xfrm>
          <a:prstGeom prst="rect">
            <a:avLst/>
          </a:prstGeom>
        </p:spPr>
        <p:txBody>
          <a:bodyPr lIns="86530" tIns="43265" rIns="86530" bIns="43265"/>
          <a:lstStyle/>
          <a:p>
            <a:pPr>
              <a:defRPr/>
            </a:pPr>
            <a:fld id="{80249327-EC2F-4096-8D35-6B76097739FC}" type="slidenum">
              <a:rPr lang="en-US" smtClean="0"/>
              <a:pPr>
                <a:defRPr/>
              </a:pPr>
              <a:t>7</a:t>
            </a:fld>
            <a:endParaRPr lang="en-US" dirty="0"/>
          </a:p>
        </p:txBody>
      </p:sp>
    </p:spTree>
    <p:extLst>
      <p:ext uri="{BB962C8B-B14F-4D97-AF65-F5344CB8AC3E}">
        <p14:creationId xmlns:p14="http://schemas.microsoft.com/office/powerpoint/2010/main" val="12434300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457201" y="4341882"/>
            <a:ext cx="5943601" cy="4602363"/>
          </a:xfrm>
        </p:spPr>
        <p:txBody>
          <a:bodyPr lIns="86530" tIns="43265" rIns="86530" bIns="43265">
            <a:normAutofit fontScale="47500" lnSpcReduction="20000"/>
          </a:bodyPr>
          <a:lstStyle/>
          <a:p>
            <a:r>
              <a:rPr lang="en-US" sz="2300" dirty="0"/>
              <a:t>When viewing the variables during the data exploration phase, you are looking for a sense of the data range, and whether the values are strongly concentrated in a certain range</a:t>
            </a:r>
            <a:r>
              <a:rPr lang="en-US" sz="2300" dirty="0" smtClean="0"/>
              <a:t>. If </a:t>
            </a:r>
            <a:r>
              <a:rPr lang="en-US" sz="2300" dirty="0"/>
              <a:t>the data is very skewed, </a:t>
            </a:r>
            <a:r>
              <a:rPr lang="en-US" sz="2300" b="1" dirty="0"/>
              <a:t>viewing the log of the data (if it's all positive) can help you detect structure that you might otherwise miss in a regularly scaled </a:t>
            </a:r>
            <a:r>
              <a:rPr lang="en-US" sz="2300" b="1" dirty="0" smtClean="0"/>
              <a:t>graph. </a:t>
            </a:r>
          </a:p>
          <a:p>
            <a:r>
              <a:rPr lang="en-US" sz="2300" dirty="0" smtClean="0"/>
              <a:t>This </a:t>
            </a:r>
            <a:r>
              <a:rPr lang="en-US" sz="2300" dirty="0"/>
              <a:t>is your chance to </a:t>
            </a:r>
            <a:r>
              <a:rPr lang="en-US" sz="2300" b="1" dirty="0"/>
              <a:t>look for obvious signs of dirty data (outliers or unlikely looking values</a:t>
            </a:r>
            <a:r>
              <a:rPr lang="en-US" sz="2300" dirty="0"/>
              <a:t>). See if the data is unimodel or multimodal: that gives you an idea of how many distinct populations (with distinct behavior patterns) </a:t>
            </a:r>
            <a:r>
              <a:rPr lang="en-US" sz="2300" dirty="0" smtClean="0"/>
              <a:t>might be </a:t>
            </a:r>
            <a:r>
              <a:rPr lang="en-US" sz="2300" dirty="0"/>
              <a:t>mixed into your overall population. Knowing if the data is approximately normal (or can be transformed to approximately normal – for example, by taking the log) is important, since many modeling techniquest assume </a:t>
            </a:r>
            <a:r>
              <a:rPr lang="en-US" sz="2300" dirty="0" smtClean="0"/>
              <a:t>that the </a:t>
            </a:r>
            <a:r>
              <a:rPr lang="en-US" sz="2300" dirty="0"/>
              <a:t>data is approximately normal in distribution. </a:t>
            </a:r>
          </a:p>
          <a:p>
            <a:r>
              <a:rPr lang="en-US" sz="2300" dirty="0"/>
              <a:t>For our example, we can look at the densityplot of  purchase sizes (in </a:t>
            </a:r>
            <a:r>
              <a:rPr lang="en-US" sz="2300" dirty="0" smtClean="0"/>
              <a:t>$ US) </a:t>
            </a:r>
            <a:r>
              <a:rPr lang="en-US" sz="2300" dirty="0"/>
              <a:t>of customers at our online retail site. The range here is extremely wide – from around </a:t>
            </a:r>
            <a:r>
              <a:rPr lang="en-US" sz="2300" dirty="0" smtClean="0"/>
              <a:t> $1 US to </a:t>
            </a:r>
            <a:r>
              <a:rPr lang="en-US" sz="2300" dirty="0"/>
              <a:t>over $</a:t>
            </a:r>
            <a:r>
              <a:rPr lang="en-US" sz="2300" dirty="0" smtClean="0"/>
              <a:t>10,000 US. </a:t>
            </a:r>
            <a:r>
              <a:rPr lang="en-US" sz="2300" dirty="0"/>
              <a:t>Extreme ranges like this are typical of monetary </a:t>
            </a:r>
            <a:r>
              <a:rPr lang="en-US" sz="2300" dirty="0" smtClean="0"/>
              <a:t>data, like </a:t>
            </a:r>
            <a:r>
              <a:rPr lang="en-US" sz="2300" dirty="0"/>
              <a:t>income, customer value, tax liabilities, bank account sizes, etc. (In fact, all of this kind of data is often assumed to be distributed lognormally – that is, its log is a normal distribution</a:t>
            </a:r>
            <a:r>
              <a:rPr lang="en-US" sz="2300" dirty="0" smtClean="0"/>
              <a:t>). </a:t>
            </a:r>
            <a:endParaRPr lang="en-US" sz="2300" dirty="0"/>
          </a:p>
          <a:p>
            <a:r>
              <a:rPr lang="en-US" sz="2300" dirty="0"/>
              <a:t>The data range makes it really hard for us to see much detail, so we take the log of it, and then density plot it. Now we can see that there are (at least) two distinct population in our customer base: One population </a:t>
            </a:r>
            <a:r>
              <a:rPr lang="en-US" sz="2300" dirty="0" smtClean="0"/>
              <a:t>that makes </a:t>
            </a:r>
            <a:r>
              <a:rPr lang="en-US" sz="2300" dirty="0"/>
              <a:t>small to medium size purchases (median purchase size about $</a:t>
            </a:r>
            <a:r>
              <a:rPr lang="en-US" sz="2300" dirty="0" smtClean="0"/>
              <a:t>55 US) </a:t>
            </a:r>
            <a:r>
              <a:rPr lang="en-US" sz="2300" dirty="0"/>
              <a:t>and one that makes larger purchases (median purchase size about $</a:t>
            </a:r>
            <a:r>
              <a:rPr lang="en-US" sz="2300" dirty="0" smtClean="0"/>
              <a:t>2900 US). </a:t>
            </a:r>
            <a:r>
              <a:rPr lang="en-US" sz="2300" dirty="0"/>
              <a:t>Can you see those two populations in the top graph</a:t>
            </a:r>
            <a:r>
              <a:rPr lang="en-US" sz="2300" dirty="0" smtClean="0"/>
              <a:t>?</a:t>
            </a:r>
            <a:endParaRPr lang="en-US" sz="2300" dirty="0"/>
          </a:p>
          <a:p>
            <a:r>
              <a:rPr lang="en-US" sz="2300" dirty="0"/>
              <a:t>The plots shown were made using the lattice package. If the data is in the vector </a:t>
            </a:r>
            <a:r>
              <a:rPr lang="en-US" sz="2300" i="1" dirty="0"/>
              <a:t>purchase_size</a:t>
            </a:r>
            <a:r>
              <a:rPr lang="en-US" sz="2300" dirty="0"/>
              <a:t>, then the lattice plot is</a:t>
            </a:r>
            <a:r>
              <a:rPr lang="en-US" sz="2300" dirty="0" smtClean="0"/>
              <a:t>:</a:t>
            </a:r>
            <a:endParaRPr lang="en-US" sz="2300" baseline="0" dirty="0"/>
          </a:p>
          <a:p>
            <a:r>
              <a:rPr lang="en-US" sz="2100" dirty="0">
                <a:latin typeface="Courier New" pitchFamily="49" charset="0"/>
                <a:cs typeface="Courier New" pitchFamily="49" charset="0"/>
              </a:rPr>
              <a:t>library(lattice)</a:t>
            </a:r>
          </a:p>
          <a:p>
            <a:r>
              <a:rPr lang="en-US" sz="2100" dirty="0">
                <a:latin typeface="Courier New" pitchFamily="49" charset="0"/>
                <a:cs typeface="Courier New" pitchFamily="49" charset="0"/>
              </a:rPr>
              <a:t>densityplot(purchase_size)  </a:t>
            </a:r>
            <a:r>
              <a:rPr lang="en-US" sz="2100" dirty="0">
                <a:cs typeface="Courier New" pitchFamily="49" charset="0"/>
              </a:rPr>
              <a:t># top </a:t>
            </a:r>
            <a:r>
              <a:rPr lang="en-US" sz="2100" dirty="0" smtClean="0">
                <a:cs typeface="Courier New" pitchFamily="49" charset="0"/>
              </a:rPr>
              <a:t>plot</a:t>
            </a:r>
          </a:p>
          <a:p>
            <a:r>
              <a:rPr lang="en-US" sz="2100" dirty="0" smtClean="0">
                <a:cs typeface="Browallia New" pitchFamily="34" charset="-34"/>
              </a:rPr>
              <a:t># bottom plot as log10 is actually </a:t>
            </a:r>
            <a:endParaRPr lang="en-US" sz="2100" dirty="0">
              <a:cs typeface="Browallia New" pitchFamily="34" charset="-34"/>
            </a:endParaRPr>
          </a:p>
          <a:p>
            <a:r>
              <a:rPr lang="en-US" sz="2100" dirty="0" smtClean="0">
                <a:cs typeface="Browallia New" pitchFamily="34" charset="-34"/>
              </a:rPr>
              <a:t># easier to read, but this plot is in natural log</a:t>
            </a:r>
          </a:p>
          <a:p>
            <a:r>
              <a:rPr lang="en-US" sz="2100" dirty="0" smtClean="0">
                <a:latin typeface="Courier New" pitchFamily="49" charset="0"/>
                <a:cs typeface="Courier New" pitchFamily="49" charset="0"/>
              </a:rPr>
              <a:t>densityplot(log(purchase_size)</a:t>
            </a:r>
            <a:br>
              <a:rPr lang="en-US" sz="2100" dirty="0" smtClean="0">
                <a:latin typeface="Courier New" pitchFamily="49" charset="0"/>
                <a:cs typeface="Courier New" pitchFamily="49" charset="0"/>
              </a:rPr>
            </a:br>
            <a:endParaRPr lang="en-US" baseline="0" dirty="0"/>
          </a:p>
          <a:p>
            <a:r>
              <a:rPr lang="en-US" sz="1900" dirty="0"/>
              <a:t>(</a:t>
            </a:r>
            <a:r>
              <a:rPr lang="en-US" sz="2300" dirty="0" smtClean="0"/>
              <a:t>the </a:t>
            </a:r>
            <a:r>
              <a:rPr lang="en-US" sz="2300" dirty="0"/>
              <a:t>commands were actually more complicated than that, but </a:t>
            </a:r>
            <a:r>
              <a:rPr lang="en-US" sz="2300" dirty="0" smtClean="0"/>
              <a:t>these commands give </a:t>
            </a:r>
            <a:r>
              <a:rPr lang="en-US" sz="2300" dirty="0"/>
              <a:t>the basic </a:t>
            </a:r>
            <a:r>
              <a:rPr lang="en-US" sz="2300" dirty="0" smtClean="0"/>
              <a:t>equivalent)</a:t>
            </a:r>
            <a:endParaRPr lang="en-US" sz="2300" dirty="0"/>
          </a:p>
        </p:txBody>
      </p:sp>
      <p:sp>
        <p:nvSpPr>
          <p:cNvPr id="4" name="Footer Placeholder 3"/>
          <p:cNvSpPr>
            <a:spLocks noGrp="1"/>
          </p:cNvSpPr>
          <p:nvPr>
            <p:ph type="ftr" sz="quarter" idx="10"/>
          </p:nvPr>
        </p:nvSpPr>
        <p:spPr/>
        <p:txBody>
          <a:bodyPr lIns="86530" tIns="43265" rIns="86530" bIns="43265"/>
          <a:lstStyle/>
          <a:p>
            <a:pPr>
              <a:defRPr/>
            </a:pPr>
            <a:r>
              <a:rPr lang="en-US" dirty="0" smtClean="0"/>
              <a:t>Module 3: Basic Data Analytic Methods Using R</a:t>
            </a:r>
            <a:endParaRPr lang="en-US" dirty="0"/>
          </a:p>
        </p:txBody>
      </p:sp>
      <p:sp>
        <p:nvSpPr>
          <p:cNvPr id="5" name="Slide Number Placeholder 4"/>
          <p:cNvSpPr>
            <a:spLocks noGrp="1"/>
          </p:cNvSpPr>
          <p:nvPr>
            <p:ph type="sldNum" sz="quarter" idx="11"/>
          </p:nvPr>
        </p:nvSpPr>
        <p:spPr/>
        <p:txBody>
          <a:bodyPr lIns="86530" tIns="43265" rIns="86530" bIns="43265"/>
          <a:lstStyle/>
          <a:p>
            <a:pPr>
              <a:defRPr/>
            </a:pPr>
            <a:fld id="{80249327-EC2F-4096-8D35-6B76097739FC}" type="slidenum">
              <a:rPr lang="en-US"/>
              <a:pPr>
                <a:defRPr/>
              </a:pPr>
              <a:t>8</a:t>
            </a:fld>
            <a:endParaRPr lang="en-US" dirty="0"/>
          </a:p>
        </p:txBody>
      </p:sp>
    </p:spTree>
    <p:extLst>
      <p:ext uri="{BB962C8B-B14F-4D97-AF65-F5344CB8AC3E}">
        <p14:creationId xmlns:p14="http://schemas.microsoft.com/office/powerpoint/2010/main" val="1925922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lIns="86530" tIns="43265" rIns="86530" bIns="43265">
            <a:normAutofit/>
          </a:bodyPr>
          <a:lstStyle/>
          <a:p>
            <a:r>
              <a:rPr lang="en-US" dirty="0"/>
              <a:t>Here's an example of how</a:t>
            </a:r>
            <a:r>
              <a:rPr lang="en-US" baseline="0" dirty="0"/>
              <a:t> dirty data might manifest </a:t>
            </a:r>
            <a:r>
              <a:rPr lang="en-US" baseline="0" dirty="0" smtClean="0"/>
              <a:t>itself in </a:t>
            </a:r>
            <a:r>
              <a:rPr lang="en-US" baseline="0" dirty="0"/>
              <a:t>your visualizations. We are looking at the age distribution of account holders at our bank</a:t>
            </a:r>
            <a:r>
              <a:rPr lang="en-US" baseline="0" dirty="0" smtClean="0"/>
              <a:t>. </a:t>
            </a:r>
            <a:r>
              <a:rPr lang="en-US" dirty="0" smtClean="0"/>
              <a:t>Mean </a:t>
            </a:r>
            <a:r>
              <a:rPr lang="en-US" dirty="0"/>
              <a:t>age is about 40, approximately normally distributed with a standard deviation of about 15 years or so, which makes sense</a:t>
            </a:r>
            <a:r>
              <a:rPr lang="en-US" dirty="0" smtClean="0"/>
              <a:t>.</a:t>
            </a:r>
          </a:p>
          <a:p>
            <a:r>
              <a:rPr lang="en-US" dirty="0" smtClean="0"/>
              <a:t>We</a:t>
            </a:r>
            <a:r>
              <a:rPr lang="en-US" baseline="0" dirty="0" smtClean="0"/>
              <a:t> </a:t>
            </a:r>
            <a:r>
              <a:rPr lang="en-US" baseline="0" dirty="0"/>
              <a:t>see a few accounts with accountholder a</a:t>
            </a:r>
            <a:r>
              <a:rPr lang="en-US" dirty="0"/>
              <a:t>ge &lt; 10;</a:t>
            </a:r>
            <a:r>
              <a:rPr lang="en-US" baseline="0" dirty="0"/>
              <a:t> unusual, </a:t>
            </a:r>
            <a:r>
              <a:rPr lang="en-US" dirty="0"/>
              <a:t>but plausible.</a:t>
            </a:r>
            <a:r>
              <a:rPr lang="en-US" baseline="0" dirty="0"/>
              <a:t> These could be</a:t>
            </a:r>
            <a:r>
              <a:rPr lang="en-US" dirty="0"/>
              <a:t> custodial</a:t>
            </a:r>
            <a:r>
              <a:rPr lang="en-US" baseline="0" dirty="0"/>
              <a:t> accounts, or college savings accounts set up by the parents of young children. </a:t>
            </a:r>
            <a:r>
              <a:rPr lang="en-US" baseline="0" dirty="0" smtClean="0"/>
              <a:t>We </a:t>
            </a:r>
            <a:r>
              <a:rPr lang="en-US" baseline="0" dirty="0"/>
              <a:t>probably want to keep them for our analysis</a:t>
            </a:r>
            <a:r>
              <a:rPr lang="en-US" baseline="0" dirty="0" smtClean="0"/>
              <a:t>.</a:t>
            </a:r>
          </a:p>
          <a:p>
            <a:r>
              <a:rPr lang="en-US" baseline="0" dirty="0" smtClean="0"/>
              <a:t>There </a:t>
            </a:r>
            <a:r>
              <a:rPr lang="en-US" baseline="0" dirty="0"/>
              <a:t>is a huge spike of customers who are zero years old – evidence of missing data. We may need to eliminate these accounts from analysis (depending on how important we think age will </a:t>
            </a:r>
            <a:r>
              <a:rPr lang="en-US" baseline="0" dirty="0" smtClean="0"/>
              <a:t>be), or </a:t>
            </a:r>
            <a:r>
              <a:rPr lang="en-US" baseline="0" dirty="0"/>
              <a:t>track down how to get the appropriate age data. </a:t>
            </a:r>
            <a:endParaRPr lang="en-US" baseline="0" dirty="0" smtClean="0"/>
          </a:p>
          <a:p>
            <a:r>
              <a:rPr lang="en-US" baseline="0" dirty="0" smtClean="0"/>
              <a:t>The </a:t>
            </a:r>
            <a:r>
              <a:rPr lang="en-US" baseline="0" dirty="0"/>
              <a:t>customers with negative age are probably either missing data, or mis-entered data. </a:t>
            </a:r>
            <a:r>
              <a:rPr lang="en-US" baseline="0" dirty="0" smtClean="0"/>
              <a:t>The </a:t>
            </a:r>
            <a:r>
              <a:rPr lang="en-US" baseline="0" dirty="0"/>
              <a:t>customers who are older than 100 are possibly also mis-entered data, or these are accounts that have been passed down to the heirs of the original accountholders (and not updated</a:t>
            </a:r>
            <a:r>
              <a:rPr lang="en-US" baseline="0" dirty="0" smtClean="0"/>
              <a:t>).We </a:t>
            </a:r>
            <a:r>
              <a:rPr lang="en-US" baseline="0" dirty="0"/>
              <a:t>may want to exclude them as well, or at least threshold the age that we will consider in the analysis</a:t>
            </a:r>
            <a:r>
              <a:rPr lang="en-US" baseline="0" dirty="0" smtClean="0"/>
              <a:t>.</a:t>
            </a:r>
            <a:endParaRPr lang="en-US" baseline="0" dirty="0"/>
          </a:p>
          <a:p>
            <a:r>
              <a:rPr lang="en-US" baseline="0" dirty="0" smtClean="0"/>
              <a:t>If </a:t>
            </a:r>
            <a:r>
              <a:rPr lang="en-US" baseline="0" dirty="0"/>
              <a:t>this data is in a vector called </a:t>
            </a:r>
            <a:r>
              <a:rPr lang="en-US" i="1" baseline="0" dirty="0"/>
              <a:t>age</a:t>
            </a:r>
            <a:r>
              <a:rPr lang="en-US" baseline="0" dirty="0"/>
              <a:t>, then the plot is made by</a:t>
            </a:r>
            <a:r>
              <a:rPr lang="en-US" baseline="0" dirty="0" smtClean="0"/>
              <a:t>:</a:t>
            </a:r>
            <a:endParaRPr lang="en-US" baseline="0" dirty="0"/>
          </a:p>
          <a:p>
            <a:r>
              <a:rPr lang="en-US" dirty="0">
                <a:latin typeface="Courier New" pitchFamily="49" charset="0"/>
                <a:cs typeface="Courier New" pitchFamily="49" charset="0"/>
              </a:rPr>
              <a:t>hist(age, breaks=100, main="Accountholder age distribution", xlab="age", col="gray")</a:t>
            </a:r>
          </a:p>
        </p:txBody>
      </p:sp>
      <p:sp>
        <p:nvSpPr>
          <p:cNvPr id="4" name="Footer Placeholder 3"/>
          <p:cNvSpPr>
            <a:spLocks noGrp="1"/>
          </p:cNvSpPr>
          <p:nvPr>
            <p:ph type="ftr" sz="quarter" idx="10"/>
          </p:nvPr>
        </p:nvSpPr>
        <p:spPr/>
        <p:txBody>
          <a:bodyPr lIns="86530" tIns="43265" rIns="86530" bIns="43265"/>
          <a:lstStyle/>
          <a:p>
            <a:pPr>
              <a:defRPr/>
            </a:pPr>
            <a:r>
              <a:rPr lang="en-US" dirty="0" smtClean="0"/>
              <a:t>Module 3: Basic Data Analytic Methods Using R</a:t>
            </a:r>
            <a:endParaRPr lang="en-US" dirty="0"/>
          </a:p>
        </p:txBody>
      </p:sp>
      <p:sp>
        <p:nvSpPr>
          <p:cNvPr id="5" name="Slide Number Placeholder 4"/>
          <p:cNvSpPr>
            <a:spLocks noGrp="1"/>
          </p:cNvSpPr>
          <p:nvPr>
            <p:ph type="sldNum" sz="quarter" idx="11"/>
          </p:nvPr>
        </p:nvSpPr>
        <p:spPr/>
        <p:txBody>
          <a:bodyPr lIns="86530" tIns="43265" rIns="86530" bIns="43265"/>
          <a:lstStyle/>
          <a:p>
            <a:pPr>
              <a:defRPr/>
            </a:pPr>
            <a:fld id="{80249327-EC2F-4096-8D35-6B76097739FC}" type="slidenum">
              <a:rPr lang="en-US"/>
              <a:pPr>
                <a:defRPr/>
              </a:pPr>
              <a:t>9</a:t>
            </a:fld>
            <a:endParaRPr lang="en-US" dirty="0"/>
          </a:p>
        </p:txBody>
      </p:sp>
    </p:spTree>
    <p:extLst>
      <p:ext uri="{BB962C8B-B14F-4D97-AF65-F5344CB8AC3E}">
        <p14:creationId xmlns:p14="http://schemas.microsoft.com/office/powerpoint/2010/main" val="41841789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Content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304800" y="914400"/>
            <a:ext cx="8458200" cy="5181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10"/>
          </p:nvPr>
        </p:nvSpPr>
        <p:spPr>
          <a:xfrm>
            <a:off x="4724400" y="6629400"/>
            <a:ext cx="4191000" cy="228600"/>
          </a:xfrm>
        </p:spPr>
        <p:txBody>
          <a:bodyPr/>
          <a:lstStyle>
            <a:lvl1pPr>
              <a:defRPr>
                <a:solidFill>
                  <a:schemeClr val="tx1">
                    <a:lumMod val="75000"/>
                    <a:lumOff val="25000"/>
                  </a:schemeClr>
                </a:solidFill>
              </a:defRPr>
            </a:lvl1pPr>
          </a:lstStyle>
          <a:p>
            <a:pPr>
              <a:defRPr/>
            </a:pPr>
            <a:r>
              <a:rPr lang="en-US" smtClean="0"/>
              <a:t>Module 3: Basic Data Analytic Methods Using R</a:t>
            </a:r>
            <a:endParaRPr lang="en-US" dirty="0"/>
          </a:p>
        </p:txBody>
      </p:sp>
      <p:sp>
        <p:nvSpPr>
          <p:cNvPr id="6" name="Slide Number Placeholder 5"/>
          <p:cNvSpPr>
            <a:spLocks noGrp="1"/>
          </p:cNvSpPr>
          <p:nvPr>
            <p:ph type="sldNum" sz="quarter" idx="11"/>
          </p:nvPr>
        </p:nvSpPr>
        <p:spPr/>
        <p:txBody>
          <a:bodyPr/>
          <a:lstStyle>
            <a:lvl1pPr>
              <a:defRPr>
                <a:solidFill>
                  <a:schemeClr val="tx1">
                    <a:lumMod val="75000"/>
                    <a:lumOff val="25000"/>
                  </a:schemeClr>
                </a:solidFill>
              </a:defRPr>
            </a:lvl1pPr>
          </a:lstStyle>
          <a:p>
            <a:pPr>
              <a:defRPr/>
            </a:pPr>
            <a:fld id="{5BA1DFFF-3F85-458B-986A-7762775E0CEF}" type="slidenum">
              <a:rPr lang="en-US"/>
              <a:pPr>
                <a:defRPr/>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_BulletsLeft3/4_PictureRight">
    <p:spTree>
      <p:nvGrpSpPr>
        <p:cNvPr id="1" name=""/>
        <p:cNvGrpSpPr/>
        <p:nvPr/>
      </p:nvGrpSpPr>
      <p:grpSpPr>
        <a:xfrm>
          <a:off x="0" y="0"/>
          <a:ext cx="0" cy="0"/>
          <a:chOff x="0" y="0"/>
          <a:chExt cx="0" cy="0"/>
        </a:xfrm>
      </p:grpSpPr>
      <p:sp>
        <p:nvSpPr>
          <p:cNvPr id="9" name="Picture Placeholder 8"/>
          <p:cNvSpPr>
            <a:spLocks noGrp="1"/>
          </p:cNvSpPr>
          <p:nvPr>
            <p:ph type="pic" sz="quarter" idx="12"/>
          </p:nvPr>
        </p:nvSpPr>
        <p:spPr>
          <a:xfrm>
            <a:off x="5791200" y="914400"/>
            <a:ext cx="2971800" cy="4953000"/>
          </a:xfrm>
        </p:spPr>
        <p:txBody>
          <a:bodyPr>
            <a:normAutofit/>
          </a:bodyPr>
          <a:lstStyle>
            <a:lvl1pPr>
              <a:buNone/>
              <a:defRPr/>
            </a:lvl1pPr>
          </a:lstStyle>
          <a:p>
            <a:pPr lvl="0"/>
            <a:r>
              <a:rPr lang="en-US" noProof="0" smtClean="0"/>
              <a:t>Click icon to add picture</a:t>
            </a:r>
            <a:endParaRPr lang="en-US" noProof="0" dirty="0"/>
          </a:p>
        </p:txBody>
      </p:sp>
      <p:sp>
        <p:nvSpPr>
          <p:cNvPr id="3" name="Content Placeholder 2"/>
          <p:cNvSpPr>
            <a:spLocks noGrp="1"/>
          </p:cNvSpPr>
          <p:nvPr>
            <p:ph sz="half" idx="1"/>
          </p:nvPr>
        </p:nvSpPr>
        <p:spPr>
          <a:xfrm>
            <a:off x="304800" y="914400"/>
            <a:ext cx="5334000" cy="4953001"/>
          </a:xfrm>
        </p:spPr>
        <p:txBody>
          <a:bodyPr/>
          <a:lstStyle>
            <a:lvl1pPr>
              <a:defRPr sz="24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itle 1"/>
          <p:cNvSpPr>
            <a:spLocks noGrp="1"/>
          </p:cNvSpPr>
          <p:nvPr>
            <p:ph type="title"/>
          </p:nvPr>
        </p:nvSpPr>
        <p:spPr>
          <a:xfrm>
            <a:off x="304800" y="76200"/>
            <a:ext cx="8458200" cy="762000"/>
          </a:xfrm>
        </p:spPr>
        <p:txBody>
          <a:bodyPr/>
          <a:lstStyle>
            <a:lvl1pPr>
              <a:defRPr>
                <a:solidFill>
                  <a:schemeClr val="accent1"/>
                </a:solidFill>
              </a:defRPr>
            </a:lvl1pPr>
          </a:lstStyle>
          <a:p>
            <a:r>
              <a:rPr lang="en-US" smtClean="0"/>
              <a:t>Click to edit Master title style</a:t>
            </a:r>
            <a:endParaRPr lang="en-US" dirty="0"/>
          </a:p>
        </p:txBody>
      </p:sp>
      <p:sp>
        <p:nvSpPr>
          <p:cNvPr id="5" name="Footer Placeholder 5"/>
          <p:cNvSpPr>
            <a:spLocks noGrp="1"/>
          </p:cNvSpPr>
          <p:nvPr>
            <p:ph type="ftr" sz="quarter" idx="13"/>
          </p:nvPr>
        </p:nvSpPr>
        <p:spPr>
          <a:xfrm>
            <a:off x="4953000" y="6629400"/>
            <a:ext cx="3962400" cy="228600"/>
          </a:xfrm>
        </p:spPr>
        <p:txBody>
          <a:bodyPr/>
          <a:lstStyle>
            <a:lvl1pPr>
              <a:defRPr/>
            </a:lvl1pPr>
          </a:lstStyle>
          <a:p>
            <a:pPr>
              <a:defRPr/>
            </a:pPr>
            <a:r>
              <a:rPr lang="en-US" smtClean="0"/>
              <a:t>Module 3: Basic Data Analytic Methods Using R</a:t>
            </a:r>
            <a:endParaRPr lang="en-US" dirty="0"/>
          </a:p>
        </p:txBody>
      </p:sp>
      <p:sp>
        <p:nvSpPr>
          <p:cNvPr id="8" name="Rectangle 7"/>
          <p:cNvSpPr/>
          <p:nvPr userDrawn="1"/>
        </p:nvSpPr>
        <p:spPr>
          <a:xfrm>
            <a:off x="8808652" y="6611779"/>
            <a:ext cx="335348" cy="246221"/>
          </a:xfrm>
          <a:prstGeom prst="rect">
            <a:avLst/>
          </a:prstGeom>
        </p:spPr>
        <p:txBody>
          <a:bodyPr wrap="non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6A4D2E-BFDE-4579-B1E4-06245D6D649B}" type="slidenum">
              <a:rPr kumimoji="0" lang="en-US" sz="1000" b="0" i="0" u="none" strike="noStrike" kern="1200" cap="none" spc="0" normalizeH="0" baseline="0" noProof="0" smtClean="0">
                <a:ln>
                  <a:noFill/>
                </a:ln>
                <a:solidFill>
                  <a:srgbClr val="000000">
                    <a:lumMod val="75000"/>
                    <a:lumOff val="25000"/>
                  </a:srgbClr>
                </a:solidFill>
                <a:effectLst/>
                <a:uLnTx/>
                <a:uFillTx/>
                <a:latin typeface="Calibri" pitchFamily="34" charset="0"/>
                <a:ea typeface="+mn-ea"/>
                <a:cs typeface="Arial"/>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rgbClr val="000000">
                  <a:lumMod val="75000"/>
                  <a:lumOff val="25000"/>
                </a:srgbClr>
              </a:solidFill>
              <a:effectLst/>
              <a:uLnTx/>
              <a:uFillTx/>
              <a:latin typeface="Calibri" pitchFamily="34" charset="0"/>
              <a:ea typeface="+mn-ea"/>
              <a:cs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_BulletsRight_PictureLef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0" y="914400"/>
            <a:ext cx="4191000" cy="4953001"/>
          </a:xfrm>
        </p:spPr>
        <p:txBody>
          <a:bodyPr/>
          <a:lstStyle>
            <a:lvl1pPr>
              <a:defRPr sz="24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Picture Placeholder 8"/>
          <p:cNvSpPr>
            <a:spLocks noGrp="1"/>
          </p:cNvSpPr>
          <p:nvPr>
            <p:ph type="pic" sz="quarter" idx="12"/>
          </p:nvPr>
        </p:nvSpPr>
        <p:spPr>
          <a:xfrm>
            <a:off x="304800" y="914400"/>
            <a:ext cx="4114800" cy="4953000"/>
          </a:xfrm>
        </p:spPr>
        <p:txBody>
          <a:bodyPr>
            <a:normAutofit/>
          </a:bodyPr>
          <a:lstStyle>
            <a:lvl1pPr>
              <a:buNone/>
              <a:defRPr/>
            </a:lvl1pPr>
          </a:lstStyle>
          <a:p>
            <a:pPr lvl="0"/>
            <a:r>
              <a:rPr lang="en-US" noProof="0" smtClean="0"/>
              <a:t>Click icon to add picture</a:t>
            </a:r>
            <a:endParaRPr lang="en-US" noProof="0" dirty="0"/>
          </a:p>
        </p:txBody>
      </p:sp>
      <p:sp>
        <p:nvSpPr>
          <p:cNvPr id="7" name="Title 1"/>
          <p:cNvSpPr>
            <a:spLocks noGrp="1"/>
          </p:cNvSpPr>
          <p:nvPr>
            <p:ph type="title"/>
          </p:nvPr>
        </p:nvSpPr>
        <p:spPr>
          <a:xfrm>
            <a:off x="304800" y="76200"/>
            <a:ext cx="8458200" cy="762000"/>
          </a:xfrm>
        </p:spPr>
        <p:txBody>
          <a:bodyPr/>
          <a:lstStyle>
            <a:lvl1pPr>
              <a:defRPr>
                <a:solidFill>
                  <a:schemeClr val="accent1"/>
                </a:solidFill>
              </a:defRPr>
            </a:lvl1pPr>
          </a:lstStyle>
          <a:p>
            <a:r>
              <a:rPr lang="en-US" smtClean="0"/>
              <a:t>Click to edit Master title style</a:t>
            </a:r>
            <a:endParaRPr lang="en-US" dirty="0"/>
          </a:p>
        </p:txBody>
      </p:sp>
      <p:sp>
        <p:nvSpPr>
          <p:cNvPr id="5" name="Footer Placeholder 5"/>
          <p:cNvSpPr>
            <a:spLocks noGrp="1"/>
          </p:cNvSpPr>
          <p:nvPr>
            <p:ph type="ftr" sz="quarter" idx="13"/>
          </p:nvPr>
        </p:nvSpPr>
        <p:spPr>
          <a:xfrm>
            <a:off x="4876800" y="6629400"/>
            <a:ext cx="3962400" cy="228600"/>
          </a:xfrm>
        </p:spPr>
        <p:txBody>
          <a:bodyPr/>
          <a:lstStyle>
            <a:lvl1pPr>
              <a:defRPr/>
            </a:lvl1pPr>
          </a:lstStyle>
          <a:p>
            <a:pPr>
              <a:defRPr/>
            </a:pPr>
            <a:r>
              <a:rPr lang="en-US" smtClean="0"/>
              <a:t>Module 3: Basic Data Analytic Methods Using R</a:t>
            </a:r>
            <a:endParaRPr lang="en-US" dirty="0"/>
          </a:p>
        </p:txBody>
      </p:sp>
      <p:sp>
        <p:nvSpPr>
          <p:cNvPr id="6" name="Slide Number Placeholder 6"/>
          <p:cNvSpPr>
            <a:spLocks noGrp="1"/>
          </p:cNvSpPr>
          <p:nvPr>
            <p:ph type="sldNum" sz="quarter" idx="14"/>
          </p:nvPr>
        </p:nvSpPr>
        <p:spPr/>
        <p:txBody>
          <a:bodyPr/>
          <a:lstStyle>
            <a:lvl1pPr>
              <a:defRPr/>
            </a:lvl1pPr>
          </a:lstStyle>
          <a:p>
            <a:pPr>
              <a:defRPr/>
            </a:pPr>
            <a:fld id="{FB43D240-9F96-4DC0-BD2E-CE45DCC91381}" type="slidenum">
              <a:rPr lang="en-US"/>
              <a:pPr>
                <a:defRPr/>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Content_TwoColumnwithHeade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047750"/>
            <a:ext cx="4040188" cy="639762"/>
          </a:xfrm>
        </p:spPr>
        <p:txBody>
          <a:bodyPr anchor="b"/>
          <a:lstStyle>
            <a:lvl1pPr marL="0" indent="0" algn="ctr">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687512"/>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45025" y="1047750"/>
            <a:ext cx="4041775" cy="639762"/>
          </a:xfrm>
        </p:spPr>
        <p:txBody>
          <a:bodyPr anchor="b"/>
          <a:lstStyle>
            <a:lvl1pPr marL="0" indent="0" algn="ctr">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1687512"/>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Footer Placeholder 4"/>
          <p:cNvSpPr>
            <a:spLocks noGrp="1"/>
          </p:cNvSpPr>
          <p:nvPr>
            <p:ph type="ftr" sz="quarter" idx="10"/>
          </p:nvPr>
        </p:nvSpPr>
        <p:spPr>
          <a:xfrm>
            <a:off x="4724400" y="6629400"/>
            <a:ext cx="4191000" cy="228600"/>
          </a:xfrm>
        </p:spPr>
        <p:txBody>
          <a:bodyPr/>
          <a:lstStyle>
            <a:lvl1pPr>
              <a:defRPr dirty="0"/>
            </a:lvl1pPr>
          </a:lstStyle>
          <a:p>
            <a:pPr>
              <a:defRPr/>
            </a:pPr>
            <a:r>
              <a:rPr lang="en-US" smtClean="0"/>
              <a:t>Module 3: Basic Data Analytic Methods Using R</a:t>
            </a:r>
            <a:endParaRPr lang="en-US" dirty="0"/>
          </a:p>
        </p:txBody>
      </p:sp>
      <p:sp>
        <p:nvSpPr>
          <p:cNvPr id="8" name="Slide Number Placeholder 5"/>
          <p:cNvSpPr>
            <a:spLocks noGrp="1"/>
          </p:cNvSpPr>
          <p:nvPr>
            <p:ph type="sldNum" sz="quarter" idx="11"/>
          </p:nvPr>
        </p:nvSpPr>
        <p:spPr/>
        <p:txBody>
          <a:bodyPr/>
          <a:lstStyle>
            <a:lvl1pPr>
              <a:defRPr/>
            </a:lvl1pPr>
          </a:lstStyle>
          <a:p>
            <a:pPr>
              <a:defRPr/>
            </a:pPr>
            <a:fld id="{5DD70BA9-0AE5-4DC7-8A6D-25B86D6F2F92}" type="slidenum">
              <a:rPr lang="en-US"/>
              <a:pPr>
                <a:defRPr/>
              </a:pPr>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_TablePlaceholder">
    <p:spTree>
      <p:nvGrpSpPr>
        <p:cNvPr id="1" name=""/>
        <p:cNvGrpSpPr/>
        <p:nvPr/>
      </p:nvGrpSpPr>
      <p:grpSpPr>
        <a:xfrm>
          <a:off x="0" y="0"/>
          <a:ext cx="0" cy="0"/>
          <a:chOff x="0" y="0"/>
          <a:chExt cx="0" cy="0"/>
        </a:xfrm>
      </p:grpSpPr>
      <p:sp>
        <p:nvSpPr>
          <p:cNvPr id="6" name="Table Placeholder 5"/>
          <p:cNvSpPr>
            <a:spLocks noGrp="1"/>
          </p:cNvSpPr>
          <p:nvPr>
            <p:ph type="tbl" sz="quarter" idx="12"/>
          </p:nvPr>
        </p:nvSpPr>
        <p:spPr>
          <a:xfrm>
            <a:off x="381000" y="1219200"/>
            <a:ext cx="8382000" cy="4648200"/>
          </a:xfrm>
        </p:spPr>
        <p:txBody>
          <a:bodyPr anchor="ctr">
            <a:normAutofit/>
          </a:bodyPr>
          <a:lstStyle>
            <a:lvl1pPr>
              <a:buNone/>
              <a:defRPr/>
            </a:lvl1pPr>
          </a:lstStyle>
          <a:p>
            <a:pPr lvl="0"/>
            <a:r>
              <a:rPr lang="en-US" noProof="0" smtClean="0"/>
              <a:t>Click icon to add table</a:t>
            </a:r>
            <a:endParaRPr lang="en-US" noProof="0"/>
          </a:p>
        </p:txBody>
      </p:sp>
      <p:sp>
        <p:nvSpPr>
          <p:cNvPr id="7" name="Title 1"/>
          <p:cNvSpPr>
            <a:spLocks noGrp="1"/>
          </p:cNvSpPr>
          <p:nvPr>
            <p:ph type="title"/>
          </p:nvPr>
        </p:nvSpPr>
        <p:spPr>
          <a:xfrm>
            <a:off x="304800" y="76200"/>
            <a:ext cx="8458200" cy="762000"/>
          </a:xfrm>
        </p:spPr>
        <p:txBody>
          <a:bodyPr/>
          <a:lstStyle>
            <a:lvl1pPr>
              <a:defRPr>
                <a:solidFill>
                  <a:schemeClr val="accent1"/>
                </a:solidFill>
              </a:defRPr>
            </a:lvl1pPr>
          </a:lstStyle>
          <a:p>
            <a:r>
              <a:rPr lang="en-US" smtClean="0"/>
              <a:t>Click to edit Master title style</a:t>
            </a:r>
            <a:endParaRPr lang="en-US" dirty="0"/>
          </a:p>
        </p:txBody>
      </p:sp>
      <p:sp>
        <p:nvSpPr>
          <p:cNvPr id="4" name="Footer Placeholder 4"/>
          <p:cNvSpPr>
            <a:spLocks noGrp="1"/>
          </p:cNvSpPr>
          <p:nvPr>
            <p:ph type="ftr" sz="quarter" idx="13"/>
          </p:nvPr>
        </p:nvSpPr>
        <p:spPr>
          <a:xfrm>
            <a:off x="4724400" y="6629400"/>
            <a:ext cx="4191000" cy="228600"/>
          </a:xfrm>
        </p:spPr>
        <p:txBody>
          <a:bodyPr/>
          <a:lstStyle>
            <a:lvl1pPr>
              <a:defRPr/>
            </a:lvl1pPr>
          </a:lstStyle>
          <a:p>
            <a:pPr>
              <a:defRPr/>
            </a:pPr>
            <a:r>
              <a:rPr lang="en-US" smtClean="0"/>
              <a:t>Module 3: Basic Data Analytic Methods Using R</a:t>
            </a:r>
            <a:endParaRPr lang="en-US" dirty="0"/>
          </a:p>
        </p:txBody>
      </p:sp>
      <p:sp>
        <p:nvSpPr>
          <p:cNvPr id="5" name="Slide Number Placeholder 5"/>
          <p:cNvSpPr>
            <a:spLocks noGrp="1"/>
          </p:cNvSpPr>
          <p:nvPr>
            <p:ph type="sldNum" sz="quarter" idx="14"/>
          </p:nvPr>
        </p:nvSpPr>
        <p:spPr/>
        <p:txBody>
          <a:bodyPr/>
          <a:lstStyle>
            <a:lvl1pPr>
              <a:defRPr/>
            </a:lvl1pPr>
          </a:lstStyle>
          <a:p>
            <a:pPr>
              <a:defRPr/>
            </a:pPr>
            <a:fld id="{0E62AE4E-9066-49B4-8504-8C25DD4FBCC5}" type="slidenum">
              <a:rPr lang="en-US"/>
              <a:pPr>
                <a:defRPr/>
              </a:pPr>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_PicturePlaceholde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7" name="Picture Placeholder 6"/>
          <p:cNvSpPr>
            <a:spLocks noGrp="1"/>
          </p:cNvSpPr>
          <p:nvPr>
            <p:ph type="pic" sz="quarter" idx="13"/>
          </p:nvPr>
        </p:nvSpPr>
        <p:spPr>
          <a:xfrm>
            <a:off x="304800" y="914400"/>
            <a:ext cx="8458200" cy="5105400"/>
          </a:xfrm>
        </p:spPr>
        <p:txBody>
          <a:bodyPr>
            <a:normAutofit/>
          </a:bodyPr>
          <a:lstStyle>
            <a:lvl1pPr>
              <a:buNone/>
              <a:defRPr/>
            </a:lvl1pPr>
          </a:lstStyle>
          <a:p>
            <a:pPr lvl="0"/>
            <a:r>
              <a:rPr lang="en-US" noProof="0" smtClean="0"/>
              <a:t>Click icon to add picture</a:t>
            </a:r>
            <a:endParaRPr lang="en-US" noProof="0"/>
          </a:p>
        </p:txBody>
      </p:sp>
      <p:sp>
        <p:nvSpPr>
          <p:cNvPr id="4" name="Footer Placeholder 3"/>
          <p:cNvSpPr>
            <a:spLocks noGrp="1"/>
          </p:cNvSpPr>
          <p:nvPr>
            <p:ph type="ftr" sz="quarter" idx="14"/>
          </p:nvPr>
        </p:nvSpPr>
        <p:spPr>
          <a:xfrm>
            <a:off x="4191000" y="6629400"/>
            <a:ext cx="4724400" cy="228600"/>
          </a:xfrm>
        </p:spPr>
        <p:txBody>
          <a:bodyPr/>
          <a:lstStyle>
            <a:lvl1pPr>
              <a:defRPr/>
            </a:lvl1pPr>
          </a:lstStyle>
          <a:p>
            <a:pPr>
              <a:defRPr/>
            </a:pPr>
            <a:r>
              <a:rPr lang="en-US" smtClean="0"/>
              <a:t>Module 3: Basic Data Analytic Methods Using R</a:t>
            </a:r>
            <a:endParaRPr lang="en-US" dirty="0"/>
          </a:p>
        </p:txBody>
      </p:sp>
      <p:sp>
        <p:nvSpPr>
          <p:cNvPr id="5" name="Slide Number Placeholder 4"/>
          <p:cNvSpPr>
            <a:spLocks noGrp="1"/>
          </p:cNvSpPr>
          <p:nvPr>
            <p:ph type="sldNum" sz="quarter" idx="15"/>
          </p:nvPr>
        </p:nvSpPr>
        <p:spPr/>
        <p:txBody>
          <a:bodyPr/>
          <a:lstStyle>
            <a:lvl1pPr>
              <a:defRPr/>
            </a:lvl1pPr>
          </a:lstStyle>
          <a:p>
            <a:pPr>
              <a:defRPr/>
            </a:pPr>
            <a:fld id="{D5E37188-7CEB-4CA8-A656-F21412B4458C}" type="slidenum">
              <a:rPr lang="en-US"/>
              <a:pPr>
                <a:defRPr/>
              </a:pPr>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_Freeform">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Footer Placeholder 4"/>
          <p:cNvSpPr>
            <a:spLocks noGrp="1"/>
          </p:cNvSpPr>
          <p:nvPr>
            <p:ph type="ftr" sz="quarter" idx="10"/>
          </p:nvPr>
        </p:nvSpPr>
        <p:spPr>
          <a:xfrm>
            <a:off x="4724400" y="6629400"/>
            <a:ext cx="4191000" cy="228600"/>
          </a:xfrm>
        </p:spPr>
        <p:txBody>
          <a:bodyPr/>
          <a:lstStyle>
            <a:lvl1pPr>
              <a:defRPr/>
            </a:lvl1pPr>
          </a:lstStyle>
          <a:p>
            <a:pPr>
              <a:defRPr/>
            </a:pPr>
            <a:r>
              <a:rPr lang="en-US" smtClean="0"/>
              <a:t>Module 3: Basic Data Analytic Methods Using R</a:t>
            </a:r>
            <a:endParaRPr lang="en-US" dirty="0"/>
          </a:p>
        </p:txBody>
      </p:sp>
      <p:sp>
        <p:nvSpPr>
          <p:cNvPr id="4" name="Slide Number Placeholder 5"/>
          <p:cNvSpPr>
            <a:spLocks noGrp="1"/>
          </p:cNvSpPr>
          <p:nvPr>
            <p:ph type="sldNum" sz="quarter" idx="11"/>
          </p:nvPr>
        </p:nvSpPr>
        <p:spPr/>
        <p:txBody>
          <a:bodyPr/>
          <a:lstStyle>
            <a:lvl1pPr>
              <a:defRPr/>
            </a:lvl1pPr>
          </a:lstStyle>
          <a:p>
            <a:pPr>
              <a:defRPr/>
            </a:pPr>
            <a:fld id="{6ADD0FD0-5DC7-4614-9D2E-5687F653AACB}" type="slidenum">
              <a:rPr lang="en-US"/>
              <a:pPr>
                <a:defRPr/>
              </a:pPr>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6_Content_BulletsLeft3/4_PictureRight">
    <p:spTree>
      <p:nvGrpSpPr>
        <p:cNvPr id="1" name=""/>
        <p:cNvGrpSpPr/>
        <p:nvPr/>
      </p:nvGrpSpPr>
      <p:grpSpPr>
        <a:xfrm>
          <a:off x="0" y="0"/>
          <a:ext cx="0" cy="0"/>
          <a:chOff x="0" y="0"/>
          <a:chExt cx="0" cy="0"/>
        </a:xfrm>
      </p:grpSpPr>
      <p:sp>
        <p:nvSpPr>
          <p:cNvPr id="9" name="Picture Placeholder 8"/>
          <p:cNvSpPr>
            <a:spLocks noGrp="1"/>
          </p:cNvSpPr>
          <p:nvPr>
            <p:ph type="pic" sz="quarter" idx="12"/>
          </p:nvPr>
        </p:nvSpPr>
        <p:spPr>
          <a:xfrm>
            <a:off x="5791200" y="914400"/>
            <a:ext cx="2971800" cy="4953000"/>
          </a:xfrm>
        </p:spPr>
        <p:txBody>
          <a:bodyPr>
            <a:normAutofit/>
          </a:bodyPr>
          <a:lstStyle>
            <a:lvl1pPr>
              <a:buNone/>
              <a:defRPr/>
            </a:lvl1pPr>
          </a:lstStyle>
          <a:p>
            <a:pPr lvl="0"/>
            <a:r>
              <a:rPr lang="en-US" noProof="0" dirty="0" smtClean="0"/>
              <a:t>Click icon to add picture</a:t>
            </a:r>
            <a:endParaRPr lang="en-US" noProof="0" dirty="0"/>
          </a:p>
        </p:txBody>
      </p:sp>
      <p:sp>
        <p:nvSpPr>
          <p:cNvPr id="3" name="Content Placeholder 2"/>
          <p:cNvSpPr>
            <a:spLocks noGrp="1"/>
          </p:cNvSpPr>
          <p:nvPr>
            <p:ph sz="half" idx="1"/>
          </p:nvPr>
        </p:nvSpPr>
        <p:spPr>
          <a:xfrm>
            <a:off x="304800" y="914400"/>
            <a:ext cx="5334000" cy="4953001"/>
          </a:xfrm>
        </p:spPr>
        <p:txBody>
          <a:bodyPr/>
          <a:lstStyle>
            <a:lvl1pPr>
              <a:defRPr sz="24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itle 1"/>
          <p:cNvSpPr>
            <a:spLocks noGrp="1"/>
          </p:cNvSpPr>
          <p:nvPr>
            <p:ph type="title"/>
          </p:nvPr>
        </p:nvSpPr>
        <p:spPr>
          <a:xfrm>
            <a:off x="304800" y="76200"/>
            <a:ext cx="8458200" cy="762000"/>
          </a:xfrm>
        </p:spPr>
        <p:txBody>
          <a:bodyPr/>
          <a:lstStyle>
            <a:lvl1pPr>
              <a:defRPr>
                <a:solidFill>
                  <a:schemeClr val="accent1"/>
                </a:solidFill>
              </a:defRPr>
            </a:lvl1pPr>
          </a:lstStyle>
          <a:p>
            <a:r>
              <a:rPr lang="en-US" smtClean="0"/>
              <a:t>Click to edit Master title style</a:t>
            </a:r>
            <a:endParaRPr lang="en-US" dirty="0"/>
          </a:p>
        </p:txBody>
      </p:sp>
      <p:sp>
        <p:nvSpPr>
          <p:cNvPr id="5" name="Footer Placeholder 5"/>
          <p:cNvSpPr>
            <a:spLocks noGrp="1"/>
          </p:cNvSpPr>
          <p:nvPr>
            <p:ph type="ftr" sz="quarter" idx="13"/>
          </p:nvPr>
        </p:nvSpPr>
        <p:spPr>
          <a:xfrm>
            <a:off x="4648200" y="6629400"/>
            <a:ext cx="3962400" cy="228600"/>
          </a:xfrm>
        </p:spPr>
        <p:txBody>
          <a:bodyPr/>
          <a:lstStyle>
            <a:lvl1pPr>
              <a:defRPr/>
            </a:lvl1pPr>
          </a:lstStyle>
          <a:p>
            <a:pPr>
              <a:defRPr/>
            </a:pPr>
            <a:r>
              <a:rPr lang="en-US" dirty="0" smtClean="0">
                <a:solidFill>
                  <a:srgbClr val="000000">
                    <a:lumMod val="75000"/>
                    <a:lumOff val="25000"/>
                  </a:srgbClr>
                </a:solidFill>
              </a:rPr>
              <a:t>Module 3: Basic Data Analytic Methods Using R</a:t>
            </a:r>
            <a:endParaRPr lang="en-US" dirty="0">
              <a:solidFill>
                <a:srgbClr val="000000">
                  <a:lumMod val="75000"/>
                  <a:lumOff val="25000"/>
                </a:srgbClr>
              </a:solidFill>
            </a:endParaRPr>
          </a:p>
        </p:txBody>
      </p:sp>
      <p:sp>
        <p:nvSpPr>
          <p:cNvPr id="6" name="Slide Number Placeholder 6"/>
          <p:cNvSpPr>
            <a:spLocks noGrp="1"/>
          </p:cNvSpPr>
          <p:nvPr>
            <p:ph type="sldNum" sz="quarter" idx="14"/>
          </p:nvPr>
        </p:nvSpPr>
        <p:spPr/>
        <p:txBody>
          <a:bodyPr/>
          <a:lstStyle>
            <a:lvl1pPr>
              <a:defRPr/>
            </a:lvl1pPr>
          </a:lstStyle>
          <a:p>
            <a:pPr>
              <a:defRPr/>
            </a:pPr>
            <a:fld id="{D82361C7-9CA3-4A6E-97F2-A1FC064231A9}" type="slidenum">
              <a:rPr lang="en-US">
                <a:solidFill>
                  <a:srgbClr val="000000">
                    <a:lumMod val="75000"/>
                    <a:lumOff val="25000"/>
                  </a:srgbClr>
                </a:solidFill>
              </a:rPr>
              <a:pPr>
                <a:defRPr/>
              </a:pPr>
              <a:t>‹#›</a:t>
            </a:fld>
            <a:endParaRPr lang="en-US" dirty="0">
              <a:solidFill>
                <a:srgbClr val="000000">
                  <a:lumMod val="75000"/>
                  <a:lumOff val="25000"/>
                </a:srgbClr>
              </a:solidFill>
            </a:endParaRPr>
          </a:p>
        </p:txBody>
      </p:sp>
    </p:spTree>
    <p:extLst>
      <p:ext uri="{BB962C8B-B14F-4D97-AF65-F5344CB8AC3E}">
        <p14:creationId xmlns:p14="http://schemas.microsoft.com/office/powerpoint/2010/main" val="90878639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7_Content_BulletsLeft3/4_PictureRight">
    <p:spTree>
      <p:nvGrpSpPr>
        <p:cNvPr id="1" name=""/>
        <p:cNvGrpSpPr/>
        <p:nvPr/>
      </p:nvGrpSpPr>
      <p:grpSpPr>
        <a:xfrm>
          <a:off x="0" y="0"/>
          <a:ext cx="0" cy="0"/>
          <a:chOff x="0" y="0"/>
          <a:chExt cx="0" cy="0"/>
        </a:xfrm>
      </p:grpSpPr>
      <p:sp>
        <p:nvSpPr>
          <p:cNvPr id="9" name="Picture Placeholder 8"/>
          <p:cNvSpPr>
            <a:spLocks noGrp="1"/>
          </p:cNvSpPr>
          <p:nvPr>
            <p:ph type="pic" sz="quarter" idx="12"/>
          </p:nvPr>
        </p:nvSpPr>
        <p:spPr>
          <a:xfrm>
            <a:off x="5791200" y="914400"/>
            <a:ext cx="2971800" cy="4953000"/>
          </a:xfrm>
        </p:spPr>
        <p:txBody>
          <a:bodyPr>
            <a:normAutofit/>
          </a:bodyPr>
          <a:lstStyle>
            <a:lvl1pPr>
              <a:buNone/>
              <a:defRPr/>
            </a:lvl1pPr>
          </a:lstStyle>
          <a:p>
            <a:pPr lvl="0"/>
            <a:r>
              <a:rPr lang="en-US" noProof="0" dirty="0" smtClean="0"/>
              <a:t>Click icon to add picture</a:t>
            </a:r>
            <a:endParaRPr lang="en-US" noProof="0" dirty="0"/>
          </a:p>
        </p:txBody>
      </p:sp>
      <p:sp>
        <p:nvSpPr>
          <p:cNvPr id="3" name="Content Placeholder 2"/>
          <p:cNvSpPr>
            <a:spLocks noGrp="1"/>
          </p:cNvSpPr>
          <p:nvPr>
            <p:ph sz="half" idx="1"/>
          </p:nvPr>
        </p:nvSpPr>
        <p:spPr>
          <a:xfrm>
            <a:off x="304800" y="914400"/>
            <a:ext cx="5334000" cy="4953001"/>
          </a:xfrm>
        </p:spPr>
        <p:txBody>
          <a:bodyPr/>
          <a:lstStyle>
            <a:lvl1pPr>
              <a:defRPr sz="24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itle 1"/>
          <p:cNvSpPr>
            <a:spLocks noGrp="1"/>
          </p:cNvSpPr>
          <p:nvPr>
            <p:ph type="title"/>
          </p:nvPr>
        </p:nvSpPr>
        <p:spPr>
          <a:xfrm>
            <a:off x="304800" y="76200"/>
            <a:ext cx="8458200" cy="762000"/>
          </a:xfrm>
        </p:spPr>
        <p:txBody>
          <a:bodyPr/>
          <a:lstStyle>
            <a:lvl1pPr>
              <a:defRPr>
                <a:solidFill>
                  <a:schemeClr val="accent1"/>
                </a:solidFill>
              </a:defRPr>
            </a:lvl1pPr>
          </a:lstStyle>
          <a:p>
            <a:r>
              <a:rPr lang="en-US" smtClean="0"/>
              <a:t>Click to edit Master title style</a:t>
            </a:r>
            <a:endParaRPr lang="en-US" dirty="0"/>
          </a:p>
        </p:txBody>
      </p:sp>
      <p:sp>
        <p:nvSpPr>
          <p:cNvPr id="5" name="Footer Placeholder 5"/>
          <p:cNvSpPr>
            <a:spLocks noGrp="1"/>
          </p:cNvSpPr>
          <p:nvPr>
            <p:ph type="ftr" sz="quarter" idx="13"/>
          </p:nvPr>
        </p:nvSpPr>
        <p:spPr>
          <a:xfrm>
            <a:off x="4648200" y="6629400"/>
            <a:ext cx="3962400" cy="228600"/>
          </a:xfrm>
        </p:spPr>
        <p:txBody>
          <a:bodyPr/>
          <a:lstStyle>
            <a:lvl1pPr>
              <a:defRPr/>
            </a:lvl1pPr>
          </a:lstStyle>
          <a:p>
            <a:pPr>
              <a:defRPr/>
            </a:pPr>
            <a:r>
              <a:rPr lang="en-US" dirty="0" smtClean="0"/>
              <a:t>Module 3: Basic Data Analytic Methods Using R</a:t>
            </a:r>
            <a:endParaRPr lang="en-US" dirty="0"/>
          </a:p>
        </p:txBody>
      </p:sp>
      <p:sp>
        <p:nvSpPr>
          <p:cNvPr id="6" name="Slide Number Placeholder 6"/>
          <p:cNvSpPr>
            <a:spLocks noGrp="1"/>
          </p:cNvSpPr>
          <p:nvPr>
            <p:ph type="sldNum" sz="quarter" idx="14"/>
          </p:nvPr>
        </p:nvSpPr>
        <p:spPr/>
        <p:txBody>
          <a:bodyPr/>
          <a:lstStyle>
            <a:lvl1pPr>
              <a:defRPr/>
            </a:lvl1pPr>
          </a:lstStyle>
          <a:p>
            <a:pPr>
              <a:defRPr/>
            </a:pPr>
            <a:fld id="{D82361C7-9CA3-4A6E-97F2-A1FC064231A9}" type="slidenum">
              <a:rPr lang="en-US"/>
              <a:pPr>
                <a:defRPr/>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_BulletsTop_GraphicBottom">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304800" y="914400"/>
            <a:ext cx="8458200" cy="2209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Picture Placeholder 7"/>
          <p:cNvSpPr>
            <a:spLocks noGrp="1"/>
          </p:cNvSpPr>
          <p:nvPr>
            <p:ph type="pic" sz="quarter" idx="12"/>
          </p:nvPr>
        </p:nvSpPr>
        <p:spPr>
          <a:xfrm>
            <a:off x="304800" y="3276600"/>
            <a:ext cx="8458200" cy="2667000"/>
          </a:xfrm>
        </p:spPr>
        <p:txBody>
          <a:bodyPr>
            <a:normAutofit/>
          </a:bodyPr>
          <a:lstStyle>
            <a:lvl1pPr>
              <a:buNone/>
              <a:defRPr/>
            </a:lvl1pPr>
          </a:lstStyle>
          <a:p>
            <a:pPr lvl="0"/>
            <a:r>
              <a:rPr lang="en-US" noProof="0" smtClean="0"/>
              <a:t>Click icon to add picture</a:t>
            </a:r>
            <a:endParaRPr lang="en-US" noProof="0"/>
          </a:p>
        </p:txBody>
      </p:sp>
      <p:sp>
        <p:nvSpPr>
          <p:cNvPr id="6" name="Footer Placeholder 4"/>
          <p:cNvSpPr>
            <a:spLocks noGrp="1"/>
          </p:cNvSpPr>
          <p:nvPr>
            <p:ph type="ftr" sz="quarter" idx="13"/>
          </p:nvPr>
        </p:nvSpPr>
        <p:spPr>
          <a:xfrm>
            <a:off x="4724400" y="6629400"/>
            <a:ext cx="4191000" cy="228600"/>
          </a:xfrm>
        </p:spPr>
        <p:txBody>
          <a:bodyPr/>
          <a:lstStyle>
            <a:lvl1pPr>
              <a:defRPr>
                <a:solidFill>
                  <a:schemeClr val="tx1">
                    <a:lumMod val="75000"/>
                    <a:lumOff val="25000"/>
                  </a:schemeClr>
                </a:solidFill>
              </a:defRPr>
            </a:lvl1pPr>
          </a:lstStyle>
          <a:p>
            <a:pPr>
              <a:defRPr/>
            </a:pPr>
            <a:r>
              <a:rPr lang="en-US" smtClean="0"/>
              <a:t>Module 3: Basic Data Analytic Methods Using R</a:t>
            </a:r>
            <a:endParaRPr lang="en-US" dirty="0"/>
          </a:p>
        </p:txBody>
      </p:sp>
      <p:sp>
        <p:nvSpPr>
          <p:cNvPr id="7" name="Slide Number Placeholder 5"/>
          <p:cNvSpPr>
            <a:spLocks noGrp="1"/>
          </p:cNvSpPr>
          <p:nvPr>
            <p:ph type="sldNum" sz="quarter" idx="14"/>
          </p:nvPr>
        </p:nvSpPr>
        <p:spPr/>
        <p:txBody>
          <a:bodyPr/>
          <a:lstStyle>
            <a:lvl1pPr>
              <a:defRPr>
                <a:solidFill>
                  <a:schemeClr val="tx1">
                    <a:lumMod val="75000"/>
                    <a:lumOff val="25000"/>
                  </a:schemeClr>
                </a:solidFill>
              </a:defRPr>
            </a:lvl1pPr>
          </a:lstStyle>
          <a:p>
            <a:pPr>
              <a:defRPr/>
            </a:pPr>
            <a:fld id="{895683FA-D0FB-447D-82E1-0D3AF418E355}" type="slidenum">
              <a:rPr lang="en-US"/>
              <a:pPr>
                <a:defRPr/>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_GraphicsTop_BulletsBottom">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304800" y="3733800"/>
            <a:ext cx="8458200" cy="2209800"/>
          </a:xfrm>
        </p:spPr>
        <p:txBody>
          <a:bodyPr/>
          <a:lstStyle>
            <a:lvl1pPr>
              <a:defRPr>
                <a:solidFill>
                  <a:schemeClr val="bg2">
                    <a:lumMod val="75000"/>
                  </a:schemeClr>
                </a:solidFill>
              </a:defRPr>
            </a:lvl1pPr>
            <a:lvl2pPr>
              <a:defRPr>
                <a:solidFill>
                  <a:schemeClr val="bg2">
                    <a:lumMod val="75000"/>
                  </a:schemeClr>
                </a:solidFill>
              </a:defRPr>
            </a:lvl2pPr>
            <a:lvl3pPr>
              <a:defRPr>
                <a:solidFill>
                  <a:schemeClr val="bg2">
                    <a:lumMod val="75000"/>
                  </a:schemeClr>
                </a:solidFill>
              </a:defRPr>
            </a:lvl3pPr>
            <a:lvl4pPr>
              <a:defRPr>
                <a:solidFill>
                  <a:schemeClr val="bg2">
                    <a:lumMod val="75000"/>
                  </a:schemeClr>
                </a:solidFill>
              </a:defRPr>
            </a:lvl4pPr>
            <a:lvl5pPr>
              <a:defRPr>
                <a:solidFill>
                  <a:schemeClr val="bg2">
                    <a:lumMod val="75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Picture Placeholder 7"/>
          <p:cNvSpPr>
            <a:spLocks noGrp="1"/>
          </p:cNvSpPr>
          <p:nvPr>
            <p:ph type="pic" sz="quarter" idx="12"/>
          </p:nvPr>
        </p:nvSpPr>
        <p:spPr>
          <a:xfrm>
            <a:off x="304800" y="914400"/>
            <a:ext cx="8458200" cy="2667000"/>
          </a:xfrm>
        </p:spPr>
        <p:txBody>
          <a:bodyPr>
            <a:normAutofit/>
          </a:bodyPr>
          <a:lstStyle>
            <a:lvl1pPr>
              <a:buNone/>
              <a:defRPr>
                <a:solidFill>
                  <a:schemeClr val="bg2">
                    <a:lumMod val="75000"/>
                  </a:schemeClr>
                </a:solidFill>
              </a:defRPr>
            </a:lvl1pPr>
          </a:lstStyle>
          <a:p>
            <a:pPr lvl="0"/>
            <a:r>
              <a:rPr lang="en-US" noProof="0" smtClean="0"/>
              <a:t>Click icon to add picture</a:t>
            </a:r>
            <a:endParaRPr lang="en-US" noProof="0" dirty="0"/>
          </a:p>
        </p:txBody>
      </p:sp>
      <p:sp>
        <p:nvSpPr>
          <p:cNvPr id="6" name="Footer Placeholder 4"/>
          <p:cNvSpPr>
            <a:spLocks noGrp="1"/>
          </p:cNvSpPr>
          <p:nvPr>
            <p:ph type="ftr" sz="quarter" idx="13"/>
          </p:nvPr>
        </p:nvSpPr>
        <p:spPr>
          <a:xfrm>
            <a:off x="4724400" y="6629400"/>
            <a:ext cx="4191000" cy="228600"/>
          </a:xfrm>
        </p:spPr>
        <p:txBody>
          <a:bodyPr/>
          <a:lstStyle>
            <a:lvl1pPr>
              <a:defRPr>
                <a:solidFill>
                  <a:schemeClr val="tx1">
                    <a:lumMod val="75000"/>
                    <a:lumOff val="25000"/>
                  </a:schemeClr>
                </a:solidFill>
              </a:defRPr>
            </a:lvl1pPr>
          </a:lstStyle>
          <a:p>
            <a:pPr>
              <a:defRPr/>
            </a:pPr>
            <a:r>
              <a:rPr lang="en-US" smtClean="0"/>
              <a:t>Module 3: Basic Data Analytic Methods Using R</a:t>
            </a:r>
            <a:endParaRPr lang="en-US" dirty="0"/>
          </a:p>
        </p:txBody>
      </p:sp>
      <p:sp>
        <p:nvSpPr>
          <p:cNvPr id="7" name="Slide Number Placeholder 5"/>
          <p:cNvSpPr>
            <a:spLocks noGrp="1"/>
          </p:cNvSpPr>
          <p:nvPr>
            <p:ph type="sldNum" sz="quarter" idx="14"/>
          </p:nvPr>
        </p:nvSpPr>
        <p:spPr/>
        <p:txBody>
          <a:bodyPr/>
          <a:lstStyle>
            <a:lvl1pPr>
              <a:defRPr>
                <a:solidFill>
                  <a:schemeClr val="tx1">
                    <a:lumMod val="75000"/>
                    <a:lumOff val="25000"/>
                  </a:schemeClr>
                </a:solidFill>
              </a:defRPr>
            </a:lvl1pPr>
          </a:lstStyle>
          <a:p>
            <a:pPr>
              <a:defRPr/>
            </a:pPr>
            <a:fld id="{BA4D05BE-A5A8-4D83-BF6E-65FCE94A14E4}" type="slidenum">
              <a:rPr lang="en-US"/>
              <a:pPr>
                <a:defRPr/>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CoverPage_Modul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43000"/>
            <a:ext cx="7772400" cy="688975"/>
          </a:xfrm>
        </p:spPr>
        <p:txBody>
          <a:bodyPr anchor="t"/>
          <a:lstStyle>
            <a:lvl1pPr>
              <a:defRPr sz="2600">
                <a:solidFill>
                  <a:schemeClr val="accent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371600" y="2438400"/>
            <a:ext cx="7086600" cy="2667000"/>
          </a:xfrm>
        </p:spPr>
        <p:txBody>
          <a:bodyPr/>
          <a:lstStyle>
            <a:lvl1pPr marL="0" indent="0" algn="l">
              <a:buNone/>
              <a:defRPr sz="2000">
                <a:solidFill>
                  <a:schemeClr val="tx1">
                    <a:lumMod val="85000"/>
                    <a:lumOff val="1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6" name="Footer Placeholder 4"/>
          <p:cNvSpPr>
            <a:spLocks noGrp="1"/>
          </p:cNvSpPr>
          <p:nvPr>
            <p:ph type="ftr" sz="quarter" idx="10"/>
          </p:nvPr>
        </p:nvSpPr>
        <p:spPr>
          <a:xfrm>
            <a:off x="4724400" y="6629400"/>
            <a:ext cx="4191000" cy="228600"/>
          </a:xfrm>
        </p:spPr>
        <p:txBody>
          <a:bodyPr/>
          <a:lstStyle>
            <a:lvl1pPr>
              <a:defRPr/>
            </a:lvl1pPr>
          </a:lstStyle>
          <a:p>
            <a:pPr>
              <a:defRPr/>
            </a:pPr>
            <a:r>
              <a:rPr lang="en-US" smtClean="0"/>
              <a:t>Module 3: Basic Data Analytic Methods Using R</a:t>
            </a:r>
            <a:endParaRPr lang="en-US" dirty="0"/>
          </a:p>
        </p:txBody>
      </p:sp>
      <p:sp>
        <p:nvSpPr>
          <p:cNvPr id="7" name="Slide Number Placeholder 5"/>
          <p:cNvSpPr>
            <a:spLocks noGrp="1"/>
          </p:cNvSpPr>
          <p:nvPr>
            <p:ph type="sldNum" sz="quarter" idx="11"/>
          </p:nvPr>
        </p:nvSpPr>
        <p:spPr/>
        <p:txBody>
          <a:bodyPr/>
          <a:lstStyle>
            <a:lvl1pPr>
              <a:defRPr/>
            </a:lvl1pPr>
          </a:lstStyle>
          <a:p>
            <a:pPr>
              <a:defRPr/>
            </a:pPr>
            <a:fld id="{550CDAE9-9707-4120-A90B-FABB84BE074E}" type="slidenum">
              <a:rPr lang="en-US"/>
              <a:pPr>
                <a:defRPr/>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verPage_Lesson_Topic">
    <p:spTree>
      <p:nvGrpSpPr>
        <p:cNvPr id="1" name=""/>
        <p:cNvGrpSpPr/>
        <p:nvPr/>
      </p:nvGrpSpPr>
      <p:grpSpPr>
        <a:xfrm>
          <a:off x="0" y="0"/>
          <a:ext cx="0" cy="0"/>
          <a:chOff x="0" y="0"/>
          <a:chExt cx="0" cy="0"/>
        </a:xfrm>
      </p:grpSpPr>
      <p:sp>
        <p:nvSpPr>
          <p:cNvPr id="2" name="Title 1"/>
          <p:cNvSpPr>
            <a:spLocks noGrp="1"/>
          </p:cNvSpPr>
          <p:nvPr>
            <p:ph type="ctrTitle"/>
          </p:nvPr>
        </p:nvSpPr>
        <p:spPr>
          <a:xfrm>
            <a:off x="685800" y="609600"/>
            <a:ext cx="6019800" cy="1219200"/>
          </a:xfrm>
        </p:spPr>
        <p:txBody>
          <a:bodyPr anchor="t"/>
          <a:lstStyle>
            <a:lvl1pPr>
              <a:defRPr sz="2600">
                <a:solidFill>
                  <a:schemeClr val="tx1">
                    <a:lumMod val="50000"/>
                    <a:lumOff val="50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371600" y="2590800"/>
            <a:ext cx="7086600" cy="2667000"/>
          </a:xfrm>
        </p:spPr>
        <p:txBody>
          <a:bodyPr/>
          <a:lstStyle>
            <a:lvl1pPr marL="0" indent="0" algn="l">
              <a:buNone/>
              <a:defRPr sz="2000">
                <a:solidFill>
                  <a:schemeClr val="tx1">
                    <a:lumMod val="85000"/>
                    <a:lumOff val="1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9" name="Content Placeholder 8"/>
          <p:cNvSpPr>
            <a:spLocks noGrp="1"/>
          </p:cNvSpPr>
          <p:nvPr>
            <p:ph sz="quarter" idx="13"/>
          </p:nvPr>
        </p:nvSpPr>
        <p:spPr>
          <a:xfrm>
            <a:off x="685800" y="1981200"/>
            <a:ext cx="7772400" cy="457200"/>
          </a:xfrm>
        </p:spPr>
        <p:txBody>
          <a:bodyPr/>
          <a:lstStyle>
            <a:lvl1pPr>
              <a:buNone/>
              <a:defRPr>
                <a:solidFill>
                  <a:srgbClr val="2C95DD"/>
                </a:solidFill>
              </a:defRPr>
            </a:lvl1pPr>
            <a:lvl2pPr>
              <a:buNone/>
              <a:defRPr/>
            </a:lvl2pPr>
            <a:lvl3pPr>
              <a:buNone/>
              <a:defRPr/>
            </a:lvl3pPr>
            <a:lvl4pPr>
              <a:buNone/>
              <a:defRPr/>
            </a:lvl4pPr>
            <a:lvl5pPr>
              <a:buNone/>
              <a:defRPr/>
            </a:lvl5pPr>
          </a:lstStyle>
          <a:p>
            <a:pPr lvl="0"/>
            <a:r>
              <a:rPr lang="en-US" smtClean="0"/>
              <a:t>Click to edit Master text styles</a:t>
            </a:r>
          </a:p>
        </p:txBody>
      </p:sp>
      <p:sp>
        <p:nvSpPr>
          <p:cNvPr id="7" name="Footer Placeholder 4"/>
          <p:cNvSpPr>
            <a:spLocks noGrp="1"/>
          </p:cNvSpPr>
          <p:nvPr>
            <p:ph type="ftr" sz="quarter" idx="14"/>
          </p:nvPr>
        </p:nvSpPr>
        <p:spPr>
          <a:xfrm>
            <a:off x="4724400" y="6629400"/>
            <a:ext cx="4191000" cy="228600"/>
          </a:xfrm>
        </p:spPr>
        <p:txBody>
          <a:bodyPr/>
          <a:lstStyle>
            <a:lvl1pPr>
              <a:defRPr>
                <a:solidFill>
                  <a:schemeClr val="tx1">
                    <a:lumMod val="75000"/>
                    <a:lumOff val="25000"/>
                  </a:schemeClr>
                </a:solidFill>
              </a:defRPr>
            </a:lvl1pPr>
          </a:lstStyle>
          <a:p>
            <a:pPr>
              <a:defRPr/>
            </a:pPr>
            <a:r>
              <a:rPr lang="en-US" smtClean="0"/>
              <a:t>Module 3: Basic Data Analytic Methods Using R</a:t>
            </a:r>
            <a:endParaRPr lang="en-US" dirty="0"/>
          </a:p>
        </p:txBody>
      </p:sp>
      <p:sp>
        <p:nvSpPr>
          <p:cNvPr id="8" name="Slide Number Placeholder 5"/>
          <p:cNvSpPr>
            <a:spLocks noGrp="1"/>
          </p:cNvSpPr>
          <p:nvPr>
            <p:ph type="sldNum" sz="quarter" idx="15"/>
          </p:nvPr>
        </p:nvSpPr>
        <p:spPr/>
        <p:txBody>
          <a:bodyPr/>
          <a:lstStyle>
            <a:lvl1pPr>
              <a:defRPr>
                <a:solidFill>
                  <a:schemeClr val="tx1">
                    <a:lumMod val="75000"/>
                    <a:lumOff val="25000"/>
                  </a:schemeClr>
                </a:solidFill>
              </a:defRPr>
            </a:lvl1pPr>
          </a:lstStyle>
          <a:p>
            <a:pPr>
              <a:defRPr/>
            </a:pPr>
            <a:fld id="{E9C12BD9-86B3-4048-86CE-AC10D4E84307}" type="slidenum">
              <a:rPr lang="en-US"/>
              <a:pPr>
                <a:defRPr/>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CoverPage">
    <p:spTree>
      <p:nvGrpSpPr>
        <p:cNvPr id="1" name=""/>
        <p:cNvGrpSpPr/>
        <p:nvPr/>
      </p:nvGrpSpPr>
      <p:grpSpPr>
        <a:xfrm>
          <a:off x="0" y="0"/>
          <a:ext cx="0" cy="0"/>
          <a:chOff x="0" y="0"/>
          <a:chExt cx="0" cy="0"/>
        </a:xfrm>
      </p:grpSpPr>
      <p:sp>
        <p:nvSpPr>
          <p:cNvPr id="2" name="Title 1"/>
          <p:cNvSpPr>
            <a:spLocks noGrp="1"/>
          </p:cNvSpPr>
          <p:nvPr>
            <p:ph type="title"/>
          </p:nvPr>
        </p:nvSpPr>
        <p:spPr>
          <a:xfrm>
            <a:off x="1789113" y="1524000"/>
            <a:ext cx="6705600" cy="1362075"/>
          </a:xfrm>
          <a:ln>
            <a:solidFill>
              <a:srgbClr val="777777"/>
            </a:solidFill>
          </a:ln>
        </p:spPr>
        <p:txBody>
          <a:bodyPr anchor="t"/>
          <a:lstStyle>
            <a:lvl1pPr algn="l">
              <a:defRPr sz="3200" b="1" cap="all">
                <a:solidFill>
                  <a:schemeClr val="accent1"/>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1828800" y="3048000"/>
            <a:ext cx="6705600" cy="1500187"/>
          </a:xfrm>
        </p:spPr>
        <p:txBody>
          <a:bodyPr/>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_TwoColumn">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04800" y="914400"/>
            <a:ext cx="4191000" cy="4953001"/>
          </a:xfrm>
        </p:spPr>
        <p:txBody>
          <a:bodyPr/>
          <a:lstStyle>
            <a:lvl1pPr>
              <a:defRPr sz="24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914400"/>
            <a:ext cx="4114800" cy="4953001"/>
          </a:xfrm>
        </p:spPr>
        <p:txBody>
          <a:bodyPr/>
          <a:lstStyle>
            <a:lvl1pPr>
              <a:defRPr sz="24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itle 1"/>
          <p:cNvSpPr>
            <a:spLocks noGrp="1"/>
          </p:cNvSpPr>
          <p:nvPr>
            <p:ph type="title"/>
          </p:nvPr>
        </p:nvSpPr>
        <p:spPr>
          <a:xfrm>
            <a:off x="304800" y="76200"/>
            <a:ext cx="8458200" cy="762000"/>
          </a:xfrm>
        </p:spPr>
        <p:txBody>
          <a:bodyPr/>
          <a:lstStyle>
            <a:lvl1pPr>
              <a:defRPr>
                <a:solidFill>
                  <a:schemeClr val="accent1"/>
                </a:solidFill>
              </a:defRPr>
            </a:lvl1pPr>
          </a:lstStyle>
          <a:p>
            <a:r>
              <a:rPr lang="en-US" smtClean="0"/>
              <a:t>Click to edit Master title style</a:t>
            </a:r>
            <a:endParaRPr lang="en-US" dirty="0"/>
          </a:p>
        </p:txBody>
      </p:sp>
      <p:sp>
        <p:nvSpPr>
          <p:cNvPr id="5" name="Footer Placeholder 5"/>
          <p:cNvSpPr>
            <a:spLocks noGrp="1"/>
          </p:cNvSpPr>
          <p:nvPr>
            <p:ph type="ftr" sz="quarter" idx="10"/>
          </p:nvPr>
        </p:nvSpPr>
        <p:spPr>
          <a:xfrm>
            <a:off x="4953000" y="6629400"/>
            <a:ext cx="3962400" cy="228600"/>
          </a:xfrm>
        </p:spPr>
        <p:txBody>
          <a:bodyPr/>
          <a:lstStyle>
            <a:lvl1pPr>
              <a:defRPr/>
            </a:lvl1pPr>
          </a:lstStyle>
          <a:p>
            <a:pPr>
              <a:defRPr/>
            </a:pPr>
            <a:r>
              <a:rPr lang="en-US" smtClean="0"/>
              <a:t>Module 3: Basic Data Analytic Methods Using R</a:t>
            </a:r>
            <a:endParaRPr lang="en-US" dirty="0"/>
          </a:p>
        </p:txBody>
      </p:sp>
      <p:sp>
        <p:nvSpPr>
          <p:cNvPr id="6" name="Slide Number Placeholder 6"/>
          <p:cNvSpPr>
            <a:spLocks noGrp="1"/>
          </p:cNvSpPr>
          <p:nvPr>
            <p:ph type="sldNum" sz="quarter" idx="11"/>
          </p:nvPr>
        </p:nvSpPr>
        <p:spPr/>
        <p:txBody>
          <a:bodyPr/>
          <a:lstStyle>
            <a:lvl1pPr>
              <a:defRPr/>
            </a:lvl1pPr>
          </a:lstStyle>
          <a:p>
            <a:pPr>
              <a:defRPr/>
            </a:pPr>
            <a:fld id="{3D6A4D2E-BFDE-4579-B1E4-06245D6D649B}" type="slidenum">
              <a:rPr lang="en-US"/>
              <a:pPr>
                <a:defRPr/>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_BulletsLeft_PictureRight">
    <p:spTree>
      <p:nvGrpSpPr>
        <p:cNvPr id="1" name=""/>
        <p:cNvGrpSpPr/>
        <p:nvPr/>
      </p:nvGrpSpPr>
      <p:grpSpPr>
        <a:xfrm>
          <a:off x="0" y="0"/>
          <a:ext cx="0" cy="0"/>
          <a:chOff x="0" y="0"/>
          <a:chExt cx="0" cy="0"/>
        </a:xfrm>
      </p:grpSpPr>
      <p:sp>
        <p:nvSpPr>
          <p:cNvPr id="9" name="Picture Placeholder 8"/>
          <p:cNvSpPr>
            <a:spLocks noGrp="1"/>
          </p:cNvSpPr>
          <p:nvPr>
            <p:ph type="pic" sz="quarter" idx="12"/>
          </p:nvPr>
        </p:nvSpPr>
        <p:spPr>
          <a:xfrm>
            <a:off x="4648200" y="914400"/>
            <a:ext cx="4114800" cy="4953000"/>
          </a:xfrm>
        </p:spPr>
        <p:txBody>
          <a:bodyPr>
            <a:normAutofit/>
          </a:bodyPr>
          <a:lstStyle>
            <a:lvl1pPr>
              <a:buNone/>
              <a:defRPr/>
            </a:lvl1pPr>
          </a:lstStyle>
          <a:p>
            <a:pPr lvl="0"/>
            <a:r>
              <a:rPr lang="en-US" noProof="0" smtClean="0"/>
              <a:t>Click icon to add picture</a:t>
            </a:r>
            <a:endParaRPr lang="en-US" noProof="0" dirty="0"/>
          </a:p>
        </p:txBody>
      </p:sp>
      <p:sp>
        <p:nvSpPr>
          <p:cNvPr id="3" name="Content Placeholder 2"/>
          <p:cNvSpPr>
            <a:spLocks noGrp="1"/>
          </p:cNvSpPr>
          <p:nvPr>
            <p:ph sz="half" idx="1"/>
          </p:nvPr>
        </p:nvSpPr>
        <p:spPr>
          <a:xfrm>
            <a:off x="304800" y="914400"/>
            <a:ext cx="4191000" cy="4953001"/>
          </a:xfrm>
        </p:spPr>
        <p:txBody>
          <a:bodyPr/>
          <a:lstStyle>
            <a:lvl1pPr>
              <a:defRPr sz="24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itle 1"/>
          <p:cNvSpPr>
            <a:spLocks noGrp="1"/>
          </p:cNvSpPr>
          <p:nvPr>
            <p:ph type="title"/>
          </p:nvPr>
        </p:nvSpPr>
        <p:spPr>
          <a:xfrm>
            <a:off x="304800" y="76200"/>
            <a:ext cx="8458200" cy="762000"/>
          </a:xfrm>
        </p:spPr>
        <p:txBody>
          <a:bodyPr/>
          <a:lstStyle>
            <a:lvl1pPr>
              <a:defRPr>
                <a:solidFill>
                  <a:schemeClr val="accent1"/>
                </a:solidFill>
              </a:defRPr>
            </a:lvl1pPr>
          </a:lstStyle>
          <a:p>
            <a:r>
              <a:rPr lang="en-US" smtClean="0"/>
              <a:t>Click to edit Master title style</a:t>
            </a:r>
            <a:endParaRPr lang="en-US" dirty="0"/>
          </a:p>
        </p:txBody>
      </p:sp>
      <p:sp>
        <p:nvSpPr>
          <p:cNvPr id="5" name="Footer Placeholder 5"/>
          <p:cNvSpPr>
            <a:spLocks noGrp="1"/>
          </p:cNvSpPr>
          <p:nvPr>
            <p:ph type="ftr" sz="quarter" idx="13"/>
          </p:nvPr>
        </p:nvSpPr>
        <p:spPr>
          <a:xfrm>
            <a:off x="4953000" y="6629400"/>
            <a:ext cx="3962400" cy="228600"/>
          </a:xfrm>
        </p:spPr>
        <p:txBody>
          <a:bodyPr/>
          <a:lstStyle>
            <a:lvl1pPr>
              <a:defRPr/>
            </a:lvl1pPr>
          </a:lstStyle>
          <a:p>
            <a:pPr>
              <a:defRPr/>
            </a:pPr>
            <a:r>
              <a:rPr lang="en-US" smtClean="0"/>
              <a:t>Module 3: Basic Data Analytic Methods Using R</a:t>
            </a:r>
            <a:endParaRPr lang="en-US" dirty="0"/>
          </a:p>
        </p:txBody>
      </p:sp>
      <p:sp>
        <p:nvSpPr>
          <p:cNvPr id="6" name="Slide Number Placeholder 6"/>
          <p:cNvSpPr>
            <a:spLocks noGrp="1"/>
          </p:cNvSpPr>
          <p:nvPr>
            <p:ph type="sldNum" sz="quarter" idx="14"/>
          </p:nvPr>
        </p:nvSpPr>
        <p:spPr/>
        <p:txBody>
          <a:bodyPr/>
          <a:lstStyle>
            <a:lvl1pPr>
              <a:defRPr/>
            </a:lvl1pPr>
          </a:lstStyle>
          <a:p>
            <a:pPr>
              <a:defRPr/>
            </a:pPr>
            <a:fld id="{F6773B01-4140-4737-A600-00C5477C65A7}" type="slidenum">
              <a:rPr lang="en-US"/>
              <a:pPr>
                <a:defRPr/>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_BulletsSurround_Picture">
    <p:spTree>
      <p:nvGrpSpPr>
        <p:cNvPr id="1" name=""/>
        <p:cNvGrpSpPr/>
        <p:nvPr/>
      </p:nvGrpSpPr>
      <p:grpSpPr>
        <a:xfrm>
          <a:off x="0" y="0"/>
          <a:ext cx="0" cy="0"/>
          <a:chOff x="0" y="0"/>
          <a:chExt cx="0" cy="0"/>
        </a:xfrm>
      </p:grpSpPr>
      <p:sp>
        <p:nvSpPr>
          <p:cNvPr id="9" name="Picture Placeholder 8"/>
          <p:cNvSpPr>
            <a:spLocks noGrp="1"/>
          </p:cNvSpPr>
          <p:nvPr>
            <p:ph type="pic" sz="quarter" idx="12"/>
          </p:nvPr>
        </p:nvSpPr>
        <p:spPr>
          <a:xfrm>
            <a:off x="4648200" y="3352800"/>
            <a:ext cx="4114800" cy="2514600"/>
          </a:xfrm>
        </p:spPr>
        <p:txBody>
          <a:bodyPr>
            <a:normAutofit/>
          </a:bodyPr>
          <a:lstStyle>
            <a:lvl1pPr>
              <a:buNone/>
              <a:defRPr/>
            </a:lvl1pPr>
          </a:lstStyle>
          <a:p>
            <a:pPr lvl="0"/>
            <a:r>
              <a:rPr lang="en-US" noProof="0" smtClean="0"/>
              <a:t>Click icon to add picture</a:t>
            </a:r>
            <a:endParaRPr lang="en-US" noProof="0" dirty="0"/>
          </a:p>
        </p:txBody>
      </p:sp>
      <p:sp>
        <p:nvSpPr>
          <p:cNvPr id="3" name="Content Placeholder 2"/>
          <p:cNvSpPr>
            <a:spLocks noGrp="1"/>
          </p:cNvSpPr>
          <p:nvPr>
            <p:ph sz="half" idx="1"/>
          </p:nvPr>
        </p:nvSpPr>
        <p:spPr>
          <a:xfrm>
            <a:off x="304800" y="914401"/>
            <a:ext cx="8458200" cy="2286000"/>
          </a:xfrm>
        </p:spPr>
        <p:txBody>
          <a:bodyPr/>
          <a:lstStyle>
            <a:lvl1pPr>
              <a:defRPr sz="24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itle 1"/>
          <p:cNvSpPr>
            <a:spLocks noGrp="1"/>
          </p:cNvSpPr>
          <p:nvPr>
            <p:ph type="title"/>
          </p:nvPr>
        </p:nvSpPr>
        <p:spPr>
          <a:xfrm>
            <a:off x="304800" y="76200"/>
            <a:ext cx="8458200" cy="762000"/>
          </a:xfrm>
        </p:spPr>
        <p:txBody>
          <a:bodyPr/>
          <a:lstStyle>
            <a:lvl1pPr>
              <a:defRPr>
                <a:solidFill>
                  <a:schemeClr val="accent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304800" y="3352800"/>
            <a:ext cx="4191000" cy="2514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14"/>
          </p:nvPr>
        </p:nvSpPr>
        <p:spPr>
          <a:xfrm>
            <a:off x="4953000" y="6629400"/>
            <a:ext cx="3962400" cy="228600"/>
          </a:xfrm>
        </p:spPr>
        <p:txBody>
          <a:bodyPr/>
          <a:lstStyle>
            <a:lvl1pPr>
              <a:defRPr/>
            </a:lvl1pPr>
          </a:lstStyle>
          <a:p>
            <a:pPr>
              <a:defRPr/>
            </a:pPr>
            <a:r>
              <a:rPr lang="en-US" smtClean="0"/>
              <a:t>Module 3: Basic Data Analytic Methods Using R</a:t>
            </a:r>
            <a:endParaRPr lang="en-US" dirty="0"/>
          </a:p>
        </p:txBody>
      </p:sp>
      <p:sp>
        <p:nvSpPr>
          <p:cNvPr id="8" name="Slide Number Placeholder 6"/>
          <p:cNvSpPr>
            <a:spLocks noGrp="1"/>
          </p:cNvSpPr>
          <p:nvPr>
            <p:ph type="sldNum" sz="quarter" idx="15"/>
          </p:nvPr>
        </p:nvSpPr>
        <p:spPr/>
        <p:txBody>
          <a:bodyPr/>
          <a:lstStyle>
            <a:lvl1pPr>
              <a:defRPr/>
            </a:lvl1pPr>
          </a:lstStyle>
          <a:p>
            <a:pPr>
              <a:defRPr/>
            </a:pPr>
            <a:fld id="{5D9EB8BF-1EF5-4796-9F63-213B6934CB38}" type="slidenum">
              <a:rPr lang="en-US"/>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304800" y="76200"/>
            <a:ext cx="8458200" cy="762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7" name="Text Placeholder 2"/>
          <p:cNvSpPr>
            <a:spLocks noGrp="1"/>
          </p:cNvSpPr>
          <p:nvPr>
            <p:ph type="body" idx="1"/>
          </p:nvPr>
        </p:nvSpPr>
        <p:spPr bwMode="auto">
          <a:xfrm>
            <a:off x="304800" y="914400"/>
            <a:ext cx="8458200" cy="5181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5" name="Footer Placeholder 4"/>
          <p:cNvSpPr>
            <a:spLocks noGrp="1"/>
          </p:cNvSpPr>
          <p:nvPr>
            <p:ph type="ftr" sz="quarter" idx="3"/>
          </p:nvPr>
        </p:nvSpPr>
        <p:spPr>
          <a:xfrm>
            <a:off x="4724400" y="6629400"/>
            <a:ext cx="4191000" cy="228600"/>
          </a:xfrm>
          <a:prstGeom prst="rect">
            <a:avLst/>
          </a:prstGeom>
        </p:spPr>
        <p:txBody>
          <a:bodyPr vert="horz" lIns="91440" tIns="45720" rIns="91440" bIns="45720" rtlCol="0" anchor="b"/>
          <a:lstStyle>
            <a:lvl1pPr algn="r" fontAlgn="auto">
              <a:spcBef>
                <a:spcPts val="0"/>
              </a:spcBef>
              <a:spcAft>
                <a:spcPts val="0"/>
              </a:spcAft>
              <a:defRPr sz="1000" smtClean="0">
                <a:solidFill>
                  <a:schemeClr val="tx1">
                    <a:lumMod val="75000"/>
                    <a:lumOff val="25000"/>
                  </a:schemeClr>
                </a:solidFill>
                <a:latin typeface="Calibri" pitchFamily="34" charset="0"/>
                <a:cs typeface="+mn-cs"/>
              </a:defRPr>
            </a:lvl1pPr>
          </a:lstStyle>
          <a:p>
            <a:pPr>
              <a:defRPr/>
            </a:pPr>
            <a:r>
              <a:rPr lang="en-US" smtClean="0"/>
              <a:t>Module 3: Basic Data Analytic Methods Using R</a:t>
            </a:r>
            <a:endParaRPr lang="en-US" dirty="0"/>
          </a:p>
        </p:txBody>
      </p:sp>
      <p:sp>
        <p:nvSpPr>
          <p:cNvPr id="6" name="Slide Number Placeholder 5"/>
          <p:cNvSpPr>
            <a:spLocks noGrp="1"/>
          </p:cNvSpPr>
          <p:nvPr>
            <p:ph type="sldNum" sz="quarter" idx="4"/>
          </p:nvPr>
        </p:nvSpPr>
        <p:spPr>
          <a:xfrm>
            <a:off x="8686800" y="6629400"/>
            <a:ext cx="457200" cy="228600"/>
          </a:xfrm>
          <a:prstGeom prst="rect">
            <a:avLst/>
          </a:prstGeom>
        </p:spPr>
        <p:txBody>
          <a:bodyPr vert="horz" lIns="91440" tIns="45720" rIns="91440" bIns="45720" rtlCol="0" anchor="b"/>
          <a:lstStyle>
            <a:lvl1pPr algn="r" fontAlgn="auto">
              <a:spcBef>
                <a:spcPts val="0"/>
              </a:spcBef>
              <a:spcAft>
                <a:spcPts val="0"/>
              </a:spcAft>
              <a:defRPr sz="1000" smtClean="0">
                <a:solidFill>
                  <a:schemeClr val="tx1">
                    <a:lumMod val="75000"/>
                    <a:lumOff val="25000"/>
                  </a:schemeClr>
                </a:solidFill>
                <a:latin typeface="Calibri" pitchFamily="34" charset="0"/>
                <a:cs typeface="+mn-cs"/>
              </a:defRPr>
            </a:lvl1pPr>
          </a:lstStyle>
          <a:p>
            <a:pPr>
              <a:defRPr/>
            </a:pPr>
            <a:fld id="{2F0FE6C8-51A2-4AA8-BE8B-722D435E963D}" type="slidenum">
              <a:rPr lang="en-US"/>
              <a:pPr>
                <a:defRPr/>
              </a:pPr>
              <a:t>‹#›</a:t>
            </a:fld>
            <a:endParaRPr lang="en-US"/>
          </a:p>
        </p:txBody>
      </p:sp>
      <p:sp>
        <p:nvSpPr>
          <p:cNvPr id="8" name="Rectangle 7"/>
          <p:cNvSpPr/>
          <p:nvPr/>
        </p:nvSpPr>
        <p:spPr>
          <a:xfrm>
            <a:off x="304800" y="6627813"/>
            <a:ext cx="3124200" cy="246062"/>
          </a:xfrm>
          <a:prstGeom prst="rect">
            <a:avLst/>
          </a:prstGeom>
        </p:spPr>
        <p:txBody>
          <a:bodyPr>
            <a:spAutoFit/>
          </a:bodyPr>
          <a:lstStyle/>
          <a:p>
            <a:pPr>
              <a:defRPr/>
            </a:pPr>
            <a:r>
              <a:rPr lang="en-US" sz="1000" dirty="0">
                <a:solidFill>
                  <a:schemeClr val="bg1">
                    <a:lumMod val="50000"/>
                  </a:schemeClr>
                </a:solidFill>
                <a:latin typeface="Calibri" pitchFamily="34" charset="0"/>
              </a:rPr>
              <a:t>Copyright © </a:t>
            </a:r>
            <a:r>
              <a:rPr lang="en-US" sz="1000" dirty="0" smtClean="0">
                <a:solidFill>
                  <a:schemeClr val="bg1">
                    <a:lumMod val="50000"/>
                  </a:schemeClr>
                </a:solidFill>
                <a:latin typeface="Calibri" pitchFamily="34" charset="0"/>
              </a:rPr>
              <a:t>2012 EMC </a:t>
            </a:r>
            <a:r>
              <a:rPr lang="en-US" sz="1000" dirty="0">
                <a:solidFill>
                  <a:schemeClr val="bg1">
                    <a:lumMod val="50000"/>
                  </a:schemeClr>
                </a:solidFill>
                <a:latin typeface="Calibri" pitchFamily="34" charset="0"/>
              </a:rPr>
              <a:t>Corporation. All Rights Reserved.</a:t>
            </a:r>
          </a:p>
        </p:txBody>
      </p:sp>
      <p:pic>
        <p:nvPicPr>
          <p:cNvPr id="10" name="Picture 9" descr="EMC logo white-lg.png"/>
          <p:cNvPicPr>
            <a:picLocks noChangeAspect="1"/>
          </p:cNvPicPr>
          <p:nvPr userDrawn="1"/>
        </p:nvPicPr>
        <p:blipFill>
          <a:blip r:embed="rId19" cstate="print"/>
          <a:srcRect l="10651" r="6284" b="30550"/>
          <a:stretch>
            <a:fillRect/>
          </a:stretch>
        </p:blipFill>
        <p:spPr>
          <a:xfrm>
            <a:off x="7848600" y="6210869"/>
            <a:ext cx="928688" cy="292447"/>
          </a:xfrm>
          <a:prstGeom prst="rect">
            <a:avLst/>
          </a:prstGeom>
        </p:spPr>
      </p:pic>
      <p:grpSp>
        <p:nvGrpSpPr>
          <p:cNvPr id="11" name="Group 10"/>
          <p:cNvGrpSpPr/>
          <p:nvPr userDrawn="1"/>
        </p:nvGrpSpPr>
        <p:grpSpPr>
          <a:xfrm>
            <a:off x="0" y="6102750"/>
            <a:ext cx="9144000" cy="514350"/>
            <a:chOff x="0" y="6102750"/>
            <a:chExt cx="9144000" cy="514350"/>
          </a:xfrm>
        </p:grpSpPr>
        <p:sp>
          <p:nvSpPr>
            <p:cNvPr id="12" name="Rectangle 11"/>
            <p:cNvSpPr/>
            <p:nvPr/>
          </p:nvSpPr>
          <p:spPr bwMode="gray">
            <a:xfrm>
              <a:off x="0" y="6102750"/>
              <a:ext cx="9144000" cy="5143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p>
          </p:txBody>
        </p:sp>
        <p:sp>
          <p:nvSpPr>
            <p:cNvPr id="13" name="TextBox 12"/>
            <p:cNvSpPr txBox="1"/>
            <p:nvPr/>
          </p:nvSpPr>
          <p:spPr>
            <a:xfrm>
              <a:off x="120423" y="6206579"/>
              <a:ext cx="3382816" cy="307777"/>
            </a:xfrm>
            <a:prstGeom prst="rect">
              <a:avLst/>
            </a:prstGeom>
          </p:spPr>
          <p:txBody>
            <a:bodyPr wrap="square" rtlCol="0">
              <a:spAutoFit/>
            </a:bodyPr>
            <a:lstStyle/>
            <a:p>
              <a:r>
                <a:rPr lang="en-US" sz="1400" dirty="0" smtClean="0">
                  <a:solidFill>
                    <a:schemeClr val="bg1"/>
                  </a:solidFill>
                  <a:latin typeface="MetaMedium-Roman"/>
                  <a:cs typeface="MetaMedium-Roman"/>
                </a:rPr>
                <a:t>EMC</a:t>
              </a:r>
              <a:r>
                <a:rPr lang="en-US" sz="1400" baseline="56000" dirty="0" smtClean="0">
                  <a:solidFill>
                    <a:schemeClr val="bg1"/>
                  </a:solidFill>
                  <a:latin typeface="MetaMedium-Roman"/>
                  <a:cs typeface="MetaMedium-Roman"/>
                </a:rPr>
                <a:t>2</a:t>
              </a:r>
              <a:r>
                <a:rPr lang="en-US" sz="1400" dirty="0" smtClean="0">
                  <a:solidFill>
                    <a:schemeClr val="bg1"/>
                  </a:solidFill>
                  <a:latin typeface="MetaMedium-Roman"/>
                  <a:cs typeface="MetaMedium-Roman"/>
                </a:rPr>
                <a:t> PROVEN PROFESSIONAL</a:t>
              </a:r>
              <a:endParaRPr lang="en-US" sz="1400" dirty="0">
                <a:solidFill>
                  <a:schemeClr val="bg1"/>
                </a:solidFill>
                <a:latin typeface="MetaMedium-Roman"/>
                <a:cs typeface="MetaMedium-Roman"/>
              </a:endParaRPr>
            </a:p>
          </p:txBody>
        </p:sp>
      </p:grpSp>
    </p:spTree>
  </p:cSld>
  <p:clrMap bg1="lt1" tx1="dk1" bg2="lt2" tx2="dk2" accent1="accent1" accent2="accent2" accent3="accent3" accent4="accent4" accent5="accent5" accent6="accent6" hlink="hlink" folHlink="folHlink"/>
  <p:sldLayoutIdLst>
    <p:sldLayoutId id="2147483802" r:id="rId1"/>
    <p:sldLayoutId id="2147483803" r:id="rId2"/>
    <p:sldLayoutId id="2147483804" r:id="rId3"/>
    <p:sldLayoutId id="2147483805" r:id="rId4"/>
    <p:sldLayoutId id="2147483806" r:id="rId5"/>
    <p:sldLayoutId id="2147483807" r:id="rId6"/>
    <p:sldLayoutId id="2147483808" r:id="rId7"/>
    <p:sldLayoutId id="2147483809" r:id="rId8"/>
    <p:sldLayoutId id="2147483810" r:id="rId9"/>
    <p:sldLayoutId id="2147483811" r:id="rId10"/>
    <p:sldLayoutId id="2147483812" r:id="rId11"/>
    <p:sldLayoutId id="2147483813" r:id="rId12"/>
    <p:sldLayoutId id="2147483800" r:id="rId13"/>
    <p:sldLayoutId id="2147483814" r:id="rId14"/>
    <p:sldLayoutId id="2147483801" r:id="rId15"/>
    <p:sldLayoutId id="2147483815" r:id="rId16"/>
    <p:sldLayoutId id="2147483816" r:id="rId17"/>
  </p:sldLayoutIdLst>
  <p:hf hdr="0" dt="0"/>
  <p:txStyles>
    <p:titleStyle>
      <a:lvl1pPr algn="l" rtl="0" eaLnBrk="1" fontAlgn="base" hangingPunct="1">
        <a:spcBef>
          <a:spcPct val="0"/>
        </a:spcBef>
        <a:spcAft>
          <a:spcPct val="0"/>
        </a:spcAft>
        <a:defRPr sz="2800" kern="1200">
          <a:solidFill>
            <a:srgbClr val="2C95DD"/>
          </a:solidFill>
          <a:latin typeface="+mj-lt"/>
          <a:ea typeface="+mj-ea"/>
          <a:cs typeface="+mj-cs"/>
        </a:defRPr>
      </a:lvl1pPr>
      <a:lvl2pPr algn="l" rtl="0" eaLnBrk="1" fontAlgn="base" hangingPunct="1">
        <a:spcBef>
          <a:spcPct val="0"/>
        </a:spcBef>
        <a:spcAft>
          <a:spcPct val="0"/>
        </a:spcAft>
        <a:defRPr sz="2800">
          <a:solidFill>
            <a:srgbClr val="2C95DD"/>
          </a:solidFill>
          <a:latin typeface="MetaNormalLF-Roman" pitchFamily="34" charset="0"/>
          <a:cs typeface="Arial" charset="0"/>
        </a:defRPr>
      </a:lvl2pPr>
      <a:lvl3pPr algn="l" rtl="0" eaLnBrk="1" fontAlgn="base" hangingPunct="1">
        <a:spcBef>
          <a:spcPct val="0"/>
        </a:spcBef>
        <a:spcAft>
          <a:spcPct val="0"/>
        </a:spcAft>
        <a:defRPr sz="2800">
          <a:solidFill>
            <a:srgbClr val="2C95DD"/>
          </a:solidFill>
          <a:latin typeface="MetaNormalLF-Roman" pitchFamily="34" charset="0"/>
          <a:cs typeface="Arial" charset="0"/>
        </a:defRPr>
      </a:lvl3pPr>
      <a:lvl4pPr algn="l" rtl="0" eaLnBrk="1" fontAlgn="base" hangingPunct="1">
        <a:spcBef>
          <a:spcPct val="0"/>
        </a:spcBef>
        <a:spcAft>
          <a:spcPct val="0"/>
        </a:spcAft>
        <a:defRPr sz="2800">
          <a:solidFill>
            <a:srgbClr val="2C95DD"/>
          </a:solidFill>
          <a:latin typeface="MetaNormalLF-Roman" pitchFamily="34" charset="0"/>
          <a:cs typeface="Arial" charset="0"/>
        </a:defRPr>
      </a:lvl4pPr>
      <a:lvl5pPr algn="l" rtl="0" eaLnBrk="1" fontAlgn="base" hangingPunct="1">
        <a:spcBef>
          <a:spcPct val="0"/>
        </a:spcBef>
        <a:spcAft>
          <a:spcPct val="0"/>
        </a:spcAft>
        <a:defRPr sz="2800">
          <a:solidFill>
            <a:srgbClr val="2C95DD"/>
          </a:solidFill>
          <a:latin typeface="MetaNormalLF-Roman" pitchFamily="34" charset="0"/>
          <a:cs typeface="Arial" charset="0"/>
        </a:defRPr>
      </a:lvl5pPr>
      <a:lvl6pPr marL="457200" algn="l" rtl="0" eaLnBrk="1" fontAlgn="base" hangingPunct="1">
        <a:spcBef>
          <a:spcPct val="0"/>
        </a:spcBef>
        <a:spcAft>
          <a:spcPct val="0"/>
        </a:spcAft>
        <a:defRPr sz="2800">
          <a:solidFill>
            <a:srgbClr val="00B0F0"/>
          </a:solidFill>
          <a:latin typeface="MetaNormalLF-Roman" pitchFamily="34" charset="0"/>
          <a:cs typeface="Arial" charset="0"/>
        </a:defRPr>
      </a:lvl6pPr>
      <a:lvl7pPr marL="914400" algn="l" rtl="0" eaLnBrk="1" fontAlgn="base" hangingPunct="1">
        <a:spcBef>
          <a:spcPct val="0"/>
        </a:spcBef>
        <a:spcAft>
          <a:spcPct val="0"/>
        </a:spcAft>
        <a:defRPr sz="2800">
          <a:solidFill>
            <a:srgbClr val="00B0F0"/>
          </a:solidFill>
          <a:latin typeface="MetaNormalLF-Roman" pitchFamily="34" charset="0"/>
          <a:cs typeface="Arial" charset="0"/>
        </a:defRPr>
      </a:lvl7pPr>
      <a:lvl8pPr marL="1371600" algn="l" rtl="0" eaLnBrk="1" fontAlgn="base" hangingPunct="1">
        <a:spcBef>
          <a:spcPct val="0"/>
        </a:spcBef>
        <a:spcAft>
          <a:spcPct val="0"/>
        </a:spcAft>
        <a:defRPr sz="2800">
          <a:solidFill>
            <a:srgbClr val="00B0F0"/>
          </a:solidFill>
          <a:latin typeface="MetaNormalLF-Roman" pitchFamily="34" charset="0"/>
          <a:cs typeface="Arial" charset="0"/>
        </a:defRPr>
      </a:lvl8pPr>
      <a:lvl9pPr marL="1828800" algn="l" rtl="0" eaLnBrk="1" fontAlgn="base" hangingPunct="1">
        <a:spcBef>
          <a:spcPct val="0"/>
        </a:spcBef>
        <a:spcAft>
          <a:spcPct val="0"/>
        </a:spcAft>
        <a:defRPr sz="2800">
          <a:solidFill>
            <a:srgbClr val="00B0F0"/>
          </a:solidFill>
          <a:latin typeface="MetaNormalLF-Roman" pitchFamily="34" charset="0"/>
          <a:cs typeface="Arial" charset="0"/>
        </a:defRPr>
      </a:lvl9pPr>
    </p:titleStyle>
    <p:bodyStyle>
      <a:lvl1pPr marL="231775" indent="-231775" algn="l" rtl="0" eaLnBrk="1" fontAlgn="base" hangingPunct="1">
        <a:spcBef>
          <a:spcPct val="20000"/>
        </a:spcBef>
        <a:spcAft>
          <a:spcPct val="0"/>
        </a:spcAft>
        <a:buClr>
          <a:srgbClr val="92D050"/>
        </a:buClr>
        <a:buSzPct val="120000"/>
        <a:buFont typeface="Arial" charset="0"/>
        <a:buChar char="•"/>
        <a:defRPr sz="2400" kern="1200">
          <a:solidFill>
            <a:schemeClr val="bg2">
              <a:lumMod val="75000"/>
            </a:schemeClr>
          </a:solidFill>
          <a:latin typeface="Calibri" pitchFamily="34" charset="0"/>
          <a:ea typeface="+mn-ea"/>
          <a:cs typeface="+mn-cs"/>
        </a:defRPr>
      </a:lvl1pPr>
      <a:lvl2pPr marL="682625" indent="-341313" algn="l" rtl="0" eaLnBrk="1" fontAlgn="base" hangingPunct="1">
        <a:spcBef>
          <a:spcPct val="20000"/>
        </a:spcBef>
        <a:spcAft>
          <a:spcPct val="0"/>
        </a:spcAft>
        <a:buClr>
          <a:srgbClr val="FFC425"/>
        </a:buClr>
        <a:buSzPct val="90000"/>
        <a:buFont typeface="Webdings" pitchFamily="18" charset="2"/>
        <a:buChar char="4"/>
        <a:defRPr sz="2200" kern="1200">
          <a:solidFill>
            <a:schemeClr val="bg2">
              <a:lumMod val="75000"/>
            </a:schemeClr>
          </a:solidFill>
          <a:latin typeface="Calibri" pitchFamily="34" charset="0"/>
          <a:ea typeface="+mn-ea"/>
          <a:cs typeface="+mn-cs"/>
        </a:defRPr>
      </a:lvl2pPr>
      <a:lvl3pPr marL="1143000" indent="-338138" algn="l" rtl="0" eaLnBrk="1" fontAlgn="base" hangingPunct="1">
        <a:spcBef>
          <a:spcPct val="20000"/>
        </a:spcBef>
        <a:spcAft>
          <a:spcPct val="0"/>
        </a:spcAft>
        <a:buClr>
          <a:srgbClr val="B5761B"/>
        </a:buClr>
        <a:buSzPct val="90000"/>
        <a:buFont typeface="Webdings" pitchFamily="18" charset="2"/>
        <a:buChar char="8"/>
        <a:defRPr sz="2000" kern="1200">
          <a:solidFill>
            <a:schemeClr val="bg2">
              <a:lumMod val="75000"/>
            </a:schemeClr>
          </a:solidFill>
          <a:latin typeface="Calibri" pitchFamily="34" charset="0"/>
          <a:ea typeface="+mn-ea"/>
          <a:cs typeface="+mn-cs"/>
        </a:defRPr>
      </a:lvl3pPr>
      <a:lvl4pPr marL="1487488" indent="-231775" algn="l" rtl="0" eaLnBrk="1" fontAlgn="base" hangingPunct="1">
        <a:spcBef>
          <a:spcPct val="20000"/>
        </a:spcBef>
        <a:spcAft>
          <a:spcPct val="0"/>
        </a:spcAft>
        <a:buClr>
          <a:schemeClr val="tx2"/>
        </a:buClr>
        <a:buFont typeface="Wingdings" pitchFamily="2" charset="2"/>
        <a:buChar char="§"/>
        <a:defRPr kern="1200">
          <a:solidFill>
            <a:schemeClr val="bg2">
              <a:lumMod val="75000"/>
            </a:schemeClr>
          </a:solidFill>
          <a:latin typeface="Calibri" pitchFamily="34" charset="0"/>
          <a:ea typeface="+mn-ea"/>
          <a:cs typeface="+mn-cs"/>
        </a:defRPr>
      </a:lvl4pPr>
      <a:lvl5pPr marL="1828800" indent="-231775" algn="l" rtl="0" eaLnBrk="1" fontAlgn="base" hangingPunct="1">
        <a:spcBef>
          <a:spcPct val="20000"/>
        </a:spcBef>
        <a:spcAft>
          <a:spcPct val="0"/>
        </a:spcAft>
        <a:buClr>
          <a:srgbClr val="7030A0"/>
        </a:buClr>
        <a:buSzPct val="110000"/>
        <a:buFont typeface="Arial" charset="0"/>
        <a:buChar char="•"/>
        <a:defRPr kern="1200">
          <a:solidFill>
            <a:schemeClr val="bg2">
              <a:lumMod val="75000"/>
            </a:schemeClr>
          </a:solidFill>
          <a:latin typeface="Calibri"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2.jpeg"/><Relationship Id="rId7"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5.x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jpeg"/><Relationship Id="rId9" Type="http://schemas.openxmlformats.org/officeDocument/2006/relationships/image" Target="../media/image8.jpe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22.jpeg"/></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image" Target="../media/image3.jpeg"/><Relationship Id="rId7" Type="http://schemas.openxmlformats.org/officeDocument/2006/relationships/image" Target="../media/image7.jpeg"/><Relationship Id="rId2" Type="http://schemas.openxmlformats.org/officeDocument/2006/relationships/notesSlide" Target="../notesSlides/notesSlide21.xml"/><Relationship Id="rId1" Type="http://schemas.openxmlformats.org/officeDocument/2006/relationships/slideLayout" Target="../slideLayouts/slideLayout5.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s>
</file>

<file path=ppt/slides/_rels/slide22.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26.jpeg"/><Relationship Id="rId7" Type="http://schemas.openxmlformats.org/officeDocument/2006/relationships/image" Target="../media/image6.jpeg"/><Relationship Id="rId2" Type="http://schemas.openxmlformats.org/officeDocument/2006/relationships/notesSlide" Target="../notesSlides/notesSlide22.xml"/><Relationship Id="rId1" Type="http://schemas.openxmlformats.org/officeDocument/2006/relationships/slideLayout" Target="../slideLayouts/slideLayout5.x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jpeg"/><Relationship Id="rId9" Type="http://schemas.openxmlformats.org/officeDocument/2006/relationships/image" Target="../media/image8.jpeg"/></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3.xml"/><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5.xml"/><Relationship Id="rId1" Type="http://schemas.openxmlformats.org/officeDocument/2006/relationships/slideLayout" Target="../slideLayouts/slideLayout1.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image" Target="../media/image3.jpeg"/><Relationship Id="rId7" Type="http://schemas.openxmlformats.org/officeDocument/2006/relationships/image" Target="../media/image7.jpeg"/><Relationship Id="rId2" Type="http://schemas.openxmlformats.org/officeDocument/2006/relationships/notesSlide" Target="../notesSlides/notesSlide40.xml"/><Relationship Id="rId1" Type="http://schemas.openxmlformats.org/officeDocument/2006/relationships/slideLayout" Target="../slideLayouts/slideLayout5.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s>
</file>

<file path=ppt/slides/_rels/slide4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1.xml"/><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2.xml"/><Relationship Id="rId1" Type="http://schemas.openxmlformats.org/officeDocument/2006/relationships/slideLayout" Target="../slideLayouts/slideLayout1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3.xml"/><Relationship Id="rId1" Type="http://schemas.openxmlformats.org/officeDocument/2006/relationships/slideLayout" Target="../slideLayouts/slideLayout15.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4.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image" Target="../media/image3.jpeg"/><Relationship Id="rId7" Type="http://schemas.openxmlformats.org/officeDocument/2006/relationships/image" Target="../media/image7.jpeg"/><Relationship Id="rId2" Type="http://schemas.openxmlformats.org/officeDocument/2006/relationships/notesSlide" Target="../notesSlides/notesSlide44.xml"/><Relationship Id="rId1" Type="http://schemas.openxmlformats.org/officeDocument/2006/relationships/slideLayout" Target="../slideLayouts/slideLayout4.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notesSlide" Target="../notesSlides/notesSlide8.xml"/><Relationship Id="rId1" Type="http://schemas.openxmlformats.org/officeDocument/2006/relationships/slideLayout" Target="../slideLayouts/slideLayout16.xml"/><Relationship Id="rId4" Type="http://schemas.openxmlformats.org/officeDocument/2006/relationships/image" Target="../media/image14.gif"/></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609600" y="1066800"/>
            <a:ext cx="8305800" cy="1219200"/>
          </a:xfrm>
        </p:spPr>
        <p:txBody>
          <a:bodyPr/>
          <a:lstStyle/>
          <a:p>
            <a:pPr>
              <a:defRPr/>
            </a:pPr>
            <a:r>
              <a:rPr lang="en-US" dirty="0" smtClean="0"/>
              <a:t>Module 3: Review of Basic Data Analytic Methods Using R</a:t>
            </a:r>
            <a:endParaRPr lang="en-US" dirty="0"/>
          </a:p>
        </p:txBody>
      </p:sp>
      <p:sp>
        <p:nvSpPr>
          <p:cNvPr id="7" name="Subtitle 6"/>
          <p:cNvSpPr>
            <a:spLocks noGrp="1"/>
          </p:cNvSpPr>
          <p:nvPr>
            <p:ph type="subTitle" idx="1"/>
          </p:nvPr>
        </p:nvSpPr>
        <p:spPr>
          <a:xfrm>
            <a:off x="1371600" y="2590800"/>
            <a:ext cx="7086600" cy="2667000"/>
          </a:xfrm>
        </p:spPr>
        <p:txBody>
          <a:bodyPr>
            <a:normAutofit/>
          </a:bodyPr>
          <a:lstStyle/>
          <a:p>
            <a:r>
              <a:rPr lang="en-US" dirty="0" smtClean="0"/>
              <a:t>During this lesson the following topics are covered:</a:t>
            </a:r>
          </a:p>
          <a:p>
            <a:pPr marL="233363" lvl="0" indent="-233363">
              <a:buFont typeface="Arial" pitchFamily="34" charset="0"/>
              <a:buChar char="•"/>
            </a:pPr>
            <a:r>
              <a:rPr lang="en-US" dirty="0" smtClean="0">
                <a:solidFill>
                  <a:schemeClr val="bg2">
                    <a:lumMod val="75000"/>
                  </a:schemeClr>
                </a:solidFill>
              </a:rPr>
              <a:t>Why visualize?</a:t>
            </a:r>
          </a:p>
          <a:p>
            <a:pPr marL="233363" lvl="0" indent="-233363">
              <a:buFont typeface="Arial" pitchFamily="34" charset="0"/>
              <a:buChar char="•"/>
            </a:pPr>
            <a:r>
              <a:rPr lang="en-US" dirty="0" smtClean="0">
                <a:solidFill>
                  <a:schemeClr val="bg2">
                    <a:lumMod val="75000"/>
                  </a:schemeClr>
                </a:solidFill>
              </a:rPr>
              <a:t>Examining a single variable</a:t>
            </a:r>
          </a:p>
          <a:p>
            <a:pPr marL="233363" lvl="0" indent="-233363">
              <a:buFont typeface="Arial" pitchFamily="34" charset="0"/>
              <a:buChar char="•"/>
            </a:pPr>
            <a:r>
              <a:rPr lang="en-US" dirty="0" smtClean="0">
                <a:solidFill>
                  <a:schemeClr val="bg2">
                    <a:lumMod val="75000"/>
                  </a:schemeClr>
                </a:solidFill>
              </a:rPr>
              <a:t>Examining pairs of variables</a:t>
            </a:r>
          </a:p>
          <a:p>
            <a:pPr marL="233363" lvl="0" indent="-233363">
              <a:buFont typeface="Arial" pitchFamily="34" charset="0"/>
              <a:buChar char="•"/>
            </a:pPr>
            <a:r>
              <a:rPr lang="en-US" dirty="0" smtClean="0">
                <a:solidFill>
                  <a:schemeClr val="bg2">
                    <a:lumMod val="75000"/>
                  </a:schemeClr>
                </a:solidFill>
              </a:rPr>
              <a:t>Indications of dirty data.</a:t>
            </a:r>
          </a:p>
          <a:p>
            <a:pPr marL="233363" lvl="0" indent="-233363">
              <a:buFont typeface="Arial" pitchFamily="34" charset="0"/>
              <a:buChar char="•"/>
            </a:pPr>
            <a:r>
              <a:rPr lang="en-US" dirty="0" smtClean="0">
                <a:solidFill>
                  <a:schemeClr val="bg2">
                    <a:lumMod val="75000"/>
                  </a:schemeClr>
                </a:solidFill>
              </a:rPr>
              <a:t>Data exploration vs. presentation</a:t>
            </a:r>
          </a:p>
        </p:txBody>
      </p:sp>
      <p:sp>
        <p:nvSpPr>
          <p:cNvPr id="23556" name="Content Placeholder 7"/>
          <p:cNvSpPr>
            <a:spLocks noGrp="1"/>
          </p:cNvSpPr>
          <p:nvPr>
            <p:ph sz="quarter" idx="13"/>
          </p:nvPr>
        </p:nvSpPr>
        <p:spPr>
          <a:xfrm>
            <a:off x="609600" y="1981200"/>
            <a:ext cx="7772400" cy="457200"/>
          </a:xfrm>
        </p:spPr>
        <p:txBody>
          <a:bodyPr/>
          <a:lstStyle/>
          <a:p>
            <a:r>
              <a:rPr lang="en-US" dirty="0" smtClean="0"/>
              <a:t>Lesson 2: Analyzing and Exploring the Data</a:t>
            </a:r>
          </a:p>
        </p:txBody>
      </p:sp>
      <p:sp>
        <p:nvSpPr>
          <p:cNvPr id="9" name="Footer Placeholder 8"/>
          <p:cNvSpPr>
            <a:spLocks noGrp="1"/>
          </p:cNvSpPr>
          <p:nvPr>
            <p:ph type="ftr" sz="quarter" idx="14"/>
          </p:nvPr>
        </p:nvSpPr>
        <p:spPr/>
        <p:txBody>
          <a:bodyPr/>
          <a:lstStyle/>
          <a:p>
            <a:pPr>
              <a:defRPr/>
            </a:pPr>
            <a:r>
              <a:rPr lang="en-US" dirty="0" smtClean="0"/>
              <a:t>Module 3: Basic Data Analytic Methods Using R</a:t>
            </a:r>
            <a:endParaRPr lang="en-US" dirty="0"/>
          </a:p>
        </p:txBody>
      </p:sp>
      <p:sp>
        <p:nvSpPr>
          <p:cNvPr id="5" name="Slide Number Placeholder 4"/>
          <p:cNvSpPr>
            <a:spLocks noGrp="1"/>
          </p:cNvSpPr>
          <p:nvPr>
            <p:ph type="sldNum" sz="quarter" idx="15"/>
          </p:nvPr>
        </p:nvSpPr>
        <p:spPr/>
        <p:txBody>
          <a:bodyPr/>
          <a:lstStyle/>
          <a:p>
            <a:pPr>
              <a:defRPr/>
            </a:pPr>
            <a:fld id="{C1314293-9A8B-4ACA-B212-D2D19BB5553B}" type="slidenum">
              <a:rPr lang="en-US"/>
              <a:pPr>
                <a:defRPr/>
              </a:pPr>
              <a:t>1</a:t>
            </a:fld>
            <a:endParaRPr lang="en-US" dirty="0"/>
          </a:p>
        </p:txBody>
      </p:sp>
      <p:pic>
        <p:nvPicPr>
          <p:cNvPr id="8" name="Picture 2" descr="C:\Documents and Settings\flynnt\My Documents\DS BDA 249 - Rod\Module 3 - Charlie\analysing data.jpg"/>
          <p:cNvPicPr>
            <a:picLocks noChangeAspect="1" noChangeArrowheads="1"/>
          </p:cNvPicPr>
          <p:nvPr/>
        </p:nvPicPr>
        <p:blipFill>
          <a:blip r:embed="rId3" cstate="print">
            <a:alphaModFix amt="76000"/>
          </a:blip>
          <a:srcRect/>
          <a:stretch>
            <a:fillRect/>
          </a:stretch>
        </p:blipFill>
        <p:spPr bwMode="auto">
          <a:xfrm>
            <a:off x="5486400" y="2971800"/>
            <a:ext cx="3429000" cy="3124200"/>
          </a:xfrm>
          <a:prstGeom prst="rect">
            <a:avLst/>
          </a:prstGeom>
          <a:noFill/>
          <a:effectLst>
            <a:softEdge rad="101600"/>
          </a:effectLst>
        </p:spPr>
      </p:pic>
      <p:grpSp>
        <p:nvGrpSpPr>
          <p:cNvPr id="10" name="Group 9"/>
          <p:cNvGrpSpPr/>
          <p:nvPr/>
        </p:nvGrpSpPr>
        <p:grpSpPr>
          <a:xfrm>
            <a:off x="533400" y="152400"/>
            <a:ext cx="4757975" cy="914400"/>
            <a:chOff x="457200" y="152400"/>
            <a:chExt cx="4757975" cy="914400"/>
          </a:xfrm>
        </p:grpSpPr>
        <p:pic>
          <p:nvPicPr>
            <p:cNvPr id="11" name="Picture 2" descr="\\Maho3fp3a\tec_dev\TEC Dev Projects\249-Data Science and Big Data Analytics\3470_MR-1CP-DSBDA\Content\ICONS\introduction_icon.jpg"/>
            <p:cNvPicPr>
              <a:picLocks noChangeAspect="1" noChangeArrowheads="1"/>
            </p:cNvPicPr>
            <p:nvPr/>
          </p:nvPicPr>
          <p:blipFill>
            <a:blip r:embed="rId4" cstate="print">
              <a:duotone>
                <a:schemeClr val="bg2">
                  <a:shade val="45000"/>
                  <a:satMod val="135000"/>
                </a:schemeClr>
                <a:prstClr val="white"/>
              </a:duotone>
            </a:blip>
            <a:srcRect/>
            <a:stretch>
              <a:fillRect/>
            </a:stretch>
          </p:blipFill>
          <p:spPr bwMode="auto">
            <a:xfrm>
              <a:off x="457200" y="381000"/>
              <a:ext cx="719375" cy="685800"/>
            </a:xfrm>
            <a:prstGeom prst="rect">
              <a:avLst/>
            </a:prstGeom>
            <a:noFill/>
          </p:spPr>
        </p:pic>
        <p:pic>
          <p:nvPicPr>
            <p:cNvPr id="12" name="Picture 3" descr="\\Maho3fp3a\tec_dev\TEC Dev Projects\249-Data Science and Big Data Analytics\3470_MR-1CP-DSBDA\Content\ICONS\analytics_lifecycle_icon.jpg"/>
            <p:cNvPicPr>
              <a:picLocks noChangeAspect="1" noChangeArrowheads="1"/>
            </p:cNvPicPr>
            <p:nvPr/>
          </p:nvPicPr>
          <p:blipFill>
            <a:blip r:embed="rId5" cstate="print">
              <a:duotone>
                <a:schemeClr val="bg2">
                  <a:shade val="45000"/>
                  <a:satMod val="135000"/>
                </a:schemeClr>
                <a:prstClr val="white"/>
              </a:duotone>
            </a:blip>
            <a:srcRect/>
            <a:stretch>
              <a:fillRect/>
            </a:stretch>
          </p:blipFill>
          <p:spPr bwMode="auto">
            <a:xfrm>
              <a:off x="1219200" y="381000"/>
              <a:ext cx="719375" cy="685800"/>
            </a:xfrm>
            <a:prstGeom prst="rect">
              <a:avLst/>
            </a:prstGeom>
            <a:noFill/>
          </p:spPr>
        </p:pic>
        <p:pic>
          <p:nvPicPr>
            <p:cNvPr id="13" name="Picture 4" descr="\\Maho3fp3a\tec_dev\TEC Dev Projects\249-Data Science and Big Data Analytics\3470_MR-1CP-DSBDA\Content\ICONS\basic_methods_icon.jpg"/>
            <p:cNvPicPr>
              <a:picLocks noChangeAspect="1" noChangeArrowheads="1"/>
            </p:cNvPicPr>
            <p:nvPr/>
          </p:nvPicPr>
          <p:blipFill>
            <a:blip r:embed="rId6" cstate="print"/>
            <a:srcRect/>
            <a:stretch>
              <a:fillRect/>
            </a:stretch>
          </p:blipFill>
          <p:spPr bwMode="auto">
            <a:xfrm>
              <a:off x="1981200" y="152400"/>
              <a:ext cx="959167" cy="914400"/>
            </a:xfrm>
            <a:prstGeom prst="rect">
              <a:avLst/>
            </a:prstGeom>
            <a:noFill/>
          </p:spPr>
        </p:pic>
        <p:pic>
          <p:nvPicPr>
            <p:cNvPr id="14" name="Picture 5" descr="\\Maho3fp3a\tec_dev\TEC Dev Projects\249-Data Science and Big Data Analytics\3470_MR-1CP-DSBDA\Content\ICONS\advanced_methods_icon.jpg"/>
            <p:cNvPicPr>
              <a:picLocks noChangeAspect="1" noChangeArrowheads="1"/>
            </p:cNvPicPr>
            <p:nvPr/>
          </p:nvPicPr>
          <p:blipFill>
            <a:blip r:embed="rId7" cstate="print">
              <a:duotone>
                <a:schemeClr val="bg2">
                  <a:shade val="45000"/>
                  <a:satMod val="135000"/>
                </a:schemeClr>
                <a:prstClr val="white"/>
              </a:duotone>
            </a:blip>
            <a:srcRect/>
            <a:stretch>
              <a:fillRect/>
            </a:stretch>
          </p:blipFill>
          <p:spPr bwMode="auto">
            <a:xfrm>
              <a:off x="2971800" y="381000"/>
              <a:ext cx="719375" cy="685800"/>
            </a:xfrm>
            <a:prstGeom prst="rect">
              <a:avLst/>
            </a:prstGeom>
            <a:noFill/>
          </p:spPr>
        </p:pic>
        <p:pic>
          <p:nvPicPr>
            <p:cNvPr id="15" name="Picture 6" descr="\\Maho3fp3a\tec_dev\TEC Dev Projects\249-Data Science and Big Data Analytics\3470_MR-1CP-DSBDA\Content\ICONS\tools_icon.jpg"/>
            <p:cNvPicPr>
              <a:picLocks noChangeAspect="1" noChangeArrowheads="1"/>
            </p:cNvPicPr>
            <p:nvPr/>
          </p:nvPicPr>
          <p:blipFill>
            <a:blip r:embed="rId8" cstate="print">
              <a:duotone>
                <a:schemeClr val="bg2">
                  <a:shade val="45000"/>
                  <a:satMod val="135000"/>
                </a:schemeClr>
                <a:prstClr val="white"/>
              </a:duotone>
            </a:blip>
            <a:srcRect/>
            <a:stretch>
              <a:fillRect/>
            </a:stretch>
          </p:blipFill>
          <p:spPr bwMode="auto">
            <a:xfrm>
              <a:off x="3733800" y="381000"/>
              <a:ext cx="719375" cy="685800"/>
            </a:xfrm>
            <a:prstGeom prst="rect">
              <a:avLst/>
            </a:prstGeom>
            <a:noFill/>
          </p:spPr>
        </p:pic>
        <p:pic>
          <p:nvPicPr>
            <p:cNvPr id="16" name="Picture 7" descr="\\Maho3fp3a\tec_dev\TEC Dev Projects\249-Data Science and Big Data Analytics\3470_MR-1CP-DSBDA\Content\ICONS\lab_icon.jpg"/>
            <p:cNvPicPr>
              <a:picLocks noChangeAspect="1" noChangeArrowheads="1"/>
            </p:cNvPicPr>
            <p:nvPr/>
          </p:nvPicPr>
          <p:blipFill>
            <a:blip r:embed="rId9" cstate="print">
              <a:duotone>
                <a:schemeClr val="bg2">
                  <a:shade val="45000"/>
                  <a:satMod val="135000"/>
                </a:schemeClr>
                <a:prstClr val="white"/>
              </a:duotone>
            </a:blip>
            <a:srcRect/>
            <a:stretch>
              <a:fillRect/>
            </a:stretch>
          </p:blipFill>
          <p:spPr bwMode="auto">
            <a:xfrm>
              <a:off x="4495800" y="381000"/>
              <a:ext cx="719375" cy="685800"/>
            </a:xfrm>
            <a:prstGeom prst="rect">
              <a:avLst/>
            </a:prstGeom>
            <a:noFill/>
          </p:spPr>
        </p:pic>
      </p:gr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"Saturated" Data</a:t>
            </a:r>
          </a:p>
        </p:txBody>
      </p:sp>
      <p:pic>
        <p:nvPicPr>
          <p:cNvPr id="9" name="Content Placeholder 8" descr="mortgage.png"/>
          <p:cNvPicPr>
            <a:picLocks noGrp="1" noChangeAspect="1"/>
          </p:cNvPicPr>
          <p:nvPr>
            <p:ph idx="1"/>
          </p:nvPr>
        </p:nvPicPr>
        <p:blipFill rotWithShape="1">
          <a:blip r:embed="rId3" cstate="print">
            <a:extLst>
              <a:ext uri="{28A0092B-C50C-407E-A947-70E740481C1C}">
                <a14:useLocalDpi xmlns:a14="http://schemas.microsoft.com/office/drawing/2010/main" val="0"/>
              </a:ext>
            </a:extLst>
          </a:blip>
          <a:srcRect l="5460" r="5353" b="3110"/>
          <a:stretch/>
        </p:blipFill>
        <p:spPr>
          <a:xfrm>
            <a:off x="447686" y="838200"/>
            <a:ext cx="5648314" cy="5020445"/>
          </a:xfrm>
          <a:ln>
            <a:noFill/>
          </a:ln>
        </p:spPr>
      </p:pic>
      <p:sp>
        <p:nvSpPr>
          <p:cNvPr id="5" name="Footer Placeholder 4"/>
          <p:cNvSpPr>
            <a:spLocks noGrp="1"/>
          </p:cNvSpPr>
          <p:nvPr>
            <p:ph type="ftr" sz="quarter" idx="10"/>
          </p:nvPr>
        </p:nvSpPr>
        <p:spPr/>
        <p:txBody>
          <a:bodyPr/>
          <a:lstStyle/>
          <a:p>
            <a:pPr>
              <a:defRPr/>
            </a:pPr>
            <a:r>
              <a:rPr lang="en-US" dirty="0" smtClean="0"/>
              <a:t>Module 3: Basic Data Analytic Methods Using R</a:t>
            </a:r>
            <a:endParaRPr lang="en-US" dirty="0"/>
          </a:p>
        </p:txBody>
      </p:sp>
      <p:sp>
        <p:nvSpPr>
          <p:cNvPr id="6" name="Slide Number Placeholder 5"/>
          <p:cNvSpPr>
            <a:spLocks noGrp="1"/>
          </p:cNvSpPr>
          <p:nvPr>
            <p:ph type="sldNum" sz="quarter" idx="11"/>
          </p:nvPr>
        </p:nvSpPr>
        <p:spPr/>
        <p:txBody>
          <a:bodyPr/>
          <a:lstStyle/>
          <a:p>
            <a:pPr>
              <a:defRPr/>
            </a:pPr>
            <a:fld id="{895683FA-D0FB-447D-82E1-0D3AF418E355}" type="slidenum">
              <a:rPr lang="en-US"/>
              <a:pPr>
                <a:defRPr/>
              </a:pPr>
              <a:t>10</a:t>
            </a:fld>
            <a:endParaRPr lang="en-US" dirty="0"/>
          </a:p>
        </p:txBody>
      </p:sp>
      <p:sp>
        <p:nvSpPr>
          <p:cNvPr id="10" name="TextBox 9"/>
          <p:cNvSpPr txBox="1"/>
          <p:nvPr/>
        </p:nvSpPr>
        <p:spPr>
          <a:xfrm>
            <a:off x="6172200" y="2362200"/>
            <a:ext cx="2133600" cy="2062103"/>
          </a:xfrm>
          <a:prstGeom prst="rect">
            <a:avLst/>
          </a:prstGeom>
          <a:noFill/>
        </p:spPr>
        <p:txBody>
          <a:bodyPr wrap="square" rtlCol="0">
            <a:spAutoFit/>
          </a:bodyPr>
          <a:lstStyle/>
          <a:p>
            <a:r>
              <a:rPr lang="en-US" sz="1600" dirty="0">
                <a:latin typeface="Calibri" pitchFamily="34" charset="0"/>
              </a:rPr>
              <a:t>Do we really have no </a:t>
            </a:r>
            <a:r>
              <a:rPr lang="en-US" sz="1600" dirty="0" smtClean="0">
                <a:latin typeface="Calibri" pitchFamily="34" charset="0"/>
              </a:rPr>
              <a:t>mortgages older than 10 years?</a:t>
            </a:r>
            <a:endParaRPr lang="en-US" sz="1600" dirty="0">
              <a:latin typeface="Calibri" pitchFamily="34" charset="0"/>
            </a:endParaRPr>
          </a:p>
          <a:p>
            <a:endParaRPr lang="en-US" sz="1600" dirty="0">
              <a:latin typeface="Calibri" pitchFamily="34" charset="0"/>
            </a:endParaRPr>
          </a:p>
          <a:p>
            <a:r>
              <a:rPr lang="en-US" sz="1600" dirty="0">
                <a:latin typeface="Calibri" pitchFamily="34" charset="0"/>
              </a:rPr>
              <a:t>Or does the year</a:t>
            </a:r>
          </a:p>
          <a:p>
            <a:r>
              <a:rPr lang="en-US" sz="1600" dirty="0">
                <a:latin typeface="Calibri" pitchFamily="34" charset="0"/>
              </a:rPr>
              <a:t>2001 in the </a:t>
            </a:r>
            <a:r>
              <a:rPr lang="en-US" sz="1600" dirty="0">
                <a:latin typeface="Calibri" pitchFamily="34" charset="0"/>
                <a:cs typeface="Andale Mono"/>
              </a:rPr>
              <a:t>origination</a:t>
            </a:r>
            <a:r>
              <a:rPr lang="en-US" sz="1600" dirty="0">
                <a:latin typeface="Calibri" pitchFamily="34" charset="0"/>
              </a:rPr>
              <a:t> field mean "2001 or prior"?</a:t>
            </a:r>
          </a:p>
        </p:txBody>
      </p:sp>
      <p:sp>
        <p:nvSpPr>
          <p:cNvPr id="8" name="Rounded Rectangle 7"/>
          <p:cNvSpPr/>
          <p:nvPr/>
        </p:nvSpPr>
        <p:spPr>
          <a:xfrm>
            <a:off x="304800" y="914400"/>
            <a:ext cx="5791200" cy="5029200"/>
          </a:xfrm>
          <a:prstGeom prst="round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61234480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Analyzing the Relationship Between Two Variables</a:t>
            </a:r>
            <a:endParaRPr lang="en-US" dirty="0"/>
          </a:p>
        </p:txBody>
      </p:sp>
      <p:sp>
        <p:nvSpPr>
          <p:cNvPr id="5" name="Footer Placeholder 4"/>
          <p:cNvSpPr>
            <a:spLocks noGrp="1"/>
          </p:cNvSpPr>
          <p:nvPr>
            <p:ph type="ftr" sz="quarter" idx="13"/>
          </p:nvPr>
        </p:nvSpPr>
        <p:spPr/>
        <p:txBody>
          <a:bodyPr/>
          <a:lstStyle/>
          <a:p>
            <a:r>
              <a:rPr lang="en-US" dirty="0" smtClean="0"/>
              <a:t>Module 3: Basic Data Analytic Methods Using R</a:t>
            </a:r>
            <a:endParaRPr lang="en-US" dirty="0"/>
          </a:p>
        </p:txBody>
      </p:sp>
      <p:pic>
        <p:nvPicPr>
          <p:cNvPr id="11" name="Content Placeholder 13" descr="Rplot.png"/>
          <p:cNvPicPr>
            <a:picLocks noChangeAspect="1"/>
          </p:cNvPicPr>
          <p:nvPr/>
        </p:nvPicPr>
        <p:blipFill>
          <a:blip r:embed="rId3" cstate="print">
            <a:extLst>
              <a:ext uri="{28A0092B-C50C-407E-A947-70E740481C1C}">
                <a14:useLocalDpi xmlns:a14="http://schemas.microsoft.com/office/drawing/2010/main" val="0"/>
              </a:ext>
            </a:extLst>
          </a:blip>
          <a:srcRect t="-14887" b="-14887"/>
          <a:stretch>
            <a:fillRect/>
          </a:stretch>
        </p:blipFill>
        <p:spPr>
          <a:xfrm>
            <a:off x="5029200" y="952499"/>
            <a:ext cx="4114800" cy="4953001"/>
          </a:xfrm>
          <a:prstGeom prst="rect">
            <a:avLst/>
          </a:prstGeom>
        </p:spPr>
      </p:pic>
      <p:sp>
        <p:nvSpPr>
          <p:cNvPr id="9" name="Slide Number Placeholder 8"/>
          <p:cNvSpPr>
            <a:spLocks noGrp="1"/>
          </p:cNvSpPr>
          <p:nvPr>
            <p:ph type="sldNum" sz="quarter" idx="14"/>
          </p:nvPr>
        </p:nvSpPr>
        <p:spPr/>
        <p:txBody>
          <a:bodyPr/>
          <a:lstStyle/>
          <a:p>
            <a:fld id="{3D6A4D2E-BFDE-4579-B1E4-06245D6D649B}" type="slidenum">
              <a:rPr lang="en-US" smtClean="0"/>
              <a:pPr/>
              <a:t>11</a:t>
            </a:fld>
            <a:endParaRPr lang="en-US" dirty="0"/>
          </a:p>
        </p:txBody>
      </p:sp>
      <p:sp>
        <p:nvSpPr>
          <p:cNvPr id="8" name="Content Placeholder 7"/>
          <p:cNvSpPr>
            <a:spLocks noGrp="1"/>
          </p:cNvSpPr>
          <p:nvPr>
            <p:ph sz="half" idx="1"/>
          </p:nvPr>
        </p:nvSpPr>
        <p:spPr>
          <a:xfrm>
            <a:off x="304800" y="914400"/>
            <a:ext cx="5334000" cy="5181600"/>
          </a:xfrm>
        </p:spPr>
        <p:txBody>
          <a:bodyPr>
            <a:normAutofit lnSpcReduction="10000"/>
          </a:bodyPr>
          <a:lstStyle/>
          <a:p>
            <a:pPr>
              <a:buNone/>
            </a:pPr>
            <a:r>
              <a:rPr lang="en-US" dirty="0" smtClean="0"/>
              <a:t>How? </a:t>
            </a:r>
          </a:p>
          <a:p>
            <a:r>
              <a:rPr lang="en-US" sz="1800" dirty="0" smtClean="0"/>
              <a:t>Two Continuous Variables  (or two discrete variables)</a:t>
            </a:r>
          </a:p>
          <a:p>
            <a:pPr lvl="1"/>
            <a:r>
              <a:rPr lang="en-US" sz="1900" dirty="0" smtClean="0"/>
              <a:t>Scatterplots</a:t>
            </a:r>
          </a:p>
          <a:p>
            <a:pPr lvl="1"/>
            <a:r>
              <a:rPr lang="en-US" sz="1900" dirty="0" smtClean="0"/>
              <a:t>LOESS (fit smoothed line to the data)</a:t>
            </a:r>
          </a:p>
          <a:p>
            <a:pPr lvl="1"/>
            <a:r>
              <a:rPr lang="en-US" sz="1900" dirty="0" smtClean="0"/>
              <a:t>Linear models: graph the correlation</a:t>
            </a:r>
          </a:p>
          <a:p>
            <a:pPr lvl="1"/>
            <a:r>
              <a:rPr lang="en-US" sz="1900" dirty="0" smtClean="0"/>
              <a:t>Binplots, hexbin plots </a:t>
            </a:r>
          </a:p>
          <a:p>
            <a:pPr lvl="2"/>
            <a:r>
              <a:rPr lang="en-US" sz="1500" dirty="0" smtClean="0"/>
              <a:t>More legible color-based plots for high </a:t>
            </a:r>
            <a:br>
              <a:rPr lang="en-US" sz="1500" dirty="0" smtClean="0"/>
            </a:br>
            <a:r>
              <a:rPr lang="en-US" sz="1500" dirty="0" smtClean="0"/>
              <a:t>volume data</a:t>
            </a:r>
          </a:p>
          <a:p>
            <a:r>
              <a:rPr lang="en-US" sz="1900" dirty="0" smtClean="0"/>
              <a:t>Continuous </a:t>
            </a:r>
            <a:r>
              <a:rPr lang="en-US" sz="1900" i="1" dirty="0" smtClean="0"/>
              <a:t>vs.</a:t>
            </a:r>
            <a:r>
              <a:rPr lang="en-US" sz="1900" dirty="0" smtClean="0"/>
              <a:t> Discrete Variable</a:t>
            </a:r>
          </a:p>
          <a:p>
            <a:pPr lvl="1"/>
            <a:r>
              <a:rPr lang="en-US" sz="1700" dirty="0" smtClean="0"/>
              <a:t>Jitter,  Box and whisker plots, </a:t>
            </a:r>
            <a:r>
              <a:rPr lang="en-US" sz="1700" dirty="0" err="1" smtClean="0"/>
              <a:t>Dotplot</a:t>
            </a:r>
            <a:r>
              <a:rPr lang="en-US" sz="1700" dirty="0" smtClean="0"/>
              <a:t> or</a:t>
            </a:r>
            <a:br>
              <a:rPr lang="en-US" sz="1700" dirty="0" smtClean="0"/>
            </a:br>
            <a:r>
              <a:rPr lang="en-US" sz="1700" dirty="0" err="1" smtClean="0"/>
              <a:t>barchart</a:t>
            </a:r>
            <a:endParaRPr lang="en-US" sz="1700" dirty="0" smtClean="0"/>
          </a:p>
          <a:p>
            <a:pPr>
              <a:buNone/>
            </a:pPr>
            <a:r>
              <a:rPr lang="en-US" dirty="0" smtClean="0"/>
              <a:t>Example: </a:t>
            </a:r>
          </a:p>
          <a:p>
            <a:r>
              <a:rPr lang="en-US" sz="1800" dirty="0" smtClean="0"/>
              <a:t>Household income by region (ZIP1)</a:t>
            </a:r>
          </a:p>
          <a:p>
            <a:r>
              <a:rPr lang="en-US" sz="1800" dirty="0" smtClean="0"/>
              <a:t>Scatterplot with jitter, with box-and-whisker overlaid</a:t>
            </a:r>
          </a:p>
          <a:p>
            <a:r>
              <a:rPr lang="en-US" sz="1800" dirty="0" smtClean="0"/>
              <a:t>New England (0) and West Coast (9) have highest mean household income</a:t>
            </a:r>
          </a:p>
        </p:txBody>
      </p:sp>
      <p:sp>
        <p:nvSpPr>
          <p:cNvPr id="12" name="Oval 11"/>
          <p:cNvSpPr/>
          <p:nvPr/>
        </p:nvSpPr>
        <p:spPr>
          <a:xfrm>
            <a:off x="8610600" y="4953000"/>
            <a:ext cx="3810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5562600" y="4953000"/>
            <a:ext cx="3810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98115471"/>
      </p:ext>
    </p:extLst>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3"/>
          <p:cNvSpPr>
            <a:spLocks noGrp="1"/>
          </p:cNvSpPr>
          <p:nvPr>
            <p:ph type="title"/>
          </p:nvPr>
        </p:nvSpPr>
        <p:spPr/>
        <p:txBody>
          <a:bodyPr/>
          <a:lstStyle/>
          <a:p>
            <a:pPr lvl="0">
              <a:defRPr/>
            </a:pPr>
            <a:r>
              <a:rPr lang="en-US" dirty="0" smtClean="0"/>
              <a:t>Analyzing the Relationship … (Continued)</a:t>
            </a:r>
            <a:endParaRPr lang="en-US" dirty="0"/>
          </a:p>
        </p:txBody>
      </p:sp>
      <p:sp>
        <p:nvSpPr>
          <p:cNvPr id="15" name="Title 6"/>
          <p:cNvSpPr txBox="1">
            <a:spLocks/>
          </p:cNvSpPr>
          <p:nvPr/>
        </p:nvSpPr>
        <p:spPr bwMode="auto">
          <a:xfrm>
            <a:off x="304800" y="76200"/>
            <a:ext cx="8458200" cy="762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dirty="0">
              <a:ln>
                <a:noFill/>
              </a:ln>
              <a:solidFill>
                <a:srgbClr val="2C95DD"/>
              </a:solidFill>
              <a:effectLst/>
              <a:uLnTx/>
              <a:uFillTx/>
              <a:latin typeface="+mj-lt"/>
              <a:ea typeface="+mj-ea"/>
              <a:cs typeface="+mj-cs"/>
            </a:endParaRPr>
          </a:p>
        </p:txBody>
      </p:sp>
      <p:sp>
        <p:nvSpPr>
          <p:cNvPr id="16" name="Footer Placeholder 4"/>
          <p:cNvSpPr>
            <a:spLocks noGrp="1"/>
          </p:cNvSpPr>
          <p:nvPr>
            <p:ph type="ftr" sz="quarter" idx="4294967295"/>
          </p:nvPr>
        </p:nvSpPr>
        <p:spPr>
          <a:xfrm>
            <a:off x="4648200" y="6629400"/>
            <a:ext cx="3962400" cy="228600"/>
          </a:xfrm>
          <a:prstGeom prst="rect">
            <a:avLst/>
          </a:prstGeom>
        </p:spPr>
        <p:txBody>
          <a:bodyPr/>
          <a:lstStyle/>
          <a:p>
            <a:r>
              <a:rPr lang="en-US" sz="1000" dirty="0" smtClean="0">
                <a:latin typeface="Calibri" pitchFamily="34" charset="0"/>
              </a:rPr>
              <a:t>Module 3: Basic Data Analytic Methods Using R</a:t>
            </a:r>
            <a:endParaRPr lang="en-US" sz="1000" dirty="0">
              <a:latin typeface="Calibri" pitchFamily="34" charset="0"/>
            </a:endParaRPr>
          </a:p>
        </p:txBody>
      </p:sp>
      <p:pic>
        <p:nvPicPr>
          <p:cNvPr id="17" name="Content Placeholder 13" descr="Rplot.png"/>
          <p:cNvPicPr>
            <a:picLocks noChangeAspect="1"/>
          </p:cNvPicPr>
          <p:nvPr/>
        </p:nvPicPr>
        <p:blipFill>
          <a:blip r:embed="rId3" cstate="print">
            <a:extLst>
              <a:ext uri="{28A0092B-C50C-407E-A947-70E740481C1C}">
                <a14:useLocalDpi xmlns:a14="http://schemas.microsoft.com/office/drawing/2010/main" val="0"/>
              </a:ext>
            </a:extLst>
          </a:blip>
          <a:srcRect t="-14887" b="-14887"/>
          <a:stretch>
            <a:fillRect/>
          </a:stretch>
        </p:blipFill>
        <p:spPr>
          <a:xfrm>
            <a:off x="5029200" y="952499"/>
            <a:ext cx="4114800" cy="4953001"/>
          </a:xfrm>
          <a:prstGeom prst="rect">
            <a:avLst/>
          </a:prstGeom>
        </p:spPr>
      </p:pic>
      <p:sp>
        <p:nvSpPr>
          <p:cNvPr id="18" name="Slide Number Placeholder 8"/>
          <p:cNvSpPr>
            <a:spLocks noGrp="1"/>
          </p:cNvSpPr>
          <p:nvPr>
            <p:ph type="sldNum" sz="quarter" idx="4294967295"/>
          </p:nvPr>
        </p:nvSpPr>
        <p:spPr>
          <a:xfrm>
            <a:off x="8686800" y="6629400"/>
            <a:ext cx="457200" cy="228600"/>
          </a:xfrm>
          <a:prstGeom prst="rect">
            <a:avLst/>
          </a:prstGeom>
        </p:spPr>
        <p:txBody>
          <a:bodyPr/>
          <a:lstStyle/>
          <a:p>
            <a:fld id="{3D6A4D2E-BFDE-4579-B1E4-06245D6D649B}" type="slidenum">
              <a:rPr lang="en-US" sz="1000" smtClean="0">
                <a:latin typeface="Calibri" pitchFamily="34" charset="0"/>
              </a:rPr>
              <a:pPr/>
              <a:t>12</a:t>
            </a:fld>
            <a:endParaRPr lang="en-US" sz="1000" dirty="0">
              <a:latin typeface="Calibri" pitchFamily="34" charset="0"/>
            </a:endParaRPr>
          </a:p>
        </p:txBody>
      </p:sp>
      <p:sp>
        <p:nvSpPr>
          <p:cNvPr id="19" name="Content Placeholder 7"/>
          <p:cNvSpPr txBox="1">
            <a:spLocks/>
          </p:cNvSpPr>
          <p:nvPr/>
        </p:nvSpPr>
        <p:spPr>
          <a:xfrm>
            <a:off x="304800" y="914400"/>
            <a:ext cx="5334000" cy="5181600"/>
          </a:xfrm>
          <a:prstGeom prst="rect">
            <a:avLst/>
          </a:prstGeom>
        </p:spPr>
        <p:txBody>
          <a:bodyPr>
            <a:normAutofit lnSpcReduction="10000"/>
          </a:bodyPr>
          <a:lstStyle/>
          <a:p>
            <a:pPr marL="231775" marR="0" lvl="0" indent="-231775" algn="l" defTabSz="914400" rtl="0" eaLnBrk="1" fontAlgn="base" latinLnBrk="0" hangingPunct="1">
              <a:lnSpc>
                <a:spcPct val="100000"/>
              </a:lnSpc>
              <a:spcBef>
                <a:spcPct val="20000"/>
              </a:spcBef>
              <a:spcAft>
                <a:spcPct val="0"/>
              </a:spcAft>
              <a:buClr>
                <a:srgbClr val="92D050"/>
              </a:buClr>
              <a:buSzPct val="120000"/>
              <a:buFont typeface="Arial" charset="0"/>
              <a:buNone/>
              <a:tabLst/>
              <a:defRPr/>
            </a:pPr>
            <a:r>
              <a:rPr kumimoji="0" lang="en-US" sz="2400" b="0" i="0" u="none" strike="noStrike" kern="1200" cap="none" spc="0" normalizeH="0" baseline="0" noProof="0" smtClean="0">
                <a:ln>
                  <a:noFill/>
                </a:ln>
                <a:solidFill>
                  <a:schemeClr val="bg2">
                    <a:lumMod val="75000"/>
                  </a:schemeClr>
                </a:solidFill>
                <a:effectLst/>
                <a:uLnTx/>
                <a:uFillTx/>
                <a:latin typeface="Calibri" pitchFamily="34" charset="0"/>
                <a:ea typeface="+mn-ea"/>
                <a:cs typeface="+mn-cs"/>
              </a:rPr>
              <a:t>How? </a:t>
            </a:r>
          </a:p>
          <a:p>
            <a:pPr marL="231775" marR="0" lvl="0" indent="-231775" algn="l" defTabSz="914400" rtl="0" eaLnBrk="1" fontAlgn="base" latinLnBrk="0" hangingPunct="1">
              <a:lnSpc>
                <a:spcPct val="100000"/>
              </a:lnSpc>
              <a:spcBef>
                <a:spcPct val="20000"/>
              </a:spcBef>
              <a:spcAft>
                <a:spcPct val="0"/>
              </a:spcAft>
              <a:buClr>
                <a:srgbClr val="92D050"/>
              </a:buClr>
              <a:buSzPct val="120000"/>
              <a:buFont typeface="Arial" charset="0"/>
              <a:buChar char="•"/>
              <a:tabLst/>
              <a:defRPr/>
            </a:pPr>
            <a:r>
              <a:rPr kumimoji="0" lang="en-US" sz="1800" b="0" i="0" u="none" strike="noStrike" kern="1200" cap="none" spc="0" normalizeH="0" baseline="0" noProof="0" smtClean="0">
                <a:ln>
                  <a:noFill/>
                </a:ln>
                <a:solidFill>
                  <a:schemeClr val="bg2">
                    <a:lumMod val="75000"/>
                  </a:schemeClr>
                </a:solidFill>
                <a:effectLst/>
                <a:uLnTx/>
                <a:uFillTx/>
                <a:latin typeface="Calibri" pitchFamily="34" charset="0"/>
                <a:ea typeface="+mn-ea"/>
                <a:cs typeface="+mn-cs"/>
              </a:rPr>
              <a:t>Two Continuous Variables  (or two discrete variables)</a:t>
            </a:r>
          </a:p>
          <a:p>
            <a:pPr marL="682625" marR="0" lvl="1" indent="-341313" algn="l" defTabSz="914400" rtl="0" eaLnBrk="1" fontAlgn="base" latinLnBrk="0" hangingPunct="1">
              <a:lnSpc>
                <a:spcPct val="100000"/>
              </a:lnSpc>
              <a:spcBef>
                <a:spcPct val="20000"/>
              </a:spcBef>
              <a:spcAft>
                <a:spcPct val="0"/>
              </a:spcAft>
              <a:buClr>
                <a:srgbClr val="FFC425"/>
              </a:buClr>
              <a:buSzPct val="90000"/>
              <a:buFont typeface="Webdings" pitchFamily="18" charset="2"/>
              <a:buChar char="4"/>
              <a:tabLst/>
              <a:defRPr/>
            </a:pPr>
            <a:r>
              <a:rPr kumimoji="0" lang="en-US" sz="1900" b="0" i="0" u="none" strike="noStrike" kern="1200" cap="none" spc="0" normalizeH="0" baseline="0" noProof="0" smtClean="0">
                <a:ln>
                  <a:noFill/>
                </a:ln>
                <a:solidFill>
                  <a:schemeClr val="bg2">
                    <a:lumMod val="75000"/>
                  </a:schemeClr>
                </a:solidFill>
                <a:effectLst/>
                <a:uLnTx/>
                <a:uFillTx/>
                <a:latin typeface="Calibri" pitchFamily="34" charset="0"/>
                <a:ea typeface="+mn-ea"/>
                <a:cs typeface="+mn-cs"/>
              </a:rPr>
              <a:t>Scatterplots</a:t>
            </a:r>
          </a:p>
          <a:p>
            <a:pPr marL="682625" marR="0" lvl="1" indent="-341313" algn="l" defTabSz="914400" rtl="0" eaLnBrk="1" fontAlgn="base" latinLnBrk="0" hangingPunct="1">
              <a:lnSpc>
                <a:spcPct val="100000"/>
              </a:lnSpc>
              <a:spcBef>
                <a:spcPct val="20000"/>
              </a:spcBef>
              <a:spcAft>
                <a:spcPct val="0"/>
              </a:spcAft>
              <a:buClr>
                <a:srgbClr val="FFC425"/>
              </a:buClr>
              <a:buSzPct val="90000"/>
              <a:buFont typeface="Webdings" pitchFamily="18" charset="2"/>
              <a:buChar char="4"/>
              <a:tabLst/>
              <a:defRPr/>
            </a:pPr>
            <a:r>
              <a:rPr kumimoji="0" lang="en-US" sz="1900" b="0" i="0" u="none" strike="noStrike" kern="1200" cap="none" spc="0" normalizeH="0" baseline="0" noProof="0" smtClean="0">
                <a:ln>
                  <a:noFill/>
                </a:ln>
                <a:solidFill>
                  <a:schemeClr val="bg2">
                    <a:lumMod val="75000"/>
                  </a:schemeClr>
                </a:solidFill>
                <a:effectLst/>
                <a:uLnTx/>
                <a:uFillTx/>
                <a:latin typeface="Calibri" pitchFamily="34" charset="0"/>
                <a:ea typeface="+mn-ea"/>
                <a:cs typeface="+mn-cs"/>
              </a:rPr>
              <a:t>LOESS (fit smoothed line to the data)</a:t>
            </a:r>
          </a:p>
          <a:p>
            <a:pPr marL="682625" marR="0" lvl="1" indent="-341313" algn="l" defTabSz="914400" rtl="0" eaLnBrk="1" fontAlgn="base" latinLnBrk="0" hangingPunct="1">
              <a:lnSpc>
                <a:spcPct val="100000"/>
              </a:lnSpc>
              <a:spcBef>
                <a:spcPct val="20000"/>
              </a:spcBef>
              <a:spcAft>
                <a:spcPct val="0"/>
              </a:spcAft>
              <a:buClr>
                <a:srgbClr val="FFC425"/>
              </a:buClr>
              <a:buSzPct val="90000"/>
              <a:buFont typeface="Webdings" pitchFamily="18" charset="2"/>
              <a:buChar char="4"/>
              <a:tabLst/>
              <a:defRPr/>
            </a:pPr>
            <a:r>
              <a:rPr kumimoji="0" lang="en-US" sz="1900" b="0" i="0" u="none" strike="noStrike" kern="1200" cap="none" spc="0" normalizeH="0" baseline="0" noProof="0" smtClean="0">
                <a:ln>
                  <a:noFill/>
                </a:ln>
                <a:solidFill>
                  <a:schemeClr val="bg2">
                    <a:lumMod val="75000"/>
                  </a:schemeClr>
                </a:solidFill>
                <a:effectLst/>
                <a:uLnTx/>
                <a:uFillTx/>
                <a:latin typeface="Calibri" pitchFamily="34" charset="0"/>
                <a:ea typeface="+mn-ea"/>
                <a:cs typeface="+mn-cs"/>
              </a:rPr>
              <a:t>Linear models: graph the correlation</a:t>
            </a:r>
          </a:p>
          <a:p>
            <a:pPr marL="682625" marR="0" lvl="1" indent="-341313" algn="l" defTabSz="914400" rtl="0" eaLnBrk="1" fontAlgn="base" latinLnBrk="0" hangingPunct="1">
              <a:lnSpc>
                <a:spcPct val="100000"/>
              </a:lnSpc>
              <a:spcBef>
                <a:spcPct val="20000"/>
              </a:spcBef>
              <a:spcAft>
                <a:spcPct val="0"/>
              </a:spcAft>
              <a:buClr>
                <a:srgbClr val="FFC425"/>
              </a:buClr>
              <a:buSzPct val="90000"/>
              <a:buFont typeface="Webdings" pitchFamily="18" charset="2"/>
              <a:buChar char="4"/>
              <a:tabLst/>
              <a:defRPr/>
            </a:pPr>
            <a:r>
              <a:rPr kumimoji="0" lang="en-US" sz="1900" b="0" i="0" u="none" strike="noStrike" kern="1200" cap="none" spc="0" normalizeH="0" baseline="0" noProof="0" smtClean="0">
                <a:ln>
                  <a:noFill/>
                </a:ln>
                <a:solidFill>
                  <a:schemeClr val="bg2">
                    <a:lumMod val="75000"/>
                  </a:schemeClr>
                </a:solidFill>
                <a:effectLst/>
                <a:uLnTx/>
                <a:uFillTx/>
                <a:latin typeface="Calibri" pitchFamily="34" charset="0"/>
                <a:ea typeface="+mn-ea"/>
                <a:cs typeface="+mn-cs"/>
              </a:rPr>
              <a:t>Binplots, hexbin plots </a:t>
            </a:r>
          </a:p>
          <a:p>
            <a:pPr marL="1143000" marR="0" lvl="2" indent="-338138" algn="l" defTabSz="914400" rtl="0" eaLnBrk="1" fontAlgn="base" latinLnBrk="0" hangingPunct="1">
              <a:lnSpc>
                <a:spcPct val="100000"/>
              </a:lnSpc>
              <a:spcBef>
                <a:spcPct val="20000"/>
              </a:spcBef>
              <a:spcAft>
                <a:spcPct val="0"/>
              </a:spcAft>
              <a:buClr>
                <a:srgbClr val="B5761B"/>
              </a:buClr>
              <a:buSzPct val="90000"/>
              <a:buFont typeface="Webdings" pitchFamily="18" charset="2"/>
              <a:buChar char="8"/>
              <a:tabLst/>
              <a:defRPr/>
            </a:pPr>
            <a:r>
              <a:rPr kumimoji="0" lang="en-US" sz="1500" b="0" i="0" u="none" strike="noStrike" kern="1200" cap="none" spc="0" normalizeH="0" baseline="0" noProof="0" smtClean="0">
                <a:ln>
                  <a:noFill/>
                </a:ln>
                <a:solidFill>
                  <a:schemeClr val="bg2">
                    <a:lumMod val="75000"/>
                  </a:schemeClr>
                </a:solidFill>
                <a:effectLst/>
                <a:uLnTx/>
                <a:uFillTx/>
                <a:latin typeface="Calibri" pitchFamily="34" charset="0"/>
                <a:ea typeface="+mn-ea"/>
                <a:cs typeface="+mn-cs"/>
              </a:rPr>
              <a:t>More legible color-based plots for high </a:t>
            </a:r>
            <a:br>
              <a:rPr kumimoji="0" lang="en-US" sz="1500" b="0" i="0" u="none" strike="noStrike" kern="1200" cap="none" spc="0" normalizeH="0" baseline="0" noProof="0" smtClean="0">
                <a:ln>
                  <a:noFill/>
                </a:ln>
                <a:solidFill>
                  <a:schemeClr val="bg2">
                    <a:lumMod val="75000"/>
                  </a:schemeClr>
                </a:solidFill>
                <a:effectLst/>
                <a:uLnTx/>
                <a:uFillTx/>
                <a:latin typeface="Calibri" pitchFamily="34" charset="0"/>
                <a:ea typeface="+mn-ea"/>
                <a:cs typeface="+mn-cs"/>
              </a:rPr>
            </a:br>
            <a:r>
              <a:rPr kumimoji="0" lang="en-US" sz="1500" b="0" i="0" u="none" strike="noStrike" kern="1200" cap="none" spc="0" normalizeH="0" baseline="0" noProof="0" smtClean="0">
                <a:ln>
                  <a:noFill/>
                </a:ln>
                <a:solidFill>
                  <a:schemeClr val="bg2">
                    <a:lumMod val="75000"/>
                  </a:schemeClr>
                </a:solidFill>
                <a:effectLst/>
                <a:uLnTx/>
                <a:uFillTx/>
                <a:latin typeface="Calibri" pitchFamily="34" charset="0"/>
                <a:ea typeface="+mn-ea"/>
                <a:cs typeface="+mn-cs"/>
              </a:rPr>
              <a:t>volume data</a:t>
            </a:r>
          </a:p>
          <a:p>
            <a:pPr marL="231775" marR="0" lvl="0" indent="-231775" algn="l" defTabSz="914400" rtl="0" eaLnBrk="1" fontAlgn="base" latinLnBrk="0" hangingPunct="1">
              <a:lnSpc>
                <a:spcPct val="100000"/>
              </a:lnSpc>
              <a:spcBef>
                <a:spcPct val="20000"/>
              </a:spcBef>
              <a:spcAft>
                <a:spcPct val="0"/>
              </a:spcAft>
              <a:buClr>
                <a:srgbClr val="92D050"/>
              </a:buClr>
              <a:buSzPct val="120000"/>
              <a:buFont typeface="Arial" charset="0"/>
              <a:buChar char="•"/>
              <a:tabLst/>
              <a:defRPr/>
            </a:pPr>
            <a:r>
              <a:rPr kumimoji="0" lang="en-US" sz="1900" b="0" i="0" u="none" strike="noStrike" kern="1200" cap="none" spc="0" normalizeH="0" baseline="0" noProof="0" smtClean="0">
                <a:ln>
                  <a:noFill/>
                </a:ln>
                <a:solidFill>
                  <a:schemeClr val="bg2">
                    <a:lumMod val="75000"/>
                  </a:schemeClr>
                </a:solidFill>
                <a:effectLst/>
                <a:uLnTx/>
                <a:uFillTx/>
                <a:latin typeface="Calibri" pitchFamily="34" charset="0"/>
                <a:ea typeface="+mn-ea"/>
                <a:cs typeface="+mn-cs"/>
              </a:rPr>
              <a:t>Continuous </a:t>
            </a:r>
            <a:r>
              <a:rPr kumimoji="0" lang="en-US" sz="1900" b="0" i="1" u="none" strike="noStrike" kern="1200" cap="none" spc="0" normalizeH="0" baseline="0" noProof="0" smtClean="0">
                <a:ln>
                  <a:noFill/>
                </a:ln>
                <a:solidFill>
                  <a:schemeClr val="bg2">
                    <a:lumMod val="75000"/>
                  </a:schemeClr>
                </a:solidFill>
                <a:effectLst/>
                <a:uLnTx/>
                <a:uFillTx/>
                <a:latin typeface="Calibri" pitchFamily="34" charset="0"/>
                <a:ea typeface="+mn-ea"/>
                <a:cs typeface="+mn-cs"/>
              </a:rPr>
              <a:t>vs.</a:t>
            </a:r>
            <a:r>
              <a:rPr kumimoji="0" lang="en-US" sz="1900" b="0" i="0" u="none" strike="noStrike" kern="1200" cap="none" spc="0" normalizeH="0" baseline="0" noProof="0" smtClean="0">
                <a:ln>
                  <a:noFill/>
                </a:ln>
                <a:solidFill>
                  <a:schemeClr val="bg2">
                    <a:lumMod val="75000"/>
                  </a:schemeClr>
                </a:solidFill>
                <a:effectLst/>
                <a:uLnTx/>
                <a:uFillTx/>
                <a:latin typeface="Calibri" pitchFamily="34" charset="0"/>
                <a:ea typeface="+mn-ea"/>
                <a:cs typeface="+mn-cs"/>
              </a:rPr>
              <a:t> Discrete Variable</a:t>
            </a:r>
          </a:p>
          <a:p>
            <a:pPr marL="682625" marR="0" lvl="1" indent="-341313" algn="l" defTabSz="914400" rtl="0" eaLnBrk="1" fontAlgn="base" latinLnBrk="0" hangingPunct="1">
              <a:lnSpc>
                <a:spcPct val="100000"/>
              </a:lnSpc>
              <a:spcBef>
                <a:spcPct val="20000"/>
              </a:spcBef>
              <a:spcAft>
                <a:spcPct val="0"/>
              </a:spcAft>
              <a:buClr>
                <a:srgbClr val="FFC425"/>
              </a:buClr>
              <a:buSzPct val="90000"/>
              <a:buFont typeface="Webdings" pitchFamily="18" charset="2"/>
              <a:buChar char="4"/>
              <a:tabLst/>
              <a:defRPr/>
            </a:pPr>
            <a:r>
              <a:rPr kumimoji="0" lang="en-US" sz="1700" b="0" i="0" u="none" strike="noStrike" kern="1200" cap="none" spc="0" normalizeH="0" baseline="0" noProof="0" smtClean="0">
                <a:ln>
                  <a:noFill/>
                </a:ln>
                <a:solidFill>
                  <a:schemeClr val="bg2">
                    <a:lumMod val="75000"/>
                  </a:schemeClr>
                </a:solidFill>
                <a:effectLst/>
                <a:uLnTx/>
                <a:uFillTx/>
                <a:latin typeface="Calibri" pitchFamily="34" charset="0"/>
                <a:ea typeface="+mn-ea"/>
                <a:cs typeface="+mn-cs"/>
              </a:rPr>
              <a:t>Jitter,  Box and whisker plots, Dotplot or</a:t>
            </a:r>
            <a:br>
              <a:rPr kumimoji="0" lang="en-US" sz="1700" b="0" i="0" u="none" strike="noStrike" kern="1200" cap="none" spc="0" normalizeH="0" baseline="0" noProof="0" smtClean="0">
                <a:ln>
                  <a:noFill/>
                </a:ln>
                <a:solidFill>
                  <a:schemeClr val="bg2">
                    <a:lumMod val="75000"/>
                  </a:schemeClr>
                </a:solidFill>
                <a:effectLst/>
                <a:uLnTx/>
                <a:uFillTx/>
                <a:latin typeface="Calibri" pitchFamily="34" charset="0"/>
                <a:ea typeface="+mn-ea"/>
                <a:cs typeface="+mn-cs"/>
              </a:rPr>
            </a:br>
            <a:r>
              <a:rPr kumimoji="0" lang="en-US" sz="1700" b="0" i="0" u="none" strike="noStrike" kern="1200" cap="none" spc="0" normalizeH="0" baseline="0" noProof="0" smtClean="0">
                <a:ln>
                  <a:noFill/>
                </a:ln>
                <a:solidFill>
                  <a:schemeClr val="bg2">
                    <a:lumMod val="75000"/>
                  </a:schemeClr>
                </a:solidFill>
                <a:effectLst/>
                <a:uLnTx/>
                <a:uFillTx/>
                <a:latin typeface="Calibri" pitchFamily="34" charset="0"/>
                <a:ea typeface="+mn-ea"/>
                <a:cs typeface="+mn-cs"/>
              </a:rPr>
              <a:t>barchart</a:t>
            </a:r>
          </a:p>
          <a:p>
            <a:pPr marL="231775" marR="0" lvl="0" indent="-231775" algn="l" defTabSz="914400" rtl="0" eaLnBrk="1" fontAlgn="base" latinLnBrk="0" hangingPunct="1">
              <a:lnSpc>
                <a:spcPct val="100000"/>
              </a:lnSpc>
              <a:spcBef>
                <a:spcPct val="20000"/>
              </a:spcBef>
              <a:spcAft>
                <a:spcPct val="0"/>
              </a:spcAft>
              <a:buClr>
                <a:srgbClr val="92D050"/>
              </a:buClr>
              <a:buSzPct val="120000"/>
              <a:buFont typeface="Arial" charset="0"/>
              <a:buNone/>
              <a:tabLst/>
              <a:defRPr/>
            </a:pPr>
            <a:r>
              <a:rPr kumimoji="0" lang="en-US" sz="2400" b="0" i="0" u="none" strike="noStrike" kern="1200" cap="none" spc="0" normalizeH="0" baseline="0" noProof="0" smtClean="0">
                <a:ln>
                  <a:noFill/>
                </a:ln>
                <a:solidFill>
                  <a:schemeClr val="bg2">
                    <a:lumMod val="75000"/>
                  </a:schemeClr>
                </a:solidFill>
                <a:effectLst/>
                <a:uLnTx/>
                <a:uFillTx/>
                <a:latin typeface="Calibri" pitchFamily="34" charset="0"/>
                <a:ea typeface="+mn-ea"/>
                <a:cs typeface="+mn-cs"/>
              </a:rPr>
              <a:t>Example: </a:t>
            </a:r>
          </a:p>
          <a:p>
            <a:pPr marL="231775" marR="0" lvl="0" indent="-231775" algn="l" defTabSz="914400" rtl="0" eaLnBrk="1" fontAlgn="base" latinLnBrk="0" hangingPunct="1">
              <a:lnSpc>
                <a:spcPct val="100000"/>
              </a:lnSpc>
              <a:spcBef>
                <a:spcPct val="20000"/>
              </a:spcBef>
              <a:spcAft>
                <a:spcPct val="0"/>
              </a:spcAft>
              <a:buClr>
                <a:srgbClr val="92D050"/>
              </a:buClr>
              <a:buSzPct val="120000"/>
              <a:buFont typeface="Arial" charset="0"/>
              <a:buChar char="•"/>
              <a:tabLst/>
              <a:defRPr/>
            </a:pPr>
            <a:r>
              <a:rPr kumimoji="0" lang="en-US" sz="1800" b="0" i="0" u="none" strike="noStrike" kern="1200" cap="none" spc="0" normalizeH="0" baseline="0" noProof="0" smtClean="0">
                <a:ln>
                  <a:noFill/>
                </a:ln>
                <a:solidFill>
                  <a:schemeClr val="bg2">
                    <a:lumMod val="75000"/>
                  </a:schemeClr>
                </a:solidFill>
                <a:effectLst/>
                <a:uLnTx/>
                <a:uFillTx/>
                <a:latin typeface="Calibri" pitchFamily="34" charset="0"/>
                <a:ea typeface="+mn-ea"/>
                <a:cs typeface="+mn-cs"/>
              </a:rPr>
              <a:t>Household income by region (ZIP1)</a:t>
            </a:r>
          </a:p>
          <a:p>
            <a:pPr marL="231775" marR="0" lvl="0" indent="-231775" algn="l" defTabSz="914400" rtl="0" eaLnBrk="1" fontAlgn="base" latinLnBrk="0" hangingPunct="1">
              <a:lnSpc>
                <a:spcPct val="100000"/>
              </a:lnSpc>
              <a:spcBef>
                <a:spcPct val="20000"/>
              </a:spcBef>
              <a:spcAft>
                <a:spcPct val="0"/>
              </a:spcAft>
              <a:buClr>
                <a:srgbClr val="92D050"/>
              </a:buClr>
              <a:buSzPct val="120000"/>
              <a:buFont typeface="Arial" charset="0"/>
              <a:buChar char="•"/>
              <a:tabLst/>
              <a:defRPr/>
            </a:pPr>
            <a:r>
              <a:rPr kumimoji="0" lang="en-US" sz="1800" b="0" i="0" u="none" strike="noStrike" kern="1200" cap="none" spc="0" normalizeH="0" baseline="0" noProof="0" smtClean="0">
                <a:ln>
                  <a:noFill/>
                </a:ln>
                <a:solidFill>
                  <a:schemeClr val="bg2">
                    <a:lumMod val="75000"/>
                  </a:schemeClr>
                </a:solidFill>
                <a:effectLst/>
                <a:uLnTx/>
                <a:uFillTx/>
                <a:latin typeface="Calibri" pitchFamily="34" charset="0"/>
                <a:ea typeface="+mn-ea"/>
                <a:cs typeface="+mn-cs"/>
              </a:rPr>
              <a:t>Scatterplot with jitter, with box-and-whisker overlaid</a:t>
            </a:r>
          </a:p>
          <a:p>
            <a:pPr marL="231775" marR="0" lvl="0" indent="-231775" algn="l" defTabSz="914400" rtl="0" eaLnBrk="1" fontAlgn="base" latinLnBrk="0" hangingPunct="1">
              <a:lnSpc>
                <a:spcPct val="100000"/>
              </a:lnSpc>
              <a:spcBef>
                <a:spcPct val="20000"/>
              </a:spcBef>
              <a:spcAft>
                <a:spcPct val="0"/>
              </a:spcAft>
              <a:buClr>
                <a:srgbClr val="92D050"/>
              </a:buClr>
              <a:buSzPct val="120000"/>
              <a:buFont typeface="Arial" charset="0"/>
              <a:buChar char="•"/>
              <a:tabLst/>
              <a:defRPr/>
            </a:pPr>
            <a:r>
              <a:rPr kumimoji="0" lang="en-US" sz="1800" b="0" i="0" u="none" strike="noStrike" kern="1200" cap="none" spc="0" normalizeH="0" baseline="0" noProof="0" smtClean="0">
                <a:ln>
                  <a:noFill/>
                </a:ln>
                <a:solidFill>
                  <a:schemeClr val="bg2">
                    <a:lumMod val="75000"/>
                  </a:schemeClr>
                </a:solidFill>
                <a:effectLst/>
                <a:uLnTx/>
                <a:uFillTx/>
                <a:latin typeface="Calibri" pitchFamily="34" charset="0"/>
                <a:ea typeface="+mn-ea"/>
                <a:cs typeface="+mn-cs"/>
              </a:rPr>
              <a:t>New England (0) and West Coast (9) have highest mean household income</a:t>
            </a:r>
            <a:endParaRPr kumimoji="0" lang="en-US" sz="1800" b="0" i="0" u="none" strike="noStrike" kern="1200" cap="none" spc="0" normalizeH="0" baseline="0" noProof="0" dirty="0" smtClean="0">
              <a:ln>
                <a:noFill/>
              </a:ln>
              <a:solidFill>
                <a:schemeClr val="bg2">
                  <a:lumMod val="75000"/>
                </a:schemeClr>
              </a:solidFill>
              <a:effectLst/>
              <a:uLnTx/>
              <a:uFillTx/>
              <a:latin typeface="Calibri" pitchFamily="34" charset="0"/>
              <a:ea typeface="+mn-ea"/>
              <a:cs typeface="+mn-cs"/>
            </a:endParaRPr>
          </a:p>
        </p:txBody>
      </p:sp>
      <p:sp>
        <p:nvSpPr>
          <p:cNvPr id="20" name="Oval 19"/>
          <p:cNvSpPr/>
          <p:nvPr/>
        </p:nvSpPr>
        <p:spPr>
          <a:xfrm>
            <a:off x="8610600" y="4953000"/>
            <a:ext cx="3810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5562600" y="4953000"/>
            <a:ext cx="3810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98115471"/>
      </p:ext>
    </p:extLst>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p:txBody>
          <a:bodyPr/>
          <a:lstStyle/>
          <a:p>
            <a:r>
              <a:rPr lang="en-US" dirty="0" smtClean="0"/>
              <a:t>Is </a:t>
            </a:r>
            <a:r>
              <a:rPr lang="en-US" dirty="0"/>
              <a:t>there a relationship between the two variables? </a:t>
            </a:r>
          </a:p>
          <a:p>
            <a:pPr lvl="1"/>
            <a:r>
              <a:rPr lang="en-US" sz="1800" dirty="0"/>
              <a:t>Linear? Quadratic?</a:t>
            </a:r>
          </a:p>
          <a:p>
            <a:pPr lvl="1"/>
            <a:r>
              <a:rPr lang="en-US" sz="1800" dirty="0"/>
              <a:t>Exponential?</a:t>
            </a:r>
          </a:p>
          <a:p>
            <a:pPr lvl="2"/>
            <a:r>
              <a:rPr lang="en-US" sz="1600" dirty="0"/>
              <a:t>Try semi-log or log-log plots</a:t>
            </a:r>
          </a:p>
          <a:p>
            <a:pPr lvl="1"/>
            <a:r>
              <a:rPr lang="en-US" sz="1800" dirty="0"/>
              <a:t>Is it a cloud?</a:t>
            </a:r>
          </a:p>
          <a:p>
            <a:pPr lvl="2"/>
            <a:r>
              <a:rPr lang="en-US" sz="1600" dirty="0"/>
              <a:t>Round</a:t>
            </a:r>
            <a:r>
              <a:rPr lang="en-US" sz="1600" dirty="0" smtClean="0"/>
              <a:t>?  Concentrated? Multiple </a:t>
            </a:r>
            <a:r>
              <a:rPr lang="en-US" sz="1600" dirty="0"/>
              <a:t>Clusters</a:t>
            </a:r>
            <a:r>
              <a:rPr lang="en-US" sz="1600" dirty="0" smtClean="0"/>
              <a:t>?</a:t>
            </a:r>
          </a:p>
          <a:p>
            <a:r>
              <a:rPr lang="en-US" dirty="0" smtClean="0"/>
              <a:t>How? </a:t>
            </a:r>
          </a:p>
          <a:p>
            <a:pPr lvl="1"/>
            <a:r>
              <a:rPr lang="en-US" dirty="0" smtClean="0"/>
              <a:t>Scatterplots</a:t>
            </a:r>
            <a:endParaRPr lang="en-US" dirty="0"/>
          </a:p>
          <a:p>
            <a:r>
              <a:rPr lang="en-US" sz="2200" dirty="0" smtClean="0">
                <a:solidFill>
                  <a:srgbClr val="002060"/>
                </a:solidFill>
              </a:rPr>
              <a:t>Example</a:t>
            </a:r>
            <a:endParaRPr lang="en-US" sz="2200" dirty="0">
              <a:solidFill>
                <a:srgbClr val="002060"/>
              </a:solidFill>
            </a:endParaRPr>
          </a:p>
          <a:p>
            <a:pPr lvl="1"/>
            <a:r>
              <a:rPr lang="en-US" sz="1600" dirty="0"/>
              <a:t>Red line: linear fit</a:t>
            </a:r>
          </a:p>
          <a:p>
            <a:pPr lvl="1"/>
            <a:r>
              <a:rPr lang="en-US" sz="1600" dirty="0"/>
              <a:t>Blue line: LOESS</a:t>
            </a:r>
          </a:p>
          <a:p>
            <a:pPr lvl="1"/>
            <a:r>
              <a:rPr lang="en-US" sz="1600" dirty="0"/>
              <a:t>Fairly linear relationship, but with wide variance</a:t>
            </a:r>
          </a:p>
          <a:p>
            <a:pPr lvl="2"/>
            <a:endParaRPr lang="en-US" dirty="0"/>
          </a:p>
        </p:txBody>
      </p:sp>
      <p:sp>
        <p:nvSpPr>
          <p:cNvPr id="4" name="Title 3"/>
          <p:cNvSpPr>
            <a:spLocks noGrp="1"/>
          </p:cNvSpPr>
          <p:nvPr>
            <p:ph type="title"/>
          </p:nvPr>
        </p:nvSpPr>
        <p:spPr/>
        <p:txBody>
          <a:bodyPr/>
          <a:lstStyle/>
          <a:p>
            <a:r>
              <a:rPr lang="en-US" dirty="0" smtClean="0"/>
              <a:t>Two Variables: What </a:t>
            </a:r>
            <a:r>
              <a:rPr lang="en-US" dirty="0"/>
              <a:t>are we looking for?</a:t>
            </a:r>
          </a:p>
        </p:txBody>
      </p:sp>
      <p:sp>
        <p:nvSpPr>
          <p:cNvPr id="5" name="Footer Placeholder 4"/>
          <p:cNvSpPr>
            <a:spLocks noGrp="1"/>
          </p:cNvSpPr>
          <p:nvPr>
            <p:ph type="ftr" sz="quarter" idx="10"/>
          </p:nvPr>
        </p:nvSpPr>
        <p:spPr/>
        <p:txBody>
          <a:bodyPr/>
          <a:lstStyle/>
          <a:p>
            <a:pPr>
              <a:defRPr/>
            </a:pPr>
            <a:r>
              <a:rPr lang="en-US" dirty="0" smtClean="0"/>
              <a:t>Module 3: Basic Data Analytic Methods Using R</a:t>
            </a:r>
            <a:endParaRPr lang="en-US" dirty="0"/>
          </a:p>
        </p:txBody>
      </p:sp>
      <p:sp>
        <p:nvSpPr>
          <p:cNvPr id="6" name="Slide Number Placeholder 5"/>
          <p:cNvSpPr>
            <a:spLocks noGrp="1"/>
          </p:cNvSpPr>
          <p:nvPr>
            <p:ph type="sldNum" sz="quarter" idx="11"/>
          </p:nvPr>
        </p:nvSpPr>
        <p:spPr/>
        <p:txBody>
          <a:bodyPr/>
          <a:lstStyle/>
          <a:p>
            <a:pPr>
              <a:defRPr/>
            </a:pPr>
            <a:fld id="{3D6A4D2E-BFDE-4579-B1E4-06245D6D649B}" type="slidenum">
              <a:rPr lang="en-US"/>
              <a:pPr>
                <a:defRPr/>
              </a:pPr>
              <a:t>13</a:t>
            </a:fld>
            <a:endParaRPr lang="en-US" dirty="0"/>
          </a:p>
        </p:txBody>
      </p:sp>
      <p:pic>
        <p:nvPicPr>
          <p:cNvPr id="8" name="Picture 4"/>
          <p:cNvPicPr>
            <a:picLocks noChangeAspect="1" noChangeArrowheads="1"/>
          </p:cNvPicPr>
          <p:nvPr/>
        </p:nvPicPr>
        <p:blipFill>
          <a:blip r:embed="rId3" cstate="print"/>
          <a:srcRect t="-10291" b="-10291"/>
          <a:stretch>
            <a:fillRect/>
          </a:stretch>
        </p:blipFill>
        <p:spPr bwMode="auto">
          <a:xfrm>
            <a:off x="4724400" y="952500"/>
            <a:ext cx="4114800" cy="4953000"/>
          </a:xfrm>
          <a:prstGeom prst="rect">
            <a:avLst/>
          </a:prstGeom>
          <a:noFill/>
          <a:ln w="9525">
            <a:noFill/>
            <a:miter lim="800000"/>
            <a:headEnd/>
            <a:tailEnd/>
          </a:ln>
        </p:spPr>
      </p:pic>
    </p:spTree>
    <p:extLst>
      <p:ext uri="{BB962C8B-B14F-4D97-AF65-F5344CB8AC3E}">
        <p14:creationId xmlns:p14="http://schemas.microsoft.com/office/powerpoint/2010/main" val="208562731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blob.png"/>
          <p:cNvPicPr>
            <a:picLocks noGrp="1" noChangeAspect="1"/>
          </p:cNvPicPr>
          <p:nvPr>
            <p:ph sz="half" idx="1"/>
          </p:nvPr>
        </p:nvPicPr>
        <p:blipFill rotWithShape="1">
          <a:blip r:embed="rId3" cstate="print">
            <a:extLst>
              <a:ext uri="{28A0092B-C50C-407E-A947-70E740481C1C}">
                <a14:useLocalDpi xmlns:a14="http://schemas.microsoft.com/office/drawing/2010/main" val="0"/>
              </a:ext>
            </a:extLst>
          </a:blip>
          <a:srcRect l="-351" t="9642" r="1396" b="2223"/>
          <a:stretch/>
        </p:blipFill>
        <p:spPr>
          <a:xfrm>
            <a:off x="290068" y="990600"/>
            <a:ext cx="4147188" cy="3022173"/>
          </a:xfrm>
        </p:spPr>
      </p:pic>
      <p:pic>
        <p:nvPicPr>
          <p:cNvPr id="8" name="Content Placeholder 7" descr="hexbin.png"/>
          <p:cNvPicPr>
            <a:picLocks noGrp="1" noChangeAspect="1"/>
          </p:cNvPicPr>
          <p:nvPr>
            <p:ph sz="half" idx="2"/>
          </p:nvPr>
        </p:nvPicPr>
        <p:blipFill rotWithShape="1">
          <a:blip r:embed="rId4" cstate="print">
            <a:extLst>
              <a:ext uri="{28A0092B-C50C-407E-A947-70E740481C1C}">
                <a14:useLocalDpi xmlns:a14="http://schemas.microsoft.com/office/drawing/2010/main" val="0"/>
              </a:ext>
            </a:extLst>
          </a:blip>
          <a:srcRect t="13319" b="11930"/>
          <a:stretch/>
        </p:blipFill>
        <p:spPr>
          <a:xfrm>
            <a:off x="4648200" y="1064774"/>
            <a:ext cx="4114800" cy="2516626"/>
          </a:xfrm>
        </p:spPr>
      </p:pic>
      <p:sp>
        <p:nvSpPr>
          <p:cNvPr id="4" name="Title 3"/>
          <p:cNvSpPr>
            <a:spLocks noGrp="1"/>
          </p:cNvSpPr>
          <p:nvPr>
            <p:ph type="title"/>
          </p:nvPr>
        </p:nvSpPr>
        <p:spPr/>
        <p:txBody>
          <a:bodyPr/>
          <a:lstStyle/>
          <a:p>
            <a:r>
              <a:rPr lang="en-US" dirty="0" smtClean="0"/>
              <a:t>Two Variables: High Volume Data - Plotting</a:t>
            </a:r>
            <a:endParaRPr lang="en-US" dirty="0"/>
          </a:p>
        </p:txBody>
      </p:sp>
      <p:sp>
        <p:nvSpPr>
          <p:cNvPr id="5" name="Footer Placeholder 4"/>
          <p:cNvSpPr>
            <a:spLocks noGrp="1"/>
          </p:cNvSpPr>
          <p:nvPr>
            <p:ph type="ftr" sz="quarter" idx="10"/>
          </p:nvPr>
        </p:nvSpPr>
        <p:spPr/>
        <p:txBody>
          <a:bodyPr/>
          <a:lstStyle/>
          <a:p>
            <a:pPr>
              <a:defRPr/>
            </a:pPr>
            <a:r>
              <a:rPr lang="en-US" dirty="0" smtClean="0"/>
              <a:t>Module 3: Basic Data Analytic Methods Using R</a:t>
            </a:r>
            <a:endParaRPr lang="en-US" dirty="0"/>
          </a:p>
        </p:txBody>
      </p:sp>
      <p:sp>
        <p:nvSpPr>
          <p:cNvPr id="6" name="Slide Number Placeholder 5"/>
          <p:cNvSpPr>
            <a:spLocks noGrp="1"/>
          </p:cNvSpPr>
          <p:nvPr>
            <p:ph type="sldNum" sz="quarter" idx="11"/>
          </p:nvPr>
        </p:nvSpPr>
        <p:spPr/>
        <p:txBody>
          <a:bodyPr/>
          <a:lstStyle/>
          <a:p>
            <a:pPr>
              <a:defRPr/>
            </a:pPr>
            <a:fld id="{3D6A4D2E-BFDE-4579-B1E4-06245D6D649B}" type="slidenum">
              <a:rPr lang="en-US"/>
              <a:pPr>
                <a:defRPr/>
              </a:pPr>
              <a:t>14</a:t>
            </a:fld>
            <a:endParaRPr lang="en-US" dirty="0"/>
          </a:p>
        </p:txBody>
      </p:sp>
      <p:sp>
        <p:nvSpPr>
          <p:cNvPr id="9" name="TextBox 8"/>
          <p:cNvSpPr txBox="1"/>
          <p:nvPr/>
        </p:nvSpPr>
        <p:spPr>
          <a:xfrm>
            <a:off x="990600" y="4230469"/>
            <a:ext cx="3048000" cy="923330"/>
          </a:xfrm>
          <a:prstGeom prst="rect">
            <a:avLst/>
          </a:prstGeom>
          <a:noFill/>
        </p:spPr>
        <p:txBody>
          <a:bodyPr wrap="square" rtlCol="0">
            <a:spAutoFit/>
          </a:bodyPr>
          <a:lstStyle/>
          <a:p>
            <a:pPr algn="ctr"/>
            <a:r>
              <a:rPr lang="en-US" b="1" u="sng" dirty="0">
                <a:latin typeface="Calibri" pitchFamily="34" charset="0"/>
              </a:rPr>
              <a:t>Scatterplot:</a:t>
            </a:r>
          </a:p>
          <a:p>
            <a:pPr algn="ctr"/>
            <a:r>
              <a:rPr lang="en-US" dirty="0">
                <a:latin typeface="Calibri" pitchFamily="34" charset="0"/>
              </a:rPr>
              <a:t>Overplotting makes it difficult to see structure</a:t>
            </a:r>
          </a:p>
        </p:txBody>
      </p:sp>
      <p:sp>
        <p:nvSpPr>
          <p:cNvPr id="10" name="TextBox 9"/>
          <p:cNvSpPr txBox="1"/>
          <p:nvPr/>
        </p:nvSpPr>
        <p:spPr>
          <a:xfrm>
            <a:off x="5181600" y="4258270"/>
            <a:ext cx="3048000" cy="923330"/>
          </a:xfrm>
          <a:prstGeom prst="rect">
            <a:avLst/>
          </a:prstGeom>
          <a:noFill/>
        </p:spPr>
        <p:txBody>
          <a:bodyPr wrap="square" rtlCol="0">
            <a:spAutoFit/>
          </a:bodyPr>
          <a:lstStyle/>
          <a:p>
            <a:pPr algn="ctr"/>
            <a:r>
              <a:rPr lang="en-US" b="1" u="sng" dirty="0">
                <a:latin typeface="Calibri" pitchFamily="34" charset="0"/>
              </a:rPr>
              <a:t>Hexbinplot:</a:t>
            </a:r>
          </a:p>
          <a:p>
            <a:pPr algn="ctr"/>
            <a:r>
              <a:rPr lang="en-US" dirty="0">
                <a:latin typeface="Calibri" pitchFamily="34" charset="0"/>
              </a:rPr>
              <a:t>Now we see where the data is concentrated.</a:t>
            </a:r>
          </a:p>
        </p:txBody>
      </p:sp>
    </p:spTree>
    <p:extLst>
      <p:ext uri="{BB962C8B-B14F-4D97-AF65-F5344CB8AC3E}">
        <p14:creationId xmlns:p14="http://schemas.microsoft.com/office/powerpoint/2010/main" val="280756226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Content Placeholder 6" descr="blob.png"/>
          <p:cNvPicPr>
            <a:picLocks noGrp="1" noChangeAspect="1"/>
          </p:cNvPicPr>
          <p:nvPr>
            <p:ph sz="half" idx="1"/>
          </p:nvPr>
        </p:nvPicPr>
        <p:blipFill rotWithShape="1">
          <a:blip r:embed="rId3" cstate="print">
            <a:extLst>
              <a:ext uri="{28A0092B-C50C-407E-A947-70E740481C1C}">
                <a14:useLocalDpi xmlns:a14="http://schemas.microsoft.com/office/drawing/2010/main" val="0"/>
              </a:ext>
            </a:extLst>
          </a:blip>
          <a:srcRect l="-351" t="9642" r="1396" b="2223"/>
          <a:stretch/>
        </p:blipFill>
        <p:spPr>
          <a:xfrm>
            <a:off x="290068" y="990600"/>
            <a:ext cx="4147188" cy="3022173"/>
          </a:xfrm>
        </p:spPr>
      </p:pic>
      <p:pic>
        <p:nvPicPr>
          <p:cNvPr id="8" name="Content Placeholder 7" descr="hexbin.png"/>
          <p:cNvPicPr>
            <a:picLocks noGrp="1" noChangeAspect="1"/>
          </p:cNvPicPr>
          <p:nvPr>
            <p:ph sz="half" idx="2"/>
          </p:nvPr>
        </p:nvPicPr>
        <p:blipFill rotWithShape="1">
          <a:blip r:embed="rId4" cstate="print">
            <a:extLst>
              <a:ext uri="{28A0092B-C50C-407E-A947-70E740481C1C}">
                <a14:useLocalDpi xmlns:a14="http://schemas.microsoft.com/office/drawing/2010/main" val="0"/>
              </a:ext>
            </a:extLst>
          </a:blip>
          <a:srcRect t="13319" b="11930"/>
          <a:stretch/>
        </p:blipFill>
        <p:spPr>
          <a:xfrm>
            <a:off x="4648200" y="1064774"/>
            <a:ext cx="4114800" cy="2516626"/>
          </a:xfrm>
        </p:spPr>
      </p:pic>
      <p:sp>
        <p:nvSpPr>
          <p:cNvPr id="4" name="Title 3"/>
          <p:cNvSpPr>
            <a:spLocks noGrp="1"/>
          </p:cNvSpPr>
          <p:nvPr>
            <p:ph type="title"/>
          </p:nvPr>
        </p:nvSpPr>
        <p:spPr/>
        <p:txBody>
          <a:bodyPr/>
          <a:lstStyle/>
          <a:p>
            <a:r>
              <a:rPr lang="en-US" dirty="0" smtClean="0"/>
              <a:t>Two Variables: High Volume Data – Plotting (Continued)</a:t>
            </a:r>
            <a:endParaRPr lang="en-US" dirty="0"/>
          </a:p>
        </p:txBody>
      </p:sp>
      <p:sp>
        <p:nvSpPr>
          <p:cNvPr id="5" name="Footer Placeholder 4"/>
          <p:cNvSpPr>
            <a:spLocks noGrp="1"/>
          </p:cNvSpPr>
          <p:nvPr>
            <p:ph type="ftr" sz="quarter" idx="10"/>
          </p:nvPr>
        </p:nvSpPr>
        <p:spPr/>
        <p:txBody>
          <a:bodyPr/>
          <a:lstStyle/>
          <a:p>
            <a:pPr>
              <a:defRPr/>
            </a:pPr>
            <a:r>
              <a:rPr lang="en-US" dirty="0" smtClean="0"/>
              <a:t>Module 3: Basic Data Analytic Methods Using R</a:t>
            </a:r>
            <a:endParaRPr lang="en-US" dirty="0"/>
          </a:p>
        </p:txBody>
      </p:sp>
      <p:sp>
        <p:nvSpPr>
          <p:cNvPr id="6" name="Slide Number Placeholder 5"/>
          <p:cNvSpPr>
            <a:spLocks noGrp="1"/>
          </p:cNvSpPr>
          <p:nvPr>
            <p:ph type="sldNum" sz="quarter" idx="11"/>
          </p:nvPr>
        </p:nvSpPr>
        <p:spPr/>
        <p:txBody>
          <a:bodyPr/>
          <a:lstStyle/>
          <a:p>
            <a:pPr>
              <a:defRPr/>
            </a:pPr>
            <a:fld id="{3D6A4D2E-BFDE-4579-B1E4-06245D6D649B}" type="slidenum">
              <a:rPr lang="en-US"/>
              <a:pPr>
                <a:defRPr/>
              </a:pPr>
              <a:t>15</a:t>
            </a:fld>
            <a:endParaRPr lang="en-US" dirty="0"/>
          </a:p>
        </p:txBody>
      </p:sp>
      <p:sp>
        <p:nvSpPr>
          <p:cNvPr id="9" name="TextBox 8"/>
          <p:cNvSpPr txBox="1"/>
          <p:nvPr/>
        </p:nvSpPr>
        <p:spPr>
          <a:xfrm>
            <a:off x="990600" y="4230469"/>
            <a:ext cx="3048000" cy="923330"/>
          </a:xfrm>
          <a:prstGeom prst="rect">
            <a:avLst/>
          </a:prstGeom>
          <a:noFill/>
        </p:spPr>
        <p:txBody>
          <a:bodyPr wrap="square" rtlCol="0">
            <a:spAutoFit/>
          </a:bodyPr>
          <a:lstStyle/>
          <a:p>
            <a:pPr algn="ctr"/>
            <a:r>
              <a:rPr lang="en-US" b="1" u="sng" dirty="0">
                <a:latin typeface="Calibri" pitchFamily="34" charset="0"/>
              </a:rPr>
              <a:t>Scatterplot:</a:t>
            </a:r>
          </a:p>
          <a:p>
            <a:pPr algn="ctr"/>
            <a:r>
              <a:rPr lang="en-US" dirty="0">
                <a:latin typeface="Calibri" pitchFamily="34" charset="0"/>
              </a:rPr>
              <a:t>Overplotting makes it difficult to see structure</a:t>
            </a:r>
          </a:p>
        </p:txBody>
      </p:sp>
      <p:sp>
        <p:nvSpPr>
          <p:cNvPr id="10" name="TextBox 9"/>
          <p:cNvSpPr txBox="1"/>
          <p:nvPr/>
        </p:nvSpPr>
        <p:spPr>
          <a:xfrm>
            <a:off x="5181600" y="4258270"/>
            <a:ext cx="3048000" cy="923330"/>
          </a:xfrm>
          <a:prstGeom prst="rect">
            <a:avLst/>
          </a:prstGeom>
          <a:noFill/>
        </p:spPr>
        <p:txBody>
          <a:bodyPr wrap="square" rtlCol="0">
            <a:spAutoFit/>
          </a:bodyPr>
          <a:lstStyle/>
          <a:p>
            <a:pPr algn="ctr"/>
            <a:r>
              <a:rPr lang="en-US" b="1" u="sng" dirty="0">
                <a:latin typeface="Calibri" pitchFamily="34" charset="0"/>
              </a:rPr>
              <a:t>Hexbinplot:</a:t>
            </a:r>
          </a:p>
          <a:p>
            <a:pPr algn="ctr"/>
            <a:r>
              <a:rPr lang="en-US" dirty="0">
                <a:latin typeface="Calibri" pitchFamily="34" charset="0"/>
              </a:rPr>
              <a:t>Now we see where the data is concentrated.</a:t>
            </a:r>
          </a:p>
        </p:txBody>
      </p:sp>
    </p:spTree>
    <p:extLst>
      <p:ext uri="{BB962C8B-B14F-4D97-AF65-F5344CB8AC3E}">
        <p14:creationId xmlns:p14="http://schemas.microsoft.com/office/powerpoint/2010/main" val="2807562268"/>
      </p:ext>
    </p:extLst>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a:xfrm>
            <a:off x="304800" y="838200"/>
            <a:ext cx="4191000" cy="5334000"/>
          </a:xfrm>
        </p:spPr>
        <p:txBody>
          <a:bodyPr/>
          <a:lstStyle/>
          <a:p>
            <a:r>
              <a:rPr lang="en-US" dirty="0" smtClean="0"/>
              <a:t>Why? </a:t>
            </a:r>
          </a:p>
          <a:p>
            <a:pPr lvl="1"/>
            <a:r>
              <a:rPr lang="en-US" dirty="0" smtClean="0"/>
              <a:t>Examine </a:t>
            </a:r>
            <a:r>
              <a:rPr lang="en-US" dirty="0"/>
              <a:t>many two-way relationships quickly</a:t>
            </a:r>
            <a:endParaRPr lang="en-US" dirty="0" smtClean="0"/>
          </a:p>
          <a:p>
            <a:r>
              <a:rPr lang="en-US" dirty="0" smtClean="0">
                <a:solidFill>
                  <a:schemeClr val="tx1"/>
                </a:solidFill>
                <a:cs typeface="Times New Roman" pitchFamily="18" charset="0"/>
              </a:rPr>
              <a:t>How? </a:t>
            </a:r>
          </a:p>
          <a:p>
            <a:pPr lvl="1"/>
            <a:r>
              <a:rPr lang="en-US" dirty="0" smtClean="0">
                <a:solidFill>
                  <a:schemeClr val="tx1"/>
                </a:solidFill>
                <a:latin typeface="Times New Roman" pitchFamily="18" charset="0"/>
                <a:cs typeface="Times New Roman" pitchFamily="18" charset="0"/>
              </a:rPr>
              <a:t>pairs(ds) </a:t>
            </a:r>
            <a:r>
              <a:rPr lang="en-US" dirty="0" smtClean="0"/>
              <a:t>can generate a plot of each pairs of variables</a:t>
            </a:r>
          </a:p>
          <a:p>
            <a:pPr marL="0" indent="0"/>
            <a:r>
              <a:rPr lang="en-US" sz="2000" u="sng" dirty="0" smtClean="0">
                <a:solidFill>
                  <a:srgbClr val="49A942"/>
                </a:solidFill>
              </a:rPr>
              <a:t> </a:t>
            </a:r>
            <a:r>
              <a:rPr lang="en-US" dirty="0" smtClean="0">
                <a:solidFill>
                  <a:schemeClr val="tx1"/>
                </a:solidFill>
              </a:rPr>
              <a:t>Example</a:t>
            </a:r>
          </a:p>
          <a:p>
            <a:pPr marL="450850" lvl="1" indent="0"/>
            <a:r>
              <a:rPr lang="en-US" dirty="0" smtClean="0">
                <a:solidFill>
                  <a:schemeClr val="tx1"/>
                </a:solidFill>
              </a:rPr>
              <a:t>Iris Characteristics</a:t>
            </a:r>
          </a:p>
          <a:p>
            <a:pPr lvl="2"/>
            <a:r>
              <a:rPr lang="en-US" dirty="0"/>
              <a:t>S</a:t>
            </a:r>
            <a:r>
              <a:rPr lang="en-US" dirty="0" smtClean="0"/>
              <a:t>trong </a:t>
            </a:r>
            <a:r>
              <a:rPr lang="en-US" dirty="0"/>
              <a:t>linear relationship between petal length and width</a:t>
            </a:r>
          </a:p>
          <a:p>
            <a:pPr lvl="2"/>
            <a:r>
              <a:rPr lang="en-US" dirty="0" smtClean="0"/>
              <a:t>Petal dimensions discriminate species more strongly than sepal dimensions</a:t>
            </a:r>
          </a:p>
          <a:p>
            <a:endParaRPr lang="en-US" dirty="0" smtClean="0"/>
          </a:p>
          <a:p>
            <a:endParaRPr lang="en-US" dirty="0"/>
          </a:p>
        </p:txBody>
      </p:sp>
      <p:pic>
        <p:nvPicPr>
          <p:cNvPr id="2050" name="Picture 2"/>
          <p:cNvPicPr>
            <a:picLocks noGrp="1" noChangeAspect="1" noChangeArrowheads="1"/>
          </p:cNvPicPr>
          <p:nvPr>
            <p:ph sz="half" idx="2"/>
          </p:nvPr>
        </p:nvPicPr>
        <p:blipFill>
          <a:blip r:embed="rId3" cstate="print"/>
          <a:srcRect l="8535" r="8535"/>
          <a:stretch>
            <a:fillRect/>
          </a:stretch>
        </p:blipFill>
        <p:spPr/>
      </p:pic>
      <p:sp>
        <p:nvSpPr>
          <p:cNvPr id="4" name="Title 3"/>
          <p:cNvSpPr>
            <a:spLocks noGrp="1"/>
          </p:cNvSpPr>
          <p:nvPr>
            <p:ph type="title"/>
          </p:nvPr>
        </p:nvSpPr>
        <p:spPr/>
        <p:txBody>
          <a:bodyPr/>
          <a:lstStyle/>
          <a:p>
            <a:r>
              <a:rPr lang="en-US" dirty="0" smtClean="0"/>
              <a:t>Establishing Multiple Pairwise Relationships Between Variables</a:t>
            </a:r>
            <a:endParaRPr lang="en-US" dirty="0"/>
          </a:p>
        </p:txBody>
      </p:sp>
      <p:sp>
        <p:nvSpPr>
          <p:cNvPr id="5" name="Footer Placeholder 4"/>
          <p:cNvSpPr>
            <a:spLocks noGrp="1"/>
          </p:cNvSpPr>
          <p:nvPr>
            <p:ph type="ftr" sz="quarter" idx="10"/>
          </p:nvPr>
        </p:nvSpPr>
        <p:spPr/>
        <p:txBody>
          <a:bodyPr/>
          <a:lstStyle/>
          <a:p>
            <a:r>
              <a:rPr lang="en-US" dirty="0" smtClean="0"/>
              <a:t>Module 3: Basic Data Analytic Methods Using R</a:t>
            </a:r>
            <a:endParaRPr lang="en-US" dirty="0"/>
          </a:p>
        </p:txBody>
      </p:sp>
      <p:sp>
        <p:nvSpPr>
          <p:cNvPr id="6" name="Slide Number Placeholder 5"/>
          <p:cNvSpPr>
            <a:spLocks noGrp="1"/>
          </p:cNvSpPr>
          <p:nvPr>
            <p:ph type="sldNum" sz="quarter" idx="11"/>
          </p:nvPr>
        </p:nvSpPr>
        <p:spPr/>
        <p:txBody>
          <a:bodyPr/>
          <a:lstStyle/>
          <a:p>
            <a:fld id="{3D6A4D2E-BFDE-4579-B1E4-06245D6D649B}" type="slidenum">
              <a:rPr lang="en-US" smtClean="0"/>
              <a:pPr/>
              <a:t>16</a:t>
            </a:fld>
            <a:endParaRPr lang="en-US" dirty="0"/>
          </a:p>
        </p:txBody>
      </p:sp>
      <p:pic>
        <p:nvPicPr>
          <p:cNvPr id="7" name="Picture 2" descr="Iris -- the EyesOnThePrize.org symbol"/>
          <p:cNvPicPr>
            <a:picLocks noChangeAspect="1" noChangeArrowheads="1"/>
          </p:cNvPicPr>
          <p:nvPr/>
        </p:nvPicPr>
        <p:blipFill>
          <a:blip r:embed="rId4" cstate="print"/>
          <a:srcRect/>
          <a:stretch>
            <a:fillRect/>
          </a:stretch>
        </p:blipFill>
        <p:spPr bwMode="auto">
          <a:xfrm>
            <a:off x="8229600" y="381000"/>
            <a:ext cx="685800" cy="990599"/>
          </a:xfrm>
          <a:prstGeom prst="rect">
            <a:avLst/>
          </a:prstGeom>
          <a:noFill/>
        </p:spPr>
      </p:pic>
    </p:spTree>
    <p:extLst>
      <p:ext uri="{BB962C8B-B14F-4D97-AF65-F5344CB8AC3E}">
        <p14:creationId xmlns:p14="http://schemas.microsoft.com/office/powerpoint/2010/main" val="3938493879"/>
      </p:ext>
    </p:extLst>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p:txBody>
          <a:bodyPr/>
          <a:lstStyle/>
          <a:p>
            <a:pPr>
              <a:buNone/>
            </a:pPr>
            <a:r>
              <a:rPr lang="en-US" sz="2000" dirty="0" smtClean="0"/>
              <a:t>What?</a:t>
            </a:r>
          </a:p>
          <a:p>
            <a:r>
              <a:rPr lang="en-US" sz="2000" dirty="0" smtClean="0"/>
              <a:t>Looking for … </a:t>
            </a:r>
            <a:endParaRPr lang="en-US" sz="2000" dirty="0"/>
          </a:p>
          <a:p>
            <a:pPr lvl="1"/>
            <a:r>
              <a:rPr lang="en-US" sz="1800" dirty="0"/>
              <a:t>Data range</a:t>
            </a:r>
          </a:p>
          <a:p>
            <a:pPr lvl="1"/>
            <a:r>
              <a:rPr lang="en-US" sz="1800" dirty="0"/>
              <a:t>Trends</a:t>
            </a:r>
          </a:p>
          <a:p>
            <a:pPr lvl="1"/>
            <a:r>
              <a:rPr lang="en-US" sz="1800" dirty="0" smtClean="0"/>
              <a:t>Seasonality</a:t>
            </a:r>
            <a:endParaRPr lang="en-US" sz="1800" dirty="0"/>
          </a:p>
          <a:p>
            <a:pPr>
              <a:buNone/>
            </a:pPr>
            <a:r>
              <a:rPr lang="en-US" sz="2000" dirty="0" smtClean="0"/>
              <a:t>How?</a:t>
            </a:r>
          </a:p>
          <a:p>
            <a:r>
              <a:rPr lang="en-US" sz="2000" dirty="0" smtClean="0"/>
              <a:t>Use time series plot</a:t>
            </a:r>
            <a:endParaRPr lang="en-US" sz="2000" dirty="0"/>
          </a:p>
          <a:p>
            <a:pPr marL="0" indent="0">
              <a:buNone/>
            </a:pPr>
            <a:r>
              <a:rPr lang="en-US" sz="1600" u="sng" dirty="0" smtClean="0">
                <a:solidFill>
                  <a:srgbClr val="49A942"/>
                </a:solidFill>
              </a:rPr>
              <a:t> </a:t>
            </a:r>
            <a:r>
              <a:rPr lang="en-US" sz="2000" dirty="0" smtClean="0">
                <a:solidFill>
                  <a:srgbClr val="5F5F5F"/>
                </a:solidFill>
              </a:rPr>
              <a:t>Example</a:t>
            </a:r>
          </a:p>
          <a:p>
            <a:pPr marL="0" indent="0"/>
            <a:r>
              <a:rPr lang="en-US" sz="2000" dirty="0" smtClean="0">
                <a:solidFill>
                  <a:srgbClr val="5F5F5F"/>
                </a:solidFill>
              </a:rPr>
              <a:t>International </a:t>
            </a:r>
            <a:r>
              <a:rPr lang="en-US" sz="2000" dirty="0">
                <a:solidFill>
                  <a:srgbClr val="5F5F5F"/>
                </a:solidFill>
              </a:rPr>
              <a:t>air  </a:t>
            </a:r>
            <a:r>
              <a:rPr lang="en-US" sz="2000" dirty="0" smtClean="0">
                <a:solidFill>
                  <a:srgbClr val="5F5F5F"/>
                </a:solidFill>
              </a:rPr>
              <a:t>travel (</a:t>
            </a:r>
            <a:r>
              <a:rPr lang="en-US" sz="2000" dirty="0">
                <a:solidFill>
                  <a:srgbClr val="5F5F5F"/>
                </a:solidFill>
              </a:rPr>
              <a:t>1949-1960)</a:t>
            </a:r>
          </a:p>
          <a:p>
            <a:r>
              <a:rPr lang="en-US" sz="2000" dirty="0"/>
              <a:t>Upward </a:t>
            </a:r>
            <a:r>
              <a:rPr lang="en-US" sz="2000" dirty="0" smtClean="0"/>
              <a:t>trend: growth </a:t>
            </a:r>
            <a:r>
              <a:rPr lang="en-US" sz="2000" dirty="0"/>
              <a:t>appears superlinear</a:t>
            </a:r>
          </a:p>
          <a:p>
            <a:r>
              <a:rPr lang="en-US" sz="2000" dirty="0"/>
              <a:t>Seasonality</a:t>
            </a:r>
          </a:p>
          <a:p>
            <a:pPr lvl="1"/>
            <a:r>
              <a:rPr lang="en-US" sz="1600" dirty="0"/>
              <a:t>Peak air travel around Nov. with smaller peaks near Mar. and June</a:t>
            </a:r>
          </a:p>
          <a:p>
            <a:pPr lvl="2"/>
            <a:endParaRPr lang="en-US" dirty="0"/>
          </a:p>
          <a:p>
            <a:pPr marL="804862" lvl="2" indent="0">
              <a:buNone/>
            </a:pPr>
            <a:endParaRPr lang="en-US" dirty="0"/>
          </a:p>
        </p:txBody>
      </p:sp>
      <p:pic>
        <p:nvPicPr>
          <p:cNvPr id="7" name="Content Placeholder 6" descr="Rplot02.png"/>
          <p:cNvPicPr>
            <a:picLocks noGrp="1" noChangeAspect="1"/>
          </p:cNvPicPr>
          <p:nvPr>
            <p:ph sz="half" idx="2"/>
          </p:nvPr>
        </p:nvPicPr>
        <p:blipFill>
          <a:blip r:embed="rId3" cstate="print">
            <a:extLst>
              <a:ext uri="{28A0092B-C50C-407E-A947-70E740481C1C}">
                <a14:useLocalDpi xmlns:a14="http://schemas.microsoft.com/office/drawing/2010/main" val="0"/>
              </a:ext>
            </a:extLst>
          </a:blip>
          <a:srcRect t="-23560" b="-23560"/>
          <a:stretch>
            <a:fillRect/>
          </a:stretch>
        </p:blipFill>
        <p:spPr/>
      </p:pic>
      <p:sp>
        <p:nvSpPr>
          <p:cNvPr id="4" name="Title 3"/>
          <p:cNvSpPr>
            <a:spLocks noGrp="1"/>
          </p:cNvSpPr>
          <p:nvPr>
            <p:ph type="title"/>
          </p:nvPr>
        </p:nvSpPr>
        <p:spPr/>
        <p:txBody>
          <a:bodyPr/>
          <a:lstStyle/>
          <a:p>
            <a:r>
              <a:rPr lang="en-US" dirty="0"/>
              <a:t>Analyzing a </a:t>
            </a:r>
            <a:r>
              <a:rPr lang="en-US" dirty="0" smtClean="0"/>
              <a:t>Single Variable </a:t>
            </a:r>
            <a:r>
              <a:rPr lang="en-US" dirty="0"/>
              <a:t>over </a:t>
            </a:r>
            <a:r>
              <a:rPr lang="en-US" dirty="0" smtClean="0"/>
              <a:t>Time</a:t>
            </a:r>
            <a:endParaRPr lang="en-US" dirty="0"/>
          </a:p>
        </p:txBody>
      </p:sp>
      <p:sp>
        <p:nvSpPr>
          <p:cNvPr id="5" name="Footer Placeholder 4"/>
          <p:cNvSpPr>
            <a:spLocks noGrp="1"/>
          </p:cNvSpPr>
          <p:nvPr>
            <p:ph type="ftr" sz="quarter" idx="10"/>
          </p:nvPr>
        </p:nvSpPr>
        <p:spPr/>
        <p:txBody>
          <a:bodyPr/>
          <a:lstStyle/>
          <a:p>
            <a:pPr>
              <a:defRPr/>
            </a:pPr>
            <a:r>
              <a:rPr lang="en-US" dirty="0" smtClean="0"/>
              <a:t>Module 3: Basic Data Analytic Methods Using R</a:t>
            </a:r>
            <a:endParaRPr lang="en-US" dirty="0"/>
          </a:p>
        </p:txBody>
      </p:sp>
      <p:sp>
        <p:nvSpPr>
          <p:cNvPr id="6" name="Slide Number Placeholder 5"/>
          <p:cNvSpPr>
            <a:spLocks noGrp="1"/>
          </p:cNvSpPr>
          <p:nvPr>
            <p:ph type="sldNum" sz="quarter" idx="11"/>
          </p:nvPr>
        </p:nvSpPr>
        <p:spPr/>
        <p:txBody>
          <a:bodyPr/>
          <a:lstStyle/>
          <a:p>
            <a:pPr>
              <a:defRPr/>
            </a:pPr>
            <a:fld id="{3D6A4D2E-BFDE-4579-B1E4-06245D6D649B}" type="slidenum">
              <a:rPr lang="en-US"/>
              <a:pPr>
                <a:defRPr/>
              </a:pPr>
              <a:t>17</a:t>
            </a:fld>
            <a:endParaRPr lang="en-US" dirty="0"/>
          </a:p>
        </p:txBody>
      </p:sp>
    </p:spTree>
    <p:extLst>
      <p:ext uri="{BB962C8B-B14F-4D97-AF65-F5344CB8AC3E}">
        <p14:creationId xmlns:p14="http://schemas.microsoft.com/office/powerpoint/2010/main" val="144091356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Data Exploration vs. Presentation</a:t>
            </a:r>
          </a:p>
        </p:txBody>
      </p:sp>
      <p:sp>
        <p:nvSpPr>
          <p:cNvPr id="5" name="Footer Placeholder 4"/>
          <p:cNvSpPr>
            <a:spLocks noGrp="1"/>
          </p:cNvSpPr>
          <p:nvPr>
            <p:ph type="ftr" sz="quarter" idx="10"/>
          </p:nvPr>
        </p:nvSpPr>
        <p:spPr/>
        <p:txBody>
          <a:bodyPr/>
          <a:lstStyle/>
          <a:p>
            <a:pPr>
              <a:defRPr/>
            </a:pPr>
            <a:r>
              <a:rPr lang="en-US" dirty="0" smtClean="0"/>
              <a:t>Module 3: Basic Data Analytic Methods Using R</a:t>
            </a:r>
            <a:endParaRPr lang="en-US" dirty="0"/>
          </a:p>
        </p:txBody>
      </p:sp>
      <p:sp>
        <p:nvSpPr>
          <p:cNvPr id="6" name="Slide Number Placeholder 5"/>
          <p:cNvSpPr>
            <a:spLocks noGrp="1"/>
          </p:cNvSpPr>
          <p:nvPr>
            <p:ph type="sldNum" sz="quarter" idx="11"/>
          </p:nvPr>
        </p:nvSpPr>
        <p:spPr/>
        <p:txBody>
          <a:bodyPr/>
          <a:lstStyle/>
          <a:p>
            <a:pPr>
              <a:defRPr/>
            </a:pPr>
            <a:fld id="{3D6A4D2E-BFDE-4579-B1E4-06245D6D649B}" type="slidenum">
              <a:rPr lang="en-US"/>
              <a:pPr>
                <a:defRPr/>
              </a:pPr>
              <a:t>18</a:t>
            </a:fld>
            <a:endParaRPr lang="en-US" dirty="0"/>
          </a:p>
        </p:txBody>
      </p:sp>
      <p:sp>
        <p:nvSpPr>
          <p:cNvPr id="17" name="TextBox 16"/>
          <p:cNvSpPr txBox="1"/>
          <p:nvPr/>
        </p:nvSpPr>
        <p:spPr>
          <a:xfrm>
            <a:off x="5486400" y="1447800"/>
            <a:ext cx="2743199" cy="1200329"/>
          </a:xfrm>
          <a:prstGeom prst="rect">
            <a:avLst/>
          </a:prstGeom>
          <a:noFill/>
        </p:spPr>
        <p:txBody>
          <a:bodyPr wrap="square" rtlCol="0">
            <a:spAutoFit/>
          </a:bodyPr>
          <a:lstStyle/>
          <a:p>
            <a:r>
              <a:rPr lang="en-US" dirty="0">
                <a:latin typeface="Calibri" pitchFamily="34" charset="0"/>
              </a:rPr>
              <a:t>Data Exploration: </a:t>
            </a:r>
          </a:p>
          <a:p>
            <a:endParaRPr lang="en-US" dirty="0">
              <a:latin typeface="Calibri" pitchFamily="34" charset="0"/>
            </a:endParaRPr>
          </a:p>
          <a:p>
            <a:r>
              <a:rPr lang="en-US" dirty="0">
                <a:latin typeface="Calibri" pitchFamily="34" charset="0"/>
              </a:rPr>
              <a:t>This tells you what you need to know.</a:t>
            </a:r>
          </a:p>
        </p:txBody>
      </p:sp>
      <p:sp>
        <p:nvSpPr>
          <p:cNvPr id="18" name="TextBox 17"/>
          <p:cNvSpPr txBox="1"/>
          <p:nvPr/>
        </p:nvSpPr>
        <p:spPr>
          <a:xfrm>
            <a:off x="5562600" y="4038600"/>
            <a:ext cx="2971800" cy="1200329"/>
          </a:xfrm>
          <a:prstGeom prst="rect">
            <a:avLst/>
          </a:prstGeom>
          <a:noFill/>
        </p:spPr>
        <p:txBody>
          <a:bodyPr wrap="square" rtlCol="0">
            <a:spAutoFit/>
          </a:bodyPr>
          <a:lstStyle/>
          <a:p>
            <a:r>
              <a:rPr lang="en-US" dirty="0">
                <a:latin typeface="Calibri" pitchFamily="34" charset="0"/>
              </a:rPr>
              <a:t>Presentation: </a:t>
            </a:r>
          </a:p>
          <a:p>
            <a:endParaRPr lang="en-US" dirty="0">
              <a:latin typeface="Calibri" pitchFamily="34" charset="0"/>
            </a:endParaRPr>
          </a:p>
          <a:p>
            <a:r>
              <a:rPr lang="en-US" dirty="0">
                <a:latin typeface="Calibri" pitchFamily="34" charset="0"/>
              </a:rPr>
              <a:t>This tells the stakeholders what they need to know.</a:t>
            </a:r>
          </a:p>
        </p:txBody>
      </p:sp>
      <p:pic>
        <p:nvPicPr>
          <p:cNvPr id="21" name="Content Placeholder 20" descr="IncomeScientistView.png"/>
          <p:cNvPicPr>
            <a:picLocks noGrp="1" noChangeAspect="1"/>
          </p:cNvPicPr>
          <p:nvPr>
            <p:ph sz="half" idx="1"/>
          </p:nvPr>
        </p:nvPicPr>
        <p:blipFill rotWithShape="1">
          <a:blip r:embed="rId3" cstate="print">
            <a:extLst>
              <a:ext uri="{28A0092B-C50C-407E-A947-70E740481C1C}">
                <a14:useLocalDpi xmlns:a14="http://schemas.microsoft.com/office/drawing/2010/main" val="0"/>
              </a:ext>
            </a:extLst>
          </a:blip>
          <a:srcRect t="486" b="-923"/>
          <a:stretch/>
        </p:blipFill>
        <p:spPr>
          <a:xfrm>
            <a:off x="685800" y="914400"/>
            <a:ext cx="4729207" cy="2514600"/>
          </a:xfrm>
          <a:ln>
            <a:solidFill>
              <a:schemeClr val="bg1">
                <a:lumMod val="85000"/>
              </a:schemeClr>
            </a:solidFill>
          </a:ln>
        </p:spPr>
      </p:pic>
      <p:pic>
        <p:nvPicPr>
          <p:cNvPr id="24" name="Content Placeholder 23" descr="IncomePresView.png"/>
          <p:cNvPicPr>
            <a:picLocks noGrp="1" noChangeAspect="1"/>
          </p:cNvPicPr>
          <p:nvPr>
            <p:ph sz="half" idx="2"/>
          </p:nvPr>
        </p:nvPicPr>
        <p:blipFill rotWithShape="1">
          <a:blip r:embed="rId4" cstate="print">
            <a:extLst>
              <a:ext uri="{28A0092B-C50C-407E-A947-70E740481C1C}">
                <a14:useLocalDpi xmlns:a14="http://schemas.microsoft.com/office/drawing/2010/main" val="0"/>
              </a:ext>
            </a:extLst>
          </a:blip>
          <a:srcRect t="3237" b="1434"/>
          <a:stretch/>
        </p:blipFill>
        <p:spPr>
          <a:xfrm>
            <a:off x="685800" y="3581400"/>
            <a:ext cx="4724400" cy="2384325"/>
          </a:xfrm>
          <a:ln>
            <a:solidFill>
              <a:schemeClr val="bg1">
                <a:lumMod val="85000"/>
              </a:schemeClr>
            </a:solidFill>
          </a:ln>
        </p:spPr>
      </p:pic>
    </p:spTree>
    <p:extLst>
      <p:ext uri="{BB962C8B-B14F-4D97-AF65-F5344CB8AC3E}">
        <p14:creationId xmlns:p14="http://schemas.microsoft.com/office/powerpoint/2010/main" val="118677132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Data Exploration vs. </a:t>
            </a:r>
            <a:r>
              <a:rPr lang="en-US" dirty="0" smtClean="0"/>
              <a:t>Presentation (Continued)</a:t>
            </a:r>
            <a:endParaRPr lang="en-US" dirty="0"/>
          </a:p>
        </p:txBody>
      </p:sp>
      <p:sp>
        <p:nvSpPr>
          <p:cNvPr id="5" name="Footer Placeholder 4"/>
          <p:cNvSpPr>
            <a:spLocks noGrp="1"/>
          </p:cNvSpPr>
          <p:nvPr>
            <p:ph type="ftr" sz="quarter" idx="10"/>
          </p:nvPr>
        </p:nvSpPr>
        <p:spPr/>
        <p:txBody>
          <a:bodyPr/>
          <a:lstStyle/>
          <a:p>
            <a:pPr>
              <a:defRPr/>
            </a:pPr>
            <a:r>
              <a:rPr lang="en-US" dirty="0" smtClean="0"/>
              <a:t>Module 3: Basic Data Analytic Methods Using R</a:t>
            </a:r>
            <a:endParaRPr lang="en-US" dirty="0"/>
          </a:p>
        </p:txBody>
      </p:sp>
      <p:sp>
        <p:nvSpPr>
          <p:cNvPr id="6" name="Slide Number Placeholder 5"/>
          <p:cNvSpPr>
            <a:spLocks noGrp="1"/>
          </p:cNvSpPr>
          <p:nvPr>
            <p:ph type="sldNum" sz="quarter" idx="11"/>
          </p:nvPr>
        </p:nvSpPr>
        <p:spPr/>
        <p:txBody>
          <a:bodyPr/>
          <a:lstStyle/>
          <a:p>
            <a:pPr>
              <a:defRPr/>
            </a:pPr>
            <a:fld id="{3D6A4D2E-BFDE-4579-B1E4-06245D6D649B}" type="slidenum">
              <a:rPr lang="en-US"/>
              <a:pPr>
                <a:defRPr/>
              </a:pPr>
              <a:t>19</a:t>
            </a:fld>
            <a:endParaRPr lang="en-US" dirty="0"/>
          </a:p>
        </p:txBody>
      </p:sp>
      <p:sp>
        <p:nvSpPr>
          <p:cNvPr id="17" name="TextBox 16"/>
          <p:cNvSpPr txBox="1"/>
          <p:nvPr/>
        </p:nvSpPr>
        <p:spPr>
          <a:xfrm>
            <a:off x="5486400" y="1447800"/>
            <a:ext cx="2743199" cy="1200329"/>
          </a:xfrm>
          <a:prstGeom prst="rect">
            <a:avLst/>
          </a:prstGeom>
          <a:noFill/>
        </p:spPr>
        <p:txBody>
          <a:bodyPr wrap="square" rtlCol="0">
            <a:spAutoFit/>
          </a:bodyPr>
          <a:lstStyle/>
          <a:p>
            <a:r>
              <a:rPr lang="en-US" dirty="0">
                <a:latin typeface="Calibri" pitchFamily="34" charset="0"/>
              </a:rPr>
              <a:t>Data Exploration: </a:t>
            </a:r>
          </a:p>
          <a:p>
            <a:endParaRPr lang="en-US" dirty="0">
              <a:latin typeface="Calibri" pitchFamily="34" charset="0"/>
            </a:endParaRPr>
          </a:p>
          <a:p>
            <a:r>
              <a:rPr lang="en-US" dirty="0">
                <a:latin typeface="Calibri" pitchFamily="34" charset="0"/>
              </a:rPr>
              <a:t>This tells you what you need to know.</a:t>
            </a:r>
          </a:p>
        </p:txBody>
      </p:sp>
      <p:sp>
        <p:nvSpPr>
          <p:cNvPr id="18" name="TextBox 17"/>
          <p:cNvSpPr txBox="1"/>
          <p:nvPr/>
        </p:nvSpPr>
        <p:spPr>
          <a:xfrm>
            <a:off x="5562600" y="4038600"/>
            <a:ext cx="2971800" cy="1200329"/>
          </a:xfrm>
          <a:prstGeom prst="rect">
            <a:avLst/>
          </a:prstGeom>
          <a:noFill/>
        </p:spPr>
        <p:txBody>
          <a:bodyPr wrap="square" rtlCol="0">
            <a:spAutoFit/>
          </a:bodyPr>
          <a:lstStyle/>
          <a:p>
            <a:r>
              <a:rPr lang="en-US" dirty="0">
                <a:latin typeface="Calibri" pitchFamily="34" charset="0"/>
              </a:rPr>
              <a:t>Presentation: </a:t>
            </a:r>
          </a:p>
          <a:p>
            <a:endParaRPr lang="en-US" dirty="0">
              <a:latin typeface="Calibri" pitchFamily="34" charset="0"/>
            </a:endParaRPr>
          </a:p>
          <a:p>
            <a:r>
              <a:rPr lang="en-US" dirty="0">
                <a:latin typeface="Calibri" pitchFamily="34" charset="0"/>
              </a:rPr>
              <a:t>This tells the stakeholders what they need to know.</a:t>
            </a:r>
          </a:p>
        </p:txBody>
      </p:sp>
      <p:pic>
        <p:nvPicPr>
          <p:cNvPr id="21" name="Content Placeholder 20" descr="IncomeScientistView.png"/>
          <p:cNvPicPr>
            <a:picLocks noGrp="1" noChangeAspect="1"/>
          </p:cNvPicPr>
          <p:nvPr>
            <p:ph sz="half" idx="1"/>
          </p:nvPr>
        </p:nvPicPr>
        <p:blipFill rotWithShape="1">
          <a:blip r:embed="rId3" cstate="print">
            <a:extLst>
              <a:ext uri="{28A0092B-C50C-407E-A947-70E740481C1C}">
                <a14:useLocalDpi xmlns:a14="http://schemas.microsoft.com/office/drawing/2010/main" val="0"/>
              </a:ext>
            </a:extLst>
          </a:blip>
          <a:srcRect t="486" b="-923"/>
          <a:stretch/>
        </p:blipFill>
        <p:spPr>
          <a:xfrm>
            <a:off x="685800" y="914400"/>
            <a:ext cx="4729207" cy="2514600"/>
          </a:xfrm>
          <a:ln>
            <a:solidFill>
              <a:schemeClr val="bg1">
                <a:lumMod val="85000"/>
              </a:schemeClr>
            </a:solidFill>
          </a:ln>
        </p:spPr>
      </p:pic>
      <p:pic>
        <p:nvPicPr>
          <p:cNvPr id="24" name="Content Placeholder 23" descr="IncomePresView.png"/>
          <p:cNvPicPr>
            <a:picLocks noGrp="1" noChangeAspect="1"/>
          </p:cNvPicPr>
          <p:nvPr>
            <p:ph sz="half" idx="2"/>
          </p:nvPr>
        </p:nvPicPr>
        <p:blipFill rotWithShape="1">
          <a:blip r:embed="rId4" cstate="print">
            <a:extLst>
              <a:ext uri="{28A0092B-C50C-407E-A947-70E740481C1C}">
                <a14:useLocalDpi xmlns:a14="http://schemas.microsoft.com/office/drawing/2010/main" val="0"/>
              </a:ext>
            </a:extLst>
          </a:blip>
          <a:srcRect t="3237" b="1434"/>
          <a:stretch/>
        </p:blipFill>
        <p:spPr>
          <a:xfrm>
            <a:off x="685800" y="3581400"/>
            <a:ext cx="4724400" cy="2384325"/>
          </a:xfrm>
          <a:ln>
            <a:solidFill>
              <a:schemeClr val="bg1">
                <a:lumMod val="85000"/>
              </a:schemeClr>
            </a:solidFill>
          </a:ln>
        </p:spPr>
      </p:pic>
    </p:spTree>
    <p:extLst>
      <p:ext uri="{BB962C8B-B14F-4D97-AF65-F5344CB8AC3E}">
        <p14:creationId xmlns:p14="http://schemas.microsoft.com/office/powerpoint/2010/main" val="1186771329"/>
      </p:ext>
    </p:extLst>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Rplot01.png"/>
          <p:cNvPicPr>
            <a:picLocks noChangeAspect="1"/>
          </p:cNvPicPr>
          <p:nvPr/>
        </p:nvPicPr>
        <p:blipFill>
          <a:blip r:embed="rId3" cstate="print">
            <a:alphaModFix/>
            <a:extLst>
              <a:ext uri="{28A0092B-C50C-407E-A947-70E740481C1C}">
                <a14:useLocalDpi xmlns:a14="http://schemas.microsoft.com/office/drawing/2010/main" val="0"/>
              </a:ext>
            </a:extLst>
          </a:blip>
          <a:stretch>
            <a:fillRect/>
          </a:stretch>
        </p:blipFill>
        <p:spPr>
          <a:xfrm>
            <a:off x="685800" y="3200400"/>
            <a:ext cx="3124200" cy="2556164"/>
          </a:xfrm>
          <a:prstGeom prst="rect">
            <a:avLst/>
          </a:prstGeom>
        </p:spPr>
      </p:pic>
      <p:sp>
        <p:nvSpPr>
          <p:cNvPr id="4" name="Title 3"/>
          <p:cNvSpPr>
            <a:spLocks noGrp="1"/>
          </p:cNvSpPr>
          <p:nvPr>
            <p:ph type="title"/>
          </p:nvPr>
        </p:nvSpPr>
        <p:spPr/>
        <p:txBody>
          <a:bodyPr/>
          <a:lstStyle/>
          <a:p>
            <a:r>
              <a:rPr lang="en-US" dirty="0"/>
              <a:t>Why Visualize?	</a:t>
            </a:r>
          </a:p>
        </p:txBody>
      </p:sp>
      <p:sp>
        <p:nvSpPr>
          <p:cNvPr id="5" name="Content Placeholder 4"/>
          <p:cNvSpPr>
            <a:spLocks noGrp="1"/>
          </p:cNvSpPr>
          <p:nvPr>
            <p:ph idx="1"/>
          </p:nvPr>
        </p:nvSpPr>
        <p:spPr/>
        <p:txBody>
          <a:bodyPr/>
          <a:lstStyle/>
          <a:p>
            <a:pPr marL="0" indent="0">
              <a:buNone/>
            </a:pPr>
            <a:r>
              <a:rPr lang="en-US" dirty="0"/>
              <a:t>Summary statistics give us some sense of the </a:t>
            </a:r>
            <a:r>
              <a:rPr lang="en-US" dirty="0" smtClean="0"/>
              <a:t>data:</a:t>
            </a:r>
            <a:endParaRPr lang="en-US" dirty="0"/>
          </a:p>
          <a:p>
            <a:pPr lvl="1"/>
            <a:r>
              <a:rPr lang="en-US" dirty="0"/>
              <a:t>Mean vs. </a:t>
            </a:r>
            <a:r>
              <a:rPr lang="en-US" dirty="0" smtClean="0"/>
              <a:t>Median.</a:t>
            </a:r>
            <a:endParaRPr lang="en-US" dirty="0"/>
          </a:p>
          <a:p>
            <a:pPr lvl="1"/>
            <a:r>
              <a:rPr lang="en-US" dirty="0"/>
              <a:t>Standard </a:t>
            </a:r>
            <a:r>
              <a:rPr lang="en-US" dirty="0" smtClean="0"/>
              <a:t>deviation.</a:t>
            </a:r>
            <a:endParaRPr lang="en-US" dirty="0"/>
          </a:p>
          <a:p>
            <a:pPr lvl="1"/>
            <a:r>
              <a:rPr lang="en-US" dirty="0"/>
              <a:t>Quartiles, </a:t>
            </a:r>
            <a:r>
              <a:rPr lang="en-US" dirty="0" smtClean="0"/>
              <a:t>Min/Max.</a:t>
            </a:r>
            <a:endParaRPr lang="en-US" dirty="0"/>
          </a:p>
          <a:p>
            <a:pPr lvl="1"/>
            <a:r>
              <a:rPr lang="en-US" dirty="0"/>
              <a:t>Correlations between </a:t>
            </a:r>
            <a:r>
              <a:rPr lang="en-US" dirty="0" smtClean="0"/>
              <a:t>variables.</a:t>
            </a:r>
            <a:endParaRPr lang="en-US" dirty="0"/>
          </a:p>
          <a:p>
            <a:pPr lvl="1"/>
            <a:endParaRPr lang="en-US" dirty="0"/>
          </a:p>
        </p:txBody>
      </p:sp>
      <p:sp>
        <p:nvSpPr>
          <p:cNvPr id="2" name="TextBox 1"/>
          <p:cNvSpPr txBox="1"/>
          <p:nvPr/>
        </p:nvSpPr>
        <p:spPr>
          <a:xfrm>
            <a:off x="5029200" y="1554540"/>
            <a:ext cx="3717684" cy="1569660"/>
          </a:xfrm>
          <a:prstGeom prst="rect">
            <a:avLst/>
          </a:prstGeom>
          <a:solidFill>
            <a:schemeClr val="accent4">
              <a:lumMod val="20000"/>
              <a:lumOff val="80000"/>
            </a:schemeClr>
          </a:solidFill>
          <a:ln>
            <a:solidFill>
              <a:schemeClr val="accent2"/>
            </a:solidFill>
          </a:ln>
        </p:spPr>
        <p:txBody>
          <a:bodyPr wrap="none" rtlCol="0">
            <a:spAutoFit/>
          </a:bodyPr>
          <a:lstStyle/>
          <a:p>
            <a:r>
              <a:rPr lang="es-ES_tradnl" sz="1200" dirty="0">
                <a:latin typeface="Courier New" pitchFamily="49" charset="0"/>
                <a:cs typeface="Courier New" pitchFamily="49" charset="0"/>
              </a:rPr>
              <a:t>summary(data)</a:t>
            </a:r>
          </a:p>
          <a:p>
            <a:r>
              <a:rPr lang="es-ES_tradnl" sz="1200" dirty="0">
                <a:latin typeface="Courier New" pitchFamily="49" charset="0"/>
                <a:cs typeface="Courier New" pitchFamily="49" charset="0"/>
              </a:rPr>
              <a:t>       x                  y           </a:t>
            </a:r>
          </a:p>
          <a:p>
            <a:r>
              <a:rPr lang="es-ES_tradnl" sz="1200" dirty="0">
                <a:latin typeface="Courier New" pitchFamily="49" charset="0"/>
                <a:cs typeface="Courier New" pitchFamily="49" charset="0"/>
              </a:rPr>
              <a:t> Min.   :-3.05439   Min.   :-3.50179  </a:t>
            </a:r>
          </a:p>
          <a:p>
            <a:r>
              <a:rPr lang="es-ES_tradnl" sz="1200" dirty="0">
                <a:latin typeface="Courier New" pitchFamily="49" charset="0"/>
                <a:cs typeface="Courier New" pitchFamily="49" charset="0"/>
              </a:rPr>
              <a:t> 1st Qu.:-0.61055   1st Qu.:-0.75968  </a:t>
            </a:r>
          </a:p>
          <a:p>
            <a:r>
              <a:rPr lang="es-ES_tradnl" sz="1200" dirty="0">
                <a:latin typeface="Courier New" pitchFamily="49" charset="0"/>
                <a:cs typeface="Courier New" pitchFamily="49" charset="0"/>
              </a:rPr>
              <a:t> Median : 0.04666   Median : 0.07340  </a:t>
            </a:r>
          </a:p>
          <a:p>
            <a:r>
              <a:rPr lang="es-ES_tradnl" sz="1200" dirty="0">
                <a:latin typeface="Courier New" pitchFamily="49" charset="0"/>
                <a:cs typeface="Courier New" pitchFamily="49" charset="0"/>
              </a:rPr>
              <a:t> Mean   :-0.01105   Mean   : 0.09383  </a:t>
            </a:r>
          </a:p>
          <a:p>
            <a:r>
              <a:rPr lang="es-ES_tradnl" sz="1200" dirty="0">
                <a:latin typeface="Courier New" pitchFamily="49" charset="0"/>
                <a:cs typeface="Courier New" pitchFamily="49" charset="0"/>
              </a:rPr>
              <a:t> 3rd Qu.: 0.56067   3rd Qu.: 0.88114  </a:t>
            </a:r>
          </a:p>
          <a:p>
            <a:r>
              <a:rPr lang="es-ES_tradnl" sz="1200" dirty="0">
                <a:latin typeface="Courier New" pitchFamily="49" charset="0"/>
                <a:cs typeface="Courier New" pitchFamily="49" charset="0"/>
              </a:rPr>
              <a:t> Max.   : 2.60614   Max.   : 4.28693 </a:t>
            </a:r>
            <a:endParaRPr lang="en-US" sz="1200" dirty="0">
              <a:latin typeface="Courier New" pitchFamily="49" charset="0"/>
              <a:cs typeface="Courier New" pitchFamily="49" charset="0"/>
            </a:endParaRPr>
          </a:p>
        </p:txBody>
      </p:sp>
      <p:sp>
        <p:nvSpPr>
          <p:cNvPr id="6" name="TextBox 5"/>
          <p:cNvSpPr txBox="1"/>
          <p:nvPr/>
        </p:nvSpPr>
        <p:spPr>
          <a:xfrm>
            <a:off x="3886200" y="3962400"/>
            <a:ext cx="2926693" cy="830997"/>
          </a:xfrm>
          <a:prstGeom prst="rect">
            <a:avLst/>
          </a:prstGeom>
          <a:noFill/>
        </p:spPr>
        <p:txBody>
          <a:bodyPr wrap="square" rtlCol="0">
            <a:spAutoFit/>
          </a:bodyPr>
          <a:lstStyle/>
          <a:p>
            <a:r>
              <a:rPr lang="en-US" sz="2400" dirty="0">
                <a:solidFill>
                  <a:schemeClr val="bg2">
                    <a:lumMod val="75000"/>
                  </a:schemeClr>
                </a:solidFill>
                <a:latin typeface="Calibri"/>
                <a:cs typeface="Calibri"/>
              </a:rPr>
              <a:t>Visualization gives us a more holistic sense</a:t>
            </a:r>
          </a:p>
        </p:txBody>
      </p:sp>
      <p:sp>
        <p:nvSpPr>
          <p:cNvPr id="7" name="Slide Number Placeholder 6"/>
          <p:cNvSpPr>
            <a:spLocks noGrp="1"/>
          </p:cNvSpPr>
          <p:nvPr>
            <p:ph type="sldNum" sz="quarter" idx="11"/>
          </p:nvPr>
        </p:nvSpPr>
        <p:spPr/>
        <p:txBody>
          <a:bodyPr/>
          <a:lstStyle/>
          <a:p>
            <a:pPr>
              <a:defRPr/>
            </a:pPr>
            <a:fld id="{5BA1DFFF-3F85-458B-986A-7762775E0CEF}" type="slidenum">
              <a:rPr lang="en-US" smtClean="0"/>
              <a:pPr>
                <a:defRPr/>
              </a:pPr>
              <a:t>2</a:t>
            </a:fld>
            <a:endParaRPr lang="en-US" dirty="0"/>
          </a:p>
        </p:txBody>
      </p:sp>
      <p:sp>
        <p:nvSpPr>
          <p:cNvPr id="8" name="Footer Placeholder 7"/>
          <p:cNvSpPr>
            <a:spLocks noGrp="1"/>
          </p:cNvSpPr>
          <p:nvPr>
            <p:ph type="ftr" sz="quarter" idx="10"/>
          </p:nvPr>
        </p:nvSpPr>
        <p:spPr/>
        <p:txBody>
          <a:bodyPr/>
          <a:lstStyle/>
          <a:p>
            <a:pPr>
              <a:defRPr/>
            </a:pPr>
            <a:r>
              <a:rPr lang="en-US" dirty="0" smtClean="0"/>
              <a:t>Module 3: Basic Data Analytic Methods Using R</a:t>
            </a:r>
            <a:endParaRPr lang="en-US" dirty="0"/>
          </a:p>
        </p:txBody>
      </p:sp>
    </p:spTree>
    <p:extLst>
      <p:ext uri="{BB962C8B-B14F-4D97-AF65-F5344CB8AC3E}">
        <p14:creationId xmlns:p14="http://schemas.microsoft.com/office/powerpoint/2010/main" val="238863651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Check Your Knowledge</a:t>
            </a:r>
            <a:endParaRPr lang="en-US" dirty="0"/>
          </a:p>
        </p:txBody>
      </p:sp>
      <p:sp>
        <p:nvSpPr>
          <p:cNvPr id="7" name="Content Placeholder 6"/>
          <p:cNvSpPr>
            <a:spLocks noGrp="1"/>
          </p:cNvSpPr>
          <p:nvPr>
            <p:ph idx="1"/>
          </p:nvPr>
        </p:nvSpPr>
        <p:spPr>
          <a:xfrm>
            <a:off x="304800" y="914400"/>
            <a:ext cx="8458200" cy="1905000"/>
          </a:xfrm>
        </p:spPr>
        <p:txBody>
          <a:bodyPr/>
          <a:lstStyle/>
          <a:p>
            <a:r>
              <a:rPr lang="en-US" dirty="0" smtClean="0"/>
              <a:t>Do you think the regression line sufficiently captures the relationship between the two variables? What might you do differently?  </a:t>
            </a:r>
          </a:p>
          <a:p>
            <a:endParaRPr lang="en-US" dirty="0" smtClean="0"/>
          </a:p>
          <a:p>
            <a:r>
              <a:rPr lang="en-US" dirty="0" smtClean="0"/>
              <a:t>In the Iris slide example, how would you characterize the relationship between sepal width and sepal length? </a:t>
            </a:r>
          </a:p>
          <a:p>
            <a:endParaRPr lang="en-US" dirty="0" smtClean="0"/>
          </a:p>
          <a:p>
            <a:r>
              <a:rPr lang="en-US" dirty="0" smtClean="0"/>
              <a:t>Did you notice the use of color in the Iris slide? Was it effective? Why or why not? </a:t>
            </a:r>
          </a:p>
          <a:p>
            <a:pPr>
              <a:buNone/>
            </a:pPr>
            <a:endParaRPr lang="en-US" dirty="0" smtClean="0"/>
          </a:p>
        </p:txBody>
      </p:sp>
      <p:sp>
        <p:nvSpPr>
          <p:cNvPr id="5" name="Footer Placeholder 4"/>
          <p:cNvSpPr>
            <a:spLocks noGrp="1"/>
          </p:cNvSpPr>
          <p:nvPr>
            <p:ph type="ftr" sz="quarter" idx="10"/>
          </p:nvPr>
        </p:nvSpPr>
        <p:spPr/>
        <p:txBody>
          <a:bodyPr/>
          <a:lstStyle/>
          <a:p>
            <a:pPr>
              <a:defRPr/>
            </a:pPr>
            <a:r>
              <a:rPr lang="en-US" dirty="0" smtClean="0"/>
              <a:t>Module 3: Basic Data Analytic Methods Using R</a:t>
            </a:r>
            <a:endParaRPr lang="en-US" dirty="0"/>
          </a:p>
        </p:txBody>
      </p:sp>
      <p:sp>
        <p:nvSpPr>
          <p:cNvPr id="6" name="Slide Number Placeholder 5"/>
          <p:cNvSpPr>
            <a:spLocks noGrp="1"/>
          </p:cNvSpPr>
          <p:nvPr>
            <p:ph type="sldNum" sz="quarter" idx="11"/>
          </p:nvPr>
        </p:nvSpPr>
        <p:spPr/>
        <p:txBody>
          <a:bodyPr/>
          <a:lstStyle/>
          <a:p>
            <a:pPr>
              <a:defRPr/>
            </a:pPr>
            <a:fld id="{3D6A4D2E-BFDE-4579-B1E4-06245D6D649B}" type="slidenum">
              <a:rPr lang="en-US" smtClean="0"/>
              <a:pPr>
                <a:defRPr/>
              </a:pPr>
              <a:t>20</a:t>
            </a:fld>
            <a:endParaRPr lang="en-US" dirty="0"/>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609600" y="1143000"/>
            <a:ext cx="8229600" cy="1219200"/>
          </a:xfrm>
        </p:spPr>
        <p:txBody>
          <a:bodyPr/>
          <a:lstStyle/>
          <a:p>
            <a:pPr>
              <a:defRPr/>
            </a:pPr>
            <a:r>
              <a:rPr lang="en-US" dirty="0" smtClean="0"/>
              <a:t>Module 3: Review of Basic Data Analytic Methods Using R</a:t>
            </a:r>
            <a:endParaRPr lang="en-US" dirty="0"/>
          </a:p>
        </p:txBody>
      </p:sp>
      <p:sp>
        <p:nvSpPr>
          <p:cNvPr id="7" name="Subtitle 6"/>
          <p:cNvSpPr>
            <a:spLocks noGrp="1"/>
          </p:cNvSpPr>
          <p:nvPr>
            <p:ph type="subTitle" idx="1"/>
          </p:nvPr>
        </p:nvSpPr>
        <p:spPr/>
        <p:txBody>
          <a:bodyPr>
            <a:normAutofit fontScale="77500" lnSpcReduction="20000"/>
          </a:bodyPr>
          <a:lstStyle/>
          <a:p>
            <a:r>
              <a:rPr lang="en-US" sz="2600" dirty="0" smtClean="0"/>
              <a:t>During this lesson the following topics were covered:</a:t>
            </a:r>
          </a:p>
          <a:p>
            <a:pPr lvl="1" indent="-223838" algn="l">
              <a:buClr>
                <a:srgbClr val="92D050"/>
              </a:buClr>
              <a:buSzPct val="110000"/>
              <a:buFont typeface="Arial" pitchFamily="34" charset="0"/>
              <a:buChar char="•"/>
              <a:defRPr/>
            </a:pPr>
            <a:r>
              <a:rPr lang="en-US" sz="2400" dirty="0" smtClean="0">
                <a:solidFill>
                  <a:schemeClr val="bg2">
                    <a:lumMod val="75000"/>
                  </a:schemeClr>
                </a:solidFill>
              </a:rPr>
              <a:t>Justifying why we visualize data</a:t>
            </a:r>
          </a:p>
          <a:p>
            <a:pPr lvl="1" indent="-223838" algn="l">
              <a:buClr>
                <a:srgbClr val="92D050"/>
              </a:buClr>
              <a:buSzPct val="110000"/>
              <a:buFont typeface="Arial" pitchFamily="34" charset="0"/>
              <a:buChar char="•"/>
              <a:defRPr/>
            </a:pPr>
            <a:r>
              <a:rPr lang="en-US" sz="2400" dirty="0" smtClean="0">
                <a:solidFill>
                  <a:schemeClr val="bg2">
                    <a:lumMod val="75000"/>
                  </a:schemeClr>
                </a:solidFill>
              </a:rPr>
              <a:t>Using plots and graphs to determine: </a:t>
            </a:r>
          </a:p>
          <a:p>
            <a:pPr lvl="2" indent="-223838" algn="l">
              <a:buClr>
                <a:srgbClr val="92D050"/>
              </a:buClr>
              <a:buSzPct val="110000"/>
              <a:buFont typeface="Arial" pitchFamily="34" charset="0"/>
              <a:buChar char="•"/>
              <a:defRPr/>
            </a:pPr>
            <a:r>
              <a:rPr lang="en-US" sz="2400" dirty="0" smtClean="0">
                <a:solidFill>
                  <a:schemeClr val="bg2">
                    <a:lumMod val="75000"/>
                  </a:schemeClr>
                </a:solidFill>
              </a:rPr>
              <a:t>Shape of a single variable</a:t>
            </a:r>
          </a:p>
          <a:p>
            <a:pPr lvl="2" indent="-223838" algn="l">
              <a:buClr>
                <a:srgbClr val="92D050"/>
              </a:buClr>
              <a:buSzPct val="110000"/>
              <a:buFont typeface="Arial" pitchFamily="34" charset="0"/>
              <a:buChar char="•"/>
              <a:defRPr/>
            </a:pPr>
            <a:r>
              <a:rPr lang="en-US" sz="2400" dirty="0" smtClean="0">
                <a:solidFill>
                  <a:schemeClr val="bg2">
                    <a:lumMod val="75000"/>
                  </a:schemeClr>
                </a:solidFill>
              </a:rPr>
              <a:t>“dirty” data or “saturated” data</a:t>
            </a:r>
          </a:p>
          <a:p>
            <a:pPr lvl="2" indent="-223838" algn="l">
              <a:buClr>
                <a:srgbClr val="92D050"/>
              </a:buClr>
              <a:buSzPct val="110000"/>
              <a:buFont typeface="Arial" pitchFamily="34" charset="0"/>
              <a:buChar char="•"/>
              <a:defRPr/>
            </a:pPr>
            <a:r>
              <a:rPr lang="en-US" sz="2400" dirty="0" smtClean="0">
                <a:solidFill>
                  <a:schemeClr val="bg2">
                    <a:lumMod val="75000"/>
                  </a:schemeClr>
                </a:solidFill>
              </a:rPr>
              <a:t>Relationship between two or more variables</a:t>
            </a:r>
          </a:p>
          <a:p>
            <a:pPr lvl="2" indent="-223838" algn="l">
              <a:buClr>
                <a:srgbClr val="92D050"/>
              </a:buClr>
              <a:buSzPct val="110000"/>
              <a:buFont typeface="Arial" pitchFamily="34" charset="0"/>
              <a:buChar char="•"/>
              <a:defRPr/>
            </a:pPr>
            <a:r>
              <a:rPr lang="en-US" sz="2400" dirty="0" smtClean="0">
                <a:solidFill>
                  <a:schemeClr val="bg2">
                    <a:lumMod val="75000"/>
                  </a:schemeClr>
                </a:solidFill>
              </a:rPr>
              <a:t>Relationship between multiple variables</a:t>
            </a:r>
          </a:p>
          <a:p>
            <a:pPr lvl="2" indent="-223838" algn="l">
              <a:buClr>
                <a:srgbClr val="92D050"/>
              </a:buClr>
              <a:buSzPct val="110000"/>
              <a:buFont typeface="Arial" pitchFamily="34" charset="0"/>
              <a:buChar char="•"/>
              <a:defRPr/>
            </a:pPr>
            <a:r>
              <a:rPr lang="en-US" sz="2400" dirty="0" smtClean="0">
                <a:solidFill>
                  <a:schemeClr val="bg2">
                    <a:lumMod val="75000"/>
                  </a:schemeClr>
                </a:solidFill>
              </a:rPr>
              <a:t>A single variable over time </a:t>
            </a:r>
          </a:p>
          <a:p>
            <a:pPr lvl="1" indent="-223838" algn="l">
              <a:buClr>
                <a:srgbClr val="92D050"/>
              </a:buClr>
              <a:buSzPct val="110000"/>
              <a:buFont typeface="Arial" pitchFamily="34" charset="0"/>
              <a:buChar char="•"/>
              <a:defRPr/>
            </a:pPr>
            <a:r>
              <a:rPr lang="en-US" sz="2400" dirty="0" smtClean="0">
                <a:solidFill>
                  <a:schemeClr val="bg2">
                    <a:lumMod val="75000"/>
                  </a:schemeClr>
                </a:solidFill>
              </a:rPr>
              <a:t>Data exploration </a:t>
            </a:r>
            <a:r>
              <a:rPr lang="en-US" sz="2400" i="1" dirty="0" smtClean="0">
                <a:solidFill>
                  <a:schemeClr val="bg2">
                    <a:lumMod val="75000"/>
                  </a:schemeClr>
                </a:solidFill>
              </a:rPr>
              <a:t>versus</a:t>
            </a:r>
            <a:r>
              <a:rPr lang="en-US" sz="2400" dirty="0" smtClean="0">
                <a:solidFill>
                  <a:schemeClr val="bg2">
                    <a:lumMod val="75000"/>
                  </a:schemeClr>
                </a:solidFill>
              </a:rPr>
              <a:t> Presentation</a:t>
            </a:r>
            <a:endParaRPr lang="en-US" sz="2400" dirty="0">
              <a:solidFill>
                <a:schemeClr val="bg2">
                  <a:lumMod val="75000"/>
                </a:schemeClr>
              </a:solidFill>
            </a:endParaRPr>
          </a:p>
        </p:txBody>
      </p:sp>
      <p:sp>
        <p:nvSpPr>
          <p:cNvPr id="23556" name="Content Placeholder 7"/>
          <p:cNvSpPr>
            <a:spLocks noGrp="1"/>
          </p:cNvSpPr>
          <p:nvPr>
            <p:ph sz="quarter" idx="13"/>
          </p:nvPr>
        </p:nvSpPr>
        <p:spPr/>
        <p:txBody>
          <a:bodyPr/>
          <a:lstStyle/>
          <a:p>
            <a:r>
              <a:rPr lang="en-US" dirty="0" smtClean="0"/>
              <a:t>Lesson 2: Summary</a:t>
            </a:r>
          </a:p>
        </p:txBody>
      </p:sp>
      <p:sp>
        <p:nvSpPr>
          <p:cNvPr id="9" name="Footer Placeholder 8"/>
          <p:cNvSpPr>
            <a:spLocks noGrp="1"/>
          </p:cNvSpPr>
          <p:nvPr>
            <p:ph type="ftr" sz="quarter" idx="14"/>
          </p:nvPr>
        </p:nvSpPr>
        <p:spPr/>
        <p:txBody>
          <a:bodyPr/>
          <a:lstStyle/>
          <a:p>
            <a:pPr>
              <a:defRPr/>
            </a:pPr>
            <a:r>
              <a:rPr lang="en-US" dirty="0" smtClean="0"/>
              <a:t>Module 3: Basic Data Analytic Methods Using R</a:t>
            </a:r>
            <a:endParaRPr lang="en-US" dirty="0"/>
          </a:p>
        </p:txBody>
      </p:sp>
      <p:sp>
        <p:nvSpPr>
          <p:cNvPr id="5" name="Slide Number Placeholder 4"/>
          <p:cNvSpPr>
            <a:spLocks noGrp="1"/>
          </p:cNvSpPr>
          <p:nvPr>
            <p:ph type="sldNum" sz="quarter" idx="15"/>
          </p:nvPr>
        </p:nvSpPr>
        <p:spPr/>
        <p:txBody>
          <a:bodyPr/>
          <a:lstStyle/>
          <a:p>
            <a:pPr>
              <a:defRPr/>
            </a:pPr>
            <a:fld id="{C1314293-9A8B-4ACA-B212-D2D19BB5553B}" type="slidenum">
              <a:rPr lang="en-US"/>
              <a:pPr>
                <a:defRPr/>
              </a:pPr>
              <a:t>21</a:t>
            </a:fld>
            <a:endParaRPr lang="en-US" dirty="0"/>
          </a:p>
        </p:txBody>
      </p:sp>
      <p:grpSp>
        <p:nvGrpSpPr>
          <p:cNvPr id="8" name="Group 7"/>
          <p:cNvGrpSpPr/>
          <p:nvPr/>
        </p:nvGrpSpPr>
        <p:grpSpPr>
          <a:xfrm>
            <a:off x="533400" y="152400"/>
            <a:ext cx="4757975" cy="914400"/>
            <a:chOff x="457200" y="152400"/>
            <a:chExt cx="4757975" cy="914400"/>
          </a:xfrm>
        </p:grpSpPr>
        <p:pic>
          <p:nvPicPr>
            <p:cNvPr id="10" name="Picture 2" descr="\\Maho3fp3a\tec_dev\TEC Dev Projects\249-Data Science and Big Data Analytics\3470_MR-1CP-DSBDA\Content\ICONS\introduction_icon.jpg"/>
            <p:cNvPicPr>
              <a:picLocks noChangeAspect="1" noChangeArrowheads="1"/>
            </p:cNvPicPr>
            <p:nvPr/>
          </p:nvPicPr>
          <p:blipFill>
            <a:blip r:embed="rId3" cstate="print">
              <a:duotone>
                <a:schemeClr val="bg2">
                  <a:shade val="45000"/>
                  <a:satMod val="135000"/>
                </a:schemeClr>
                <a:prstClr val="white"/>
              </a:duotone>
            </a:blip>
            <a:srcRect/>
            <a:stretch>
              <a:fillRect/>
            </a:stretch>
          </p:blipFill>
          <p:spPr bwMode="auto">
            <a:xfrm>
              <a:off x="457200" y="381000"/>
              <a:ext cx="719375" cy="685800"/>
            </a:xfrm>
            <a:prstGeom prst="rect">
              <a:avLst/>
            </a:prstGeom>
            <a:noFill/>
          </p:spPr>
        </p:pic>
        <p:pic>
          <p:nvPicPr>
            <p:cNvPr id="11" name="Picture 3" descr="\\Maho3fp3a\tec_dev\TEC Dev Projects\249-Data Science and Big Data Analytics\3470_MR-1CP-DSBDA\Content\ICONS\analytics_lifecycle_icon.jpg"/>
            <p:cNvPicPr>
              <a:picLocks noChangeAspect="1" noChangeArrowheads="1"/>
            </p:cNvPicPr>
            <p:nvPr/>
          </p:nvPicPr>
          <p:blipFill>
            <a:blip r:embed="rId4" cstate="print">
              <a:duotone>
                <a:schemeClr val="bg2">
                  <a:shade val="45000"/>
                  <a:satMod val="135000"/>
                </a:schemeClr>
                <a:prstClr val="white"/>
              </a:duotone>
            </a:blip>
            <a:srcRect/>
            <a:stretch>
              <a:fillRect/>
            </a:stretch>
          </p:blipFill>
          <p:spPr bwMode="auto">
            <a:xfrm>
              <a:off x="1219200" y="381000"/>
              <a:ext cx="719375" cy="685800"/>
            </a:xfrm>
            <a:prstGeom prst="rect">
              <a:avLst/>
            </a:prstGeom>
            <a:noFill/>
          </p:spPr>
        </p:pic>
        <p:pic>
          <p:nvPicPr>
            <p:cNvPr id="12" name="Picture 4" descr="\\Maho3fp3a\tec_dev\TEC Dev Projects\249-Data Science and Big Data Analytics\3470_MR-1CP-DSBDA\Content\ICONS\basic_methods_icon.jpg"/>
            <p:cNvPicPr>
              <a:picLocks noChangeAspect="1" noChangeArrowheads="1"/>
            </p:cNvPicPr>
            <p:nvPr/>
          </p:nvPicPr>
          <p:blipFill>
            <a:blip r:embed="rId5" cstate="print"/>
            <a:srcRect/>
            <a:stretch>
              <a:fillRect/>
            </a:stretch>
          </p:blipFill>
          <p:spPr bwMode="auto">
            <a:xfrm>
              <a:off x="1981200" y="152400"/>
              <a:ext cx="959167" cy="914400"/>
            </a:xfrm>
            <a:prstGeom prst="rect">
              <a:avLst/>
            </a:prstGeom>
            <a:noFill/>
          </p:spPr>
        </p:pic>
        <p:pic>
          <p:nvPicPr>
            <p:cNvPr id="13" name="Picture 5" descr="\\Maho3fp3a\tec_dev\TEC Dev Projects\249-Data Science and Big Data Analytics\3470_MR-1CP-DSBDA\Content\ICONS\advanced_methods_icon.jpg"/>
            <p:cNvPicPr>
              <a:picLocks noChangeAspect="1" noChangeArrowheads="1"/>
            </p:cNvPicPr>
            <p:nvPr/>
          </p:nvPicPr>
          <p:blipFill>
            <a:blip r:embed="rId6" cstate="print">
              <a:duotone>
                <a:schemeClr val="bg2">
                  <a:shade val="45000"/>
                  <a:satMod val="135000"/>
                </a:schemeClr>
                <a:prstClr val="white"/>
              </a:duotone>
            </a:blip>
            <a:srcRect/>
            <a:stretch>
              <a:fillRect/>
            </a:stretch>
          </p:blipFill>
          <p:spPr bwMode="auto">
            <a:xfrm>
              <a:off x="2971800" y="381000"/>
              <a:ext cx="719375" cy="685800"/>
            </a:xfrm>
            <a:prstGeom prst="rect">
              <a:avLst/>
            </a:prstGeom>
            <a:noFill/>
          </p:spPr>
        </p:pic>
        <p:pic>
          <p:nvPicPr>
            <p:cNvPr id="14" name="Picture 6" descr="\\Maho3fp3a\tec_dev\TEC Dev Projects\249-Data Science and Big Data Analytics\3470_MR-1CP-DSBDA\Content\ICONS\tools_icon.jpg"/>
            <p:cNvPicPr>
              <a:picLocks noChangeAspect="1" noChangeArrowheads="1"/>
            </p:cNvPicPr>
            <p:nvPr/>
          </p:nvPicPr>
          <p:blipFill>
            <a:blip r:embed="rId7" cstate="print">
              <a:duotone>
                <a:schemeClr val="bg2">
                  <a:shade val="45000"/>
                  <a:satMod val="135000"/>
                </a:schemeClr>
                <a:prstClr val="white"/>
              </a:duotone>
            </a:blip>
            <a:srcRect/>
            <a:stretch>
              <a:fillRect/>
            </a:stretch>
          </p:blipFill>
          <p:spPr bwMode="auto">
            <a:xfrm>
              <a:off x="3733800" y="381000"/>
              <a:ext cx="719375" cy="685800"/>
            </a:xfrm>
            <a:prstGeom prst="rect">
              <a:avLst/>
            </a:prstGeom>
            <a:noFill/>
          </p:spPr>
        </p:pic>
        <p:pic>
          <p:nvPicPr>
            <p:cNvPr id="15" name="Picture 7" descr="\\Maho3fp3a\tec_dev\TEC Dev Projects\249-Data Science and Big Data Analytics\3470_MR-1CP-DSBDA\Content\ICONS\lab_icon.jpg"/>
            <p:cNvPicPr>
              <a:picLocks noChangeAspect="1" noChangeArrowheads="1"/>
            </p:cNvPicPr>
            <p:nvPr/>
          </p:nvPicPr>
          <p:blipFill>
            <a:blip r:embed="rId8" cstate="print">
              <a:duotone>
                <a:schemeClr val="bg2">
                  <a:shade val="45000"/>
                  <a:satMod val="135000"/>
                </a:schemeClr>
                <a:prstClr val="white"/>
              </a:duotone>
            </a:blip>
            <a:srcRect/>
            <a:stretch>
              <a:fillRect/>
            </a:stretch>
          </p:blipFill>
          <p:spPr bwMode="auto">
            <a:xfrm>
              <a:off x="4495800" y="381000"/>
              <a:ext cx="719375" cy="685800"/>
            </a:xfrm>
            <a:prstGeom prst="rect">
              <a:avLst/>
            </a:prstGeom>
            <a:noFill/>
          </p:spPr>
        </p:pic>
      </p:gr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685800" y="1219200"/>
            <a:ext cx="8229600" cy="1219200"/>
          </a:xfrm>
        </p:spPr>
        <p:txBody>
          <a:bodyPr/>
          <a:lstStyle/>
          <a:p>
            <a:pPr>
              <a:defRPr/>
            </a:pPr>
            <a:r>
              <a:rPr lang="en-US" dirty="0" smtClean="0"/>
              <a:t>Module 3: Review of Basic Data Analytic Methods Using R</a:t>
            </a:r>
            <a:endParaRPr lang="en-US" dirty="0"/>
          </a:p>
        </p:txBody>
      </p:sp>
      <p:sp>
        <p:nvSpPr>
          <p:cNvPr id="7" name="Subtitle 6"/>
          <p:cNvSpPr>
            <a:spLocks noGrp="1"/>
          </p:cNvSpPr>
          <p:nvPr>
            <p:ph type="subTitle" idx="1"/>
          </p:nvPr>
        </p:nvSpPr>
        <p:spPr/>
        <p:txBody>
          <a:bodyPr>
            <a:normAutofit/>
          </a:bodyPr>
          <a:lstStyle/>
          <a:p>
            <a:r>
              <a:rPr lang="en-US" dirty="0" smtClean="0"/>
              <a:t>During this lesson the following topics are covered:</a:t>
            </a:r>
          </a:p>
          <a:p>
            <a:pPr marL="233363" indent="-233363">
              <a:buFont typeface="Arial" pitchFamily="34" charset="0"/>
              <a:buChar char="•"/>
            </a:pPr>
            <a:r>
              <a:rPr lang="en-US" dirty="0" smtClean="0"/>
              <a:t>Statistics in the Analytic Lifecycle</a:t>
            </a:r>
          </a:p>
          <a:p>
            <a:pPr marL="233363" indent="-233363">
              <a:buFont typeface="Arial" pitchFamily="34" charset="0"/>
              <a:buChar char="•"/>
            </a:pPr>
            <a:r>
              <a:rPr lang="en-US" dirty="0" smtClean="0"/>
              <a:t>Hypothesis Testing</a:t>
            </a:r>
          </a:p>
          <a:p>
            <a:pPr marL="233363" indent="-233363">
              <a:buFont typeface="Arial" pitchFamily="34" charset="0"/>
              <a:buChar char="•"/>
            </a:pPr>
            <a:r>
              <a:rPr lang="en-US" dirty="0" smtClean="0"/>
              <a:t>Difference of means</a:t>
            </a:r>
          </a:p>
          <a:p>
            <a:pPr marL="233363" indent="-233363">
              <a:buFont typeface="Arial" pitchFamily="34" charset="0"/>
              <a:buChar char="•"/>
            </a:pPr>
            <a:r>
              <a:rPr lang="en-US" dirty="0" smtClean="0"/>
              <a:t>Significance, Power, Effect Size</a:t>
            </a:r>
          </a:p>
          <a:p>
            <a:pPr marL="233363" indent="-233363">
              <a:buFont typeface="Arial" pitchFamily="34" charset="0"/>
              <a:buChar char="•"/>
            </a:pPr>
            <a:r>
              <a:rPr lang="en-US" dirty="0" smtClean="0"/>
              <a:t>ANOVA</a:t>
            </a:r>
          </a:p>
          <a:p>
            <a:pPr marL="233363" indent="-233363">
              <a:buFont typeface="Arial" pitchFamily="34" charset="0"/>
              <a:buChar char="•"/>
            </a:pPr>
            <a:r>
              <a:rPr lang="en-US" dirty="0" smtClean="0"/>
              <a:t>Confidence Intervals</a:t>
            </a:r>
          </a:p>
        </p:txBody>
      </p:sp>
      <p:sp>
        <p:nvSpPr>
          <p:cNvPr id="23556" name="Content Placeholder 7"/>
          <p:cNvSpPr>
            <a:spLocks noGrp="1"/>
          </p:cNvSpPr>
          <p:nvPr>
            <p:ph sz="quarter" idx="13"/>
          </p:nvPr>
        </p:nvSpPr>
        <p:spPr/>
        <p:txBody>
          <a:bodyPr/>
          <a:lstStyle/>
          <a:p>
            <a:r>
              <a:rPr lang="en-US" dirty="0" smtClean="0"/>
              <a:t>Lesson3: Statistics for Model Building and Evaluation</a:t>
            </a:r>
          </a:p>
        </p:txBody>
      </p:sp>
      <p:sp>
        <p:nvSpPr>
          <p:cNvPr id="9" name="Footer Placeholder 8"/>
          <p:cNvSpPr>
            <a:spLocks noGrp="1"/>
          </p:cNvSpPr>
          <p:nvPr>
            <p:ph type="ftr" sz="quarter" idx="14"/>
          </p:nvPr>
        </p:nvSpPr>
        <p:spPr/>
        <p:txBody>
          <a:bodyPr/>
          <a:lstStyle/>
          <a:p>
            <a:pPr>
              <a:defRPr/>
            </a:pPr>
            <a:r>
              <a:rPr lang="en-US" dirty="0" smtClean="0"/>
              <a:t>Module 3: Basic Data Analytic Methods Using R</a:t>
            </a:r>
            <a:endParaRPr lang="en-US" dirty="0"/>
          </a:p>
        </p:txBody>
      </p:sp>
      <p:sp>
        <p:nvSpPr>
          <p:cNvPr id="5" name="Slide Number Placeholder 4"/>
          <p:cNvSpPr>
            <a:spLocks noGrp="1"/>
          </p:cNvSpPr>
          <p:nvPr>
            <p:ph type="sldNum" sz="quarter" idx="15"/>
          </p:nvPr>
        </p:nvSpPr>
        <p:spPr/>
        <p:txBody>
          <a:bodyPr/>
          <a:lstStyle/>
          <a:p>
            <a:pPr>
              <a:defRPr/>
            </a:pPr>
            <a:fld id="{C1314293-9A8B-4ACA-B212-D2D19BB5553B}" type="slidenum">
              <a:rPr lang="en-US"/>
              <a:pPr>
                <a:defRPr/>
              </a:pPr>
              <a:t>22</a:t>
            </a:fld>
            <a:endParaRPr lang="en-US" dirty="0"/>
          </a:p>
        </p:txBody>
      </p:sp>
      <p:pic>
        <p:nvPicPr>
          <p:cNvPr id="8" name="Content Placeholder 7" descr="MP900390096.JPG"/>
          <p:cNvPicPr>
            <a:picLocks noChangeAspect="1"/>
          </p:cNvPicPr>
          <p:nvPr/>
        </p:nvPicPr>
        <p:blipFill rotWithShape="1">
          <a:blip r:embed="rId3" cstate="print">
            <a:alphaModFix amt="68000"/>
            <a:extLst>
              <a:ext uri="{28A0092B-C50C-407E-A947-70E740481C1C}">
                <a14:useLocalDpi xmlns:a14="http://schemas.microsoft.com/office/drawing/2010/main" val="0"/>
              </a:ext>
            </a:extLst>
          </a:blip>
          <a:srcRect l="22" r="-125"/>
          <a:stretch/>
        </p:blipFill>
        <p:spPr bwMode="auto">
          <a:xfrm>
            <a:off x="5867400" y="3200400"/>
            <a:ext cx="3100996" cy="2209800"/>
          </a:xfrm>
          <a:prstGeom prst="rect">
            <a:avLst/>
          </a:prstGeom>
          <a:noFill/>
          <a:ln w="9525">
            <a:noFill/>
            <a:miter lim="800000"/>
            <a:headEnd/>
            <a:tailEnd/>
          </a:ln>
          <a:effectLst>
            <a:softEdge rad="139700"/>
          </a:effectLst>
        </p:spPr>
      </p:pic>
      <p:grpSp>
        <p:nvGrpSpPr>
          <p:cNvPr id="10" name="Group 9"/>
          <p:cNvGrpSpPr/>
          <p:nvPr/>
        </p:nvGrpSpPr>
        <p:grpSpPr>
          <a:xfrm>
            <a:off x="533400" y="152400"/>
            <a:ext cx="4757975" cy="914400"/>
            <a:chOff x="457200" y="152400"/>
            <a:chExt cx="4757975" cy="914400"/>
          </a:xfrm>
        </p:grpSpPr>
        <p:pic>
          <p:nvPicPr>
            <p:cNvPr id="11" name="Picture 2" descr="\\Maho3fp3a\tec_dev\TEC Dev Projects\249-Data Science and Big Data Analytics\3470_MR-1CP-DSBDA\Content\ICONS\introduction_icon.jpg"/>
            <p:cNvPicPr>
              <a:picLocks noChangeAspect="1" noChangeArrowheads="1"/>
            </p:cNvPicPr>
            <p:nvPr/>
          </p:nvPicPr>
          <p:blipFill>
            <a:blip r:embed="rId4" cstate="print">
              <a:duotone>
                <a:schemeClr val="bg2">
                  <a:shade val="45000"/>
                  <a:satMod val="135000"/>
                </a:schemeClr>
                <a:prstClr val="white"/>
              </a:duotone>
            </a:blip>
            <a:srcRect/>
            <a:stretch>
              <a:fillRect/>
            </a:stretch>
          </p:blipFill>
          <p:spPr bwMode="auto">
            <a:xfrm>
              <a:off x="457200" y="381000"/>
              <a:ext cx="719375" cy="685800"/>
            </a:xfrm>
            <a:prstGeom prst="rect">
              <a:avLst/>
            </a:prstGeom>
            <a:noFill/>
          </p:spPr>
        </p:pic>
        <p:pic>
          <p:nvPicPr>
            <p:cNvPr id="12" name="Picture 3" descr="\\Maho3fp3a\tec_dev\TEC Dev Projects\249-Data Science and Big Data Analytics\3470_MR-1CP-DSBDA\Content\ICONS\analytics_lifecycle_icon.jpg"/>
            <p:cNvPicPr>
              <a:picLocks noChangeAspect="1" noChangeArrowheads="1"/>
            </p:cNvPicPr>
            <p:nvPr/>
          </p:nvPicPr>
          <p:blipFill>
            <a:blip r:embed="rId5" cstate="print">
              <a:duotone>
                <a:schemeClr val="bg2">
                  <a:shade val="45000"/>
                  <a:satMod val="135000"/>
                </a:schemeClr>
                <a:prstClr val="white"/>
              </a:duotone>
            </a:blip>
            <a:srcRect/>
            <a:stretch>
              <a:fillRect/>
            </a:stretch>
          </p:blipFill>
          <p:spPr bwMode="auto">
            <a:xfrm>
              <a:off x="1219200" y="381000"/>
              <a:ext cx="719375" cy="685800"/>
            </a:xfrm>
            <a:prstGeom prst="rect">
              <a:avLst/>
            </a:prstGeom>
            <a:noFill/>
          </p:spPr>
        </p:pic>
        <p:pic>
          <p:nvPicPr>
            <p:cNvPr id="13" name="Picture 4" descr="\\Maho3fp3a\tec_dev\TEC Dev Projects\249-Data Science and Big Data Analytics\3470_MR-1CP-DSBDA\Content\ICONS\basic_methods_icon.jpg"/>
            <p:cNvPicPr>
              <a:picLocks noChangeAspect="1" noChangeArrowheads="1"/>
            </p:cNvPicPr>
            <p:nvPr/>
          </p:nvPicPr>
          <p:blipFill>
            <a:blip r:embed="rId6" cstate="print"/>
            <a:srcRect/>
            <a:stretch>
              <a:fillRect/>
            </a:stretch>
          </p:blipFill>
          <p:spPr bwMode="auto">
            <a:xfrm>
              <a:off x="1981200" y="152400"/>
              <a:ext cx="959167" cy="914400"/>
            </a:xfrm>
            <a:prstGeom prst="rect">
              <a:avLst/>
            </a:prstGeom>
            <a:noFill/>
          </p:spPr>
        </p:pic>
        <p:pic>
          <p:nvPicPr>
            <p:cNvPr id="14" name="Picture 5" descr="\\Maho3fp3a\tec_dev\TEC Dev Projects\249-Data Science and Big Data Analytics\3470_MR-1CP-DSBDA\Content\ICONS\advanced_methods_icon.jpg"/>
            <p:cNvPicPr>
              <a:picLocks noChangeAspect="1" noChangeArrowheads="1"/>
            </p:cNvPicPr>
            <p:nvPr/>
          </p:nvPicPr>
          <p:blipFill>
            <a:blip r:embed="rId7" cstate="print">
              <a:duotone>
                <a:schemeClr val="bg2">
                  <a:shade val="45000"/>
                  <a:satMod val="135000"/>
                </a:schemeClr>
                <a:prstClr val="white"/>
              </a:duotone>
            </a:blip>
            <a:srcRect/>
            <a:stretch>
              <a:fillRect/>
            </a:stretch>
          </p:blipFill>
          <p:spPr bwMode="auto">
            <a:xfrm>
              <a:off x="2971800" y="381000"/>
              <a:ext cx="719375" cy="685800"/>
            </a:xfrm>
            <a:prstGeom prst="rect">
              <a:avLst/>
            </a:prstGeom>
            <a:noFill/>
          </p:spPr>
        </p:pic>
        <p:pic>
          <p:nvPicPr>
            <p:cNvPr id="15" name="Picture 6" descr="\\Maho3fp3a\tec_dev\TEC Dev Projects\249-Data Science and Big Data Analytics\3470_MR-1CP-DSBDA\Content\ICONS\tools_icon.jpg"/>
            <p:cNvPicPr>
              <a:picLocks noChangeAspect="1" noChangeArrowheads="1"/>
            </p:cNvPicPr>
            <p:nvPr/>
          </p:nvPicPr>
          <p:blipFill>
            <a:blip r:embed="rId8" cstate="print">
              <a:duotone>
                <a:schemeClr val="bg2">
                  <a:shade val="45000"/>
                  <a:satMod val="135000"/>
                </a:schemeClr>
                <a:prstClr val="white"/>
              </a:duotone>
            </a:blip>
            <a:srcRect/>
            <a:stretch>
              <a:fillRect/>
            </a:stretch>
          </p:blipFill>
          <p:spPr bwMode="auto">
            <a:xfrm>
              <a:off x="3733800" y="381000"/>
              <a:ext cx="719375" cy="685800"/>
            </a:xfrm>
            <a:prstGeom prst="rect">
              <a:avLst/>
            </a:prstGeom>
            <a:noFill/>
          </p:spPr>
        </p:pic>
        <p:pic>
          <p:nvPicPr>
            <p:cNvPr id="16" name="Picture 7" descr="\\Maho3fp3a\tec_dev\TEC Dev Projects\249-Data Science and Big Data Analytics\3470_MR-1CP-DSBDA\Content\ICONS\lab_icon.jpg"/>
            <p:cNvPicPr>
              <a:picLocks noChangeAspect="1" noChangeArrowheads="1"/>
            </p:cNvPicPr>
            <p:nvPr/>
          </p:nvPicPr>
          <p:blipFill>
            <a:blip r:embed="rId9" cstate="print">
              <a:duotone>
                <a:schemeClr val="bg2">
                  <a:shade val="45000"/>
                  <a:satMod val="135000"/>
                </a:schemeClr>
                <a:prstClr val="white"/>
              </a:duotone>
            </a:blip>
            <a:srcRect/>
            <a:stretch>
              <a:fillRect/>
            </a:stretch>
          </p:blipFill>
          <p:spPr bwMode="auto">
            <a:xfrm>
              <a:off x="4495800" y="381000"/>
              <a:ext cx="719375" cy="685800"/>
            </a:xfrm>
            <a:prstGeom prst="rect">
              <a:avLst/>
            </a:prstGeom>
            <a:noFill/>
          </p:spPr>
        </p:pic>
      </p:gr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alphaModFix amt="33000"/>
          </a:blip>
          <a:stretch>
            <a:fillRect/>
          </a:stretch>
        </p:blipFill>
        <p:spPr>
          <a:xfrm>
            <a:off x="3657600" y="2057400"/>
            <a:ext cx="5080000" cy="3810000"/>
          </a:xfrm>
          <a:prstGeom prst="rect">
            <a:avLst/>
          </a:prstGeom>
          <a:effectLst>
            <a:softEdge rad="342900"/>
          </a:effectLst>
        </p:spPr>
      </p:pic>
      <p:sp>
        <p:nvSpPr>
          <p:cNvPr id="7" name="Content Placeholder 6"/>
          <p:cNvSpPr>
            <a:spLocks noGrp="1"/>
          </p:cNvSpPr>
          <p:nvPr>
            <p:ph idx="1"/>
          </p:nvPr>
        </p:nvSpPr>
        <p:spPr/>
        <p:txBody>
          <a:bodyPr/>
          <a:lstStyle/>
          <a:p>
            <a:r>
              <a:rPr lang="en-US" dirty="0"/>
              <a:t>Model Building and Planning</a:t>
            </a:r>
          </a:p>
          <a:p>
            <a:pPr lvl="1"/>
            <a:r>
              <a:rPr lang="en-US" dirty="0"/>
              <a:t>Can I predict the outcome with the inputs that I have?</a:t>
            </a:r>
          </a:p>
          <a:p>
            <a:pPr lvl="1"/>
            <a:r>
              <a:rPr lang="en-US" dirty="0"/>
              <a:t>Which inputs?</a:t>
            </a:r>
          </a:p>
          <a:p>
            <a:r>
              <a:rPr lang="en-US" dirty="0"/>
              <a:t>Model Evaluation</a:t>
            </a:r>
          </a:p>
          <a:p>
            <a:pPr lvl="1"/>
            <a:r>
              <a:rPr lang="en-US" dirty="0">
                <a:solidFill>
                  <a:srgbClr val="474747"/>
                </a:solidFill>
              </a:rPr>
              <a:t>Is the model accurate?</a:t>
            </a:r>
          </a:p>
          <a:p>
            <a:pPr lvl="1"/>
            <a:r>
              <a:rPr lang="en-US" dirty="0">
                <a:solidFill>
                  <a:srgbClr val="474747"/>
                </a:solidFill>
              </a:rPr>
              <a:t>Does it perform better than "the obvious guess"</a:t>
            </a:r>
          </a:p>
          <a:p>
            <a:pPr lvl="1"/>
            <a:r>
              <a:rPr lang="en-US" dirty="0">
                <a:solidFill>
                  <a:srgbClr val="474747"/>
                </a:solidFill>
              </a:rPr>
              <a:t>Does it perform better than another candidate model?</a:t>
            </a:r>
          </a:p>
          <a:p>
            <a:r>
              <a:rPr lang="en-US" dirty="0"/>
              <a:t>Model Deployment</a:t>
            </a:r>
          </a:p>
          <a:p>
            <a:pPr lvl="1"/>
            <a:r>
              <a:rPr lang="en-US" dirty="0">
                <a:solidFill>
                  <a:srgbClr val="474747"/>
                </a:solidFill>
              </a:rPr>
              <a:t>Do my predictions make a difference?</a:t>
            </a:r>
          </a:p>
          <a:p>
            <a:pPr lvl="2"/>
            <a:r>
              <a:rPr lang="en-US" dirty="0">
                <a:solidFill>
                  <a:srgbClr val="474747"/>
                </a:solidFill>
              </a:rPr>
              <a:t>Are we preventing customer churn?</a:t>
            </a:r>
          </a:p>
          <a:p>
            <a:pPr lvl="2"/>
            <a:r>
              <a:rPr lang="en-US" dirty="0">
                <a:solidFill>
                  <a:srgbClr val="474747"/>
                </a:solidFill>
              </a:rPr>
              <a:t>Have we raised profits?</a:t>
            </a:r>
          </a:p>
        </p:txBody>
      </p:sp>
      <p:sp>
        <p:nvSpPr>
          <p:cNvPr id="4" name="Title 3"/>
          <p:cNvSpPr>
            <a:spLocks noGrp="1"/>
          </p:cNvSpPr>
          <p:nvPr>
            <p:ph type="title"/>
          </p:nvPr>
        </p:nvSpPr>
        <p:spPr/>
        <p:txBody>
          <a:bodyPr/>
          <a:lstStyle/>
          <a:p>
            <a:r>
              <a:rPr lang="en-US" dirty="0"/>
              <a:t>Statistics in the Analytic Lifecycle</a:t>
            </a:r>
          </a:p>
        </p:txBody>
      </p:sp>
      <p:sp>
        <p:nvSpPr>
          <p:cNvPr id="5" name="Slide Number Placeholder 4"/>
          <p:cNvSpPr>
            <a:spLocks noGrp="1"/>
          </p:cNvSpPr>
          <p:nvPr>
            <p:ph type="sldNum" sz="quarter" idx="11"/>
          </p:nvPr>
        </p:nvSpPr>
        <p:spPr/>
        <p:txBody>
          <a:bodyPr/>
          <a:lstStyle/>
          <a:p>
            <a:pPr>
              <a:defRPr/>
            </a:pPr>
            <a:fld id="{5BA1DFFF-3F85-458B-986A-7762775E0CEF}" type="slidenum">
              <a:rPr lang="en-US" smtClean="0"/>
              <a:pPr>
                <a:defRPr/>
              </a:pPr>
              <a:t>23</a:t>
            </a:fld>
            <a:endParaRPr lang="en-US" dirty="0"/>
          </a:p>
        </p:txBody>
      </p:sp>
      <p:sp>
        <p:nvSpPr>
          <p:cNvPr id="6" name="Footer Placeholder 5"/>
          <p:cNvSpPr>
            <a:spLocks noGrp="1"/>
          </p:cNvSpPr>
          <p:nvPr>
            <p:ph type="ftr" sz="quarter" idx="10"/>
          </p:nvPr>
        </p:nvSpPr>
        <p:spPr/>
        <p:txBody>
          <a:bodyPr/>
          <a:lstStyle/>
          <a:p>
            <a:pPr>
              <a:defRPr/>
            </a:pPr>
            <a:r>
              <a:rPr lang="en-US" dirty="0" smtClean="0"/>
              <a:t>Module 3: Basic Data Analytic Methods Using R</a:t>
            </a:r>
            <a:endParaRPr lang="en-US" dirty="0"/>
          </a:p>
        </p:txBody>
      </p:sp>
    </p:spTree>
    <p:extLst>
      <p:ext uri="{BB962C8B-B14F-4D97-AF65-F5344CB8AC3E}">
        <p14:creationId xmlns:p14="http://schemas.microsoft.com/office/powerpoint/2010/main" val="208014182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Evaluating a Model: Hypothesis Testing</a:t>
            </a:r>
          </a:p>
        </p:txBody>
      </p:sp>
      <p:sp>
        <p:nvSpPr>
          <p:cNvPr id="8" name="Content Placeholder 7"/>
          <p:cNvSpPr>
            <a:spLocks noGrp="1"/>
          </p:cNvSpPr>
          <p:nvPr>
            <p:ph idx="1"/>
          </p:nvPr>
        </p:nvSpPr>
        <p:spPr>
          <a:xfrm>
            <a:off x="304800" y="914400"/>
            <a:ext cx="4495800" cy="5181600"/>
          </a:xfrm>
        </p:spPr>
        <p:txBody>
          <a:bodyPr/>
          <a:lstStyle/>
          <a:p>
            <a:r>
              <a:rPr lang="en-US" dirty="0"/>
              <a:t>Fundamental question: "Is there a difference?"</a:t>
            </a:r>
          </a:p>
          <a:p>
            <a:pPr lvl="1"/>
            <a:r>
              <a:rPr lang="en-US" dirty="0"/>
              <a:t>Specifically: "Would I see this value if there is no difference?"</a:t>
            </a:r>
          </a:p>
          <a:p>
            <a:r>
              <a:rPr lang="en-US" dirty="0"/>
              <a:t>The baseline scenario: "There is no difference."</a:t>
            </a:r>
          </a:p>
          <a:p>
            <a:pPr lvl="1"/>
            <a:r>
              <a:rPr lang="en-US" dirty="0"/>
              <a:t>Statisticians call this the </a:t>
            </a:r>
            <a:r>
              <a:rPr lang="en-US" dirty="0">
                <a:solidFill>
                  <a:srgbClr val="49A942"/>
                </a:solidFill>
              </a:rPr>
              <a:t>Null Hypothesis</a:t>
            </a:r>
          </a:p>
          <a:p>
            <a:pPr lvl="1"/>
            <a:r>
              <a:rPr lang="en-US" dirty="0"/>
              <a:t>"There is a difference." – </a:t>
            </a:r>
            <a:r>
              <a:rPr lang="en-US" dirty="0">
                <a:solidFill>
                  <a:srgbClr val="49A942"/>
                </a:solidFill>
              </a:rPr>
              <a:t>The Alternative Hypothesis</a:t>
            </a:r>
          </a:p>
          <a:p>
            <a:pPr marL="804862" lvl="2" indent="0">
              <a:buNone/>
            </a:pPr>
            <a:endParaRPr lang="en-US" dirty="0">
              <a:solidFill>
                <a:srgbClr val="49A942"/>
              </a:solidFill>
            </a:endParaRPr>
          </a:p>
        </p:txBody>
      </p:sp>
      <p:sp>
        <p:nvSpPr>
          <p:cNvPr id="5" name="Footer Placeholder 4"/>
          <p:cNvSpPr>
            <a:spLocks noGrp="1"/>
          </p:cNvSpPr>
          <p:nvPr>
            <p:ph type="ftr" sz="quarter" idx="10"/>
          </p:nvPr>
        </p:nvSpPr>
        <p:spPr/>
        <p:txBody>
          <a:bodyPr/>
          <a:lstStyle/>
          <a:p>
            <a:pPr>
              <a:defRPr/>
            </a:pPr>
            <a:r>
              <a:rPr lang="en-US" dirty="0" smtClean="0"/>
              <a:t>Module 3: Basic Data Analytic Methods Using R</a:t>
            </a:r>
            <a:endParaRPr lang="en-US" dirty="0"/>
          </a:p>
        </p:txBody>
      </p:sp>
      <p:sp>
        <p:nvSpPr>
          <p:cNvPr id="6" name="Slide Number Placeholder 5"/>
          <p:cNvSpPr>
            <a:spLocks noGrp="1"/>
          </p:cNvSpPr>
          <p:nvPr>
            <p:ph type="sldNum" sz="quarter" idx="11"/>
          </p:nvPr>
        </p:nvSpPr>
        <p:spPr/>
        <p:txBody>
          <a:bodyPr/>
          <a:lstStyle/>
          <a:p>
            <a:pPr>
              <a:defRPr/>
            </a:pPr>
            <a:fld id="{895683FA-D0FB-447D-82E1-0D3AF418E355}" type="slidenum">
              <a:rPr lang="en-US"/>
              <a:pPr>
                <a:defRPr/>
              </a:pPr>
              <a:t>24</a:t>
            </a:fld>
            <a:endParaRPr lang="en-US" dirty="0"/>
          </a:p>
        </p:txBody>
      </p:sp>
      <p:pic>
        <p:nvPicPr>
          <p:cNvPr id="3" name="Picture 2" descr="Rplot02.png"/>
          <p:cNvPicPr>
            <a:picLocks noChangeAspect="1"/>
          </p:cNvPicPr>
          <p:nvPr/>
        </p:nvPicPr>
        <p:blipFill rotWithShape="1">
          <a:blip r:embed="rId3" cstate="print">
            <a:extLst>
              <a:ext uri="{28A0092B-C50C-407E-A947-70E740481C1C}">
                <a14:useLocalDpi xmlns:a14="http://schemas.microsoft.com/office/drawing/2010/main" val="0"/>
              </a:ext>
            </a:extLst>
          </a:blip>
          <a:srcRect l="4769" t="911" r="12724" b="4873"/>
          <a:stretch/>
        </p:blipFill>
        <p:spPr>
          <a:xfrm>
            <a:off x="4876800" y="1676400"/>
            <a:ext cx="3733800" cy="3488482"/>
          </a:xfrm>
          <a:prstGeom prst="rect">
            <a:avLst/>
          </a:prstGeom>
        </p:spPr>
      </p:pic>
    </p:spTree>
    <p:extLst>
      <p:ext uri="{BB962C8B-B14F-4D97-AF65-F5344CB8AC3E}">
        <p14:creationId xmlns:p14="http://schemas.microsoft.com/office/powerpoint/2010/main" val="200127469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Null and Alternative Hypotheses: Examples</a:t>
            </a:r>
          </a:p>
        </p:txBody>
      </p:sp>
      <p:sp>
        <p:nvSpPr>
          <p:cNvPr id="5" name="Footer Placeholder 4"/>
          <p:cNvSpPr>
            <a:spLocks noGrp="1"/>
          </p:cNvSpPr>
          <p:nvPr>
            <p:ph type="ftr" sz="quarter" idx="13"/>
          </p:nvPr>
        </p:nvSpPr>
        <p:spPr/>
        <p:txBody>
          <a:bodyPr/>
          <a:lstStyle/>
          <a:p>
            <a:pPr>
              <a:defRPr/>
            </a:pPr>
            <a:r>
              <a:rPr lang="en-US" dirty="0" smtClean="0"/>
              <a:t>Module 3: Basic Data Analytic Methods Using R</a:t>
            </a:r>
            <a:endParaRPr lang="en-US" dirty="0"/>
          </a:p>
        </p:txBody>
      </p:sp>
      <p:sp>
        <p:nvSpPr>
          <p:cNvPr id="6" name="Slide Number Placeholder 5"/>
          <p:cNvSpPr>
            <a:spLocks noGrp="1"/>
          </p:cNvSpPr>
          <p:nvPr>
            <p:ph type="sldNum" sz="quarter" idx="14"/>
          </p:nvPr>
        </p:nvSpPr>
        <p:spPr/>
        <p:txBody>
          <a:bodyPr/>
          <a:lstStyle/>
          <a:p>
            <a:pPr>
              <a:defRPr/>
            </a:pPr>
            <a:fld id="{895683FA-D0FB-447D-82E1-0D3AF418E355}" type="slidenum">
              <a:rPr lang="en-US"/>
              <a:pPr>
                <a:defRPr/>
              </a:pPr>
              <a:t>25</a:t>
            </a:fld>
            <a:endParaRPr lang="en-US" dirty="0"/>
          </a:p>
        </p:txBody>
      </p:sp>
      <p:graphicFrame>
        <p:nvGraphicFramePr>
          <p:cNvPr id="9" name="Content Placeholder 20"/>
          <p:cNvGraphicFramePr>
            <a:graphicFrameLocks/>
          </p:cNvGraphicFramePr>
          <p:nvPr/>
        </p:nvGraphicFramePr>
        <p:xfrm>
          <a:off x="342900" y="1112520"/>
          <a:ext cx="8458200" cy="4297680"/>
        </p:xfrm>
        <a:graphic>
          <a:graphicData uri="http://schemas.openxmlformats.org/drawingml/2006/table">
            <a:tbl>
              <a:tblPr firstRow="1" bandRow="1">
                <a:tableStyleId>{5C22544A-7EE6-4342-B048-85BDC9FD1C3A}</a:tableStyleId>
              </a:tblPr>
              <a:tblGrid>
                <a:gridCol w="4229100">
                  <a:extLst>
                    <a:ext uri="{9D8B030D-6E8A-4147-A177-3AD203B41FA5}">
                      <a16:colId xmlns:a16="http://schemas.microsoft.com/office/drawing/2014/main" val="20000"/>
                    </a:ext>
                  </a:extLst>
                </a:gridCol>
                <a:gridCol w="4229100">
                  <a:extLst>
                    <a:ext uri="{9D8B030D-6E8A-4147-A177-3AD203B41FA5}">
                      <a16:colId xmlns:a16="http://schemas.microsoft.com/office/drawing/2014/main" val="20001"/>
                    </a:ext>
                  </a:extLst>
                </a:gridCol>
              </a:tblGrid>
              <a:tr h="247650">
                <a:tc>
                  <a:txBody>
                    <a:bodyPr/>
                    <a:lstStyle/>
                    <a:p>
                      <a:r>
                        <a:rPr lang="en-US" dirty="0" smtClean="0"/>
                        <a:t>Null Hypothesis</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smtClean="0"/>
                        <a:t>Alternative Hypothesis</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247650">
                <a:tc>
                  <a:txBody>
                    <a:bodyPr/>
                    <a:lstStyle/>
                    <a:p>
                      <a:r>
                        <a:rPr lang="en-US" sz="2000" dirty="0" smtClean="0"/>
                        <a:t>The best estimate of the outcome is the average observed value:</a:t>
                      </a:r>
                    </a:p>
                    <a:p>
                      <a:pPr marL="457200" marR="0" lvl="1" indent="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2000" dirty="0" smtClean="0"/>
                        <a:t>   The mean is the "Null Model”</a:t>
                      </a:r>
                      <a:endParaRPr 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dirty="0" smtClean="0"/>
                        <a:t>The model predicts better than the null model:</a:t>
                      </a:r>
                    </a:p>
                    <a:p>
                      <a:pPr marL="457200" marR="0" lvl="1" indent="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2000" dirty="0" smtClean="0"/>
                        <a:t>   The average prediction error from the model is smaller than that of the null model</a:t>
                      </a:r>
                      <a:endParaRPr 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247650">
                <a:tc>
                  <a:txBody>
                    <a:bodyPr/>
                    <a:lstStyle/>
                    <a:p>
                      <a:r>
                        <a:rPr lang="en-US" sz="2000" dirty="0" smtClean="0"/>
                        <a:t>This variable does not affect the outcome:</a:t>
                      </a:r>
                    </a:p>
                    <a:p>
                      <a:pPr marL="457200" marR="0" lvl="1" indent="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2000" dirty="0" smtClean="0"/>
                        <a:t>   The coefficient value is zero</a:t>
                      </a:r>
                      <a:endParaRPr 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dirty="0" smtClean="0"/>
                        <a:t>The variable does affect outcome:</a:t>
                      </a:r>
                    </a:p>
                    <a:p>
                      <a:pPr marL="457200" marR="0" lvl="1" indent="0" algn="l" defTabSz="914400" rtl="0" eaLnBrk="1" fontAlgn="auto" latinLnBrk="0" hangingPunct="1">
                        <a:lnSpc>
                          <a:spcPct val="100000"/>
                        </a:lnSpc>
                        <a:spcBef>
                          <a:spcPts val="0"/>
                        </a:spcBef>
                        <a:spcAft>
                          <a:spcPts val="0"/>
                        </a:spcAft>
                        <a:buClrTx/>
                        <a:buSzTx/>
                        <a:buFontTx/>
                        <a:buNone/>
                        <a:tabLst/>
                        <a:defRPr/>
                      </a:pPr>
                      <a:r>
                        <a:rPr lang="en-US" sz="2000" dirty="0" smtClean="0"/>
                        <a:t>   </a:t>
                      </a:r>
                    </a:p>
                    <a:p>
                      <a:pPr marL="457200" marR="0" lvl="1" indent="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2000" dirty="0" smtClean="0"/>
                        <a:t>   Coefficient value is non-zero</a:t>
                      </a:r>
                      <a:endParaRPr 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247650">
                <a:tc>
                  <a:txBody>
                    <a:bodyPr/>
                    <a:lstStyle/>
                    <a:p>
                      <a:r>
                        <a:rPr lang="en-US" sz="2000" dirty="0" smtClean="0"/>
                        <a:t>The model predictions do not improve revenue:</a:t>
                      </a:r>
                    </a:p>
                    <a:p>
                      <a:pPr marL="457200" marR="0" lvl="1" indent="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2000" dirty="0" smtClean="0"/>
                        <a:t>   Revenue is the same with or without intervention</a:t>
                      </a:r>
                      <a:endParaRPr 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dirty="0" smtClean="0"/>
                        <a:t>Interventions based on model predictions improve revenue:</a:t>
                      </a:r>
                    </a:p>
                    <a:p>
                      <a:pPr marL="457200" marR="0" lvl="1" indent="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2000" dirty="0" smtClean="0"/>
                        <a:t>   A/B Testing, ANOVA</a:t>
                      </a:r>
                      <a:endParaRPr 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422278596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smtClean="0"/>
              <a:t>Intuition: </a:t>
            </a:r>
            <a:r>
              <a:rPr lang="en-US" dirty="0"/>
              <a:t>Difference of </a:t>
            </a:r>
            <a:r>
              <a:rPr lang="en-US" dirty="0" smtClean="0"/>
              <a:t>Means</a:t>
            </a:r>
            <a:endParaRPr lang="en-US" dirty="0"/>
          </a:p>
        </p:txBody>
      </p:sp>
      <p:sp>
        <p:nvSpPr>
          <p:cNvPr id="7" name="Footer Placeholder 6"/>
          <p:cNvSpPr>
            <a:spLocks noGrp="1"/>
          </p:cNvSpPr>
          <p:nvPr>
            <p:ph type="ftr" sz="quarter" idx="10"/>
          </p:nvPr>
        </p:nvSpPr>
        <p:spPr/>
        <p:txBody>
          <a:bodyPr/>
          <a:lstStyle/>
          <a:p>
            <a:pPr>
              <a:defRPr/>
            </a:pPr>
            <a:r>
              <a:rPr lang="en-US" dirty="0" smtClean="0"/>
              <a:t>Module 3: Basic Data Analytic Methods Using R</a:t>
            </a:r>
            <a:endParaRPr lang="en-US" dirty="0"/>
          </a:p>
        </p:txBody>
      </p:sp>
      <p:sp>
        <p:nvSpPr>
          <p:cNvPr id="8" name="Slide Number Placeholder 7"/>
          <p:cNvSpPr>
            <a:spLocks noGrp="1"/>
          </p:cNvSpPr>
          <p:nvPr>
            <p:ph type="sldNum" sz="quarter" idx="11"/>
          </p:nvPr>
        </p:nvSpPr>
        <p:spPr/>
        <p:txBody>
          <a:bodyPr/>
          <a:lstStyle/>
          <a:p>
            <a:pPr>
              <a:defRPr/>
            </a:pPr>
            <a:fld id="{5DD70BA9-0AE5-4DC7-8A6D-25B86D6F2F92}" type="slidenum">
              <a:rPr lang="en-US"/>
              <a:pPr>
                <a:defRPr/>
              </a:pPr>
              <a:t>26</a:t>
            </a:fld>
            <a:endParaRPr lang="en-US" dirty="0"/>
          </a:p>
        </p:txBody>
      </p:sp>
      <p:pic>
        <p:nvPicPr>
          <p:cNvPr id="11" name="Picture 10"/>
          <p:cNvPicPr>
            <a:picLocks noChangeAspect="1"/>
          </p:cNvPicPr>
          <p:nvPr/>
        </p:nvPicPr>
        <p:blipFill>
          <a:blip r:embed="rId3" cstate="print"/>
          <a:stretch>
            <a:fillRect/>
          </a:stretch>
        </p:blipFill>
        <p:spPr>
          <a:xfrm>
            <a:off x="990600" y="838200"/>
            <a:ext cx="7162800" cy="5181600"/>
          </a:xfrm>
          <a:prstGeom prst="rect">
            <a:avLst/>
          </a:prstGeom>
        </p:spPr>
      </p:pic>
      <p:sp>
        <p:nvSpPr>
          <p:cNvPr id="12" name="TextBox 11"/>
          <p:cNvSpPr txBox="1"/>
          <p:nvPr/>
        </p:nvSpPr>
        <p:spPr>
          <a:xfrm>
            <a:off x="6629400" y="2971800"/>
            <a:ext cx="1600200" cy="923330"/>
          </a:xfrm>
          <a:prstGeom prst="rect">
            <a:avLst/>
          </a:prstGeom>
          <a:solidFill>
            <a:schemeClr val="accent3">
              <a:lumMod val="20000"/>
              <a:lumOff val="80000"/>
            </a:schemeClr>
          </a:solidFill>
          <a:ln>
            <a:solidFill>
              <a:schemeClr val="accent3"/>
            </a:solidFill>
          </a:ln>
        </p:spPr>
        <p:txBody>
          <a:bodyPr wrap="square" rtlCol="0">
            <a:spAutoFit/>
          </a:bodyPr>
          <a:lstStyle/>
          <a:p>
            <a:pPr algn="ctr"/>
            <a:r>
              <a:rPr lang="en-US" dirty="0"/>
              <a:t>If m</a:t>
            </a:r>
            <a:r>
              <a:rPr lang="en-US" baseline="-25000" dirty="0"/>
              <a:t>1</a:t>
            </a:r>
            <a:r>
              <a:rPr lang="en-US" dirty="0"/>
              <a:t> = m</a:t>
            </a:r>
            <a:r>
              <a:rPr lang="en-US" baseline="-25000" dirty="0"/>
              <a:t>2</a:t>
            </a:r>
            <a:r>
              <a:rPr lang="en-US" dirty="0"/>
              <a:t>, this area is large</a:t>
            </a:r>
          </a:p>
        </p:txBody>
      </p:sp>
      <p:cxnSp>
        <p:nvCxnSpPr>
          <p:cNvPr id="14" name="Straight Connector 13"/>
          <p:cNvCxnSpPr>
            <a:stCxn id="12" idx="1"/>
          </p:cNvCxnSpPr>
          <p:nvPr/>
        </p:nvCxnSpPr>
        <p:spPr>
          <a:xfrm flipH="1">
            <a:off x="4800600" y="3433465"/>
            <a:ext cx="1828800" cy="1290935"/>
          </a:xfrm>
          <a:prstGeom prst="line">
            <a:avLst/>
          </a:prstGeom>
          <a:ln>
            <a:solidFill>
              <a:schemeClr val="accent2"/>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9121339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In </a:t>
            </a:r>
            <a:r>
              <a:rPr lang="en-US" dirty="0" smtClean="0"/>
              <a:t>Practice</a:t>
            </a:r>
            <a:r>
              <a:rPr lang="en-US" dirty="0"/>
              <a:t>: t-test</a:t>
            </a:r>
          </a:p>
        </p:txBody>
      </p:sp>
      <p:sp>
        <p:nvSpPr>
          <p:cNvPr id="5" name="Footer Placeholder 4"/>
          <p:cNvSpPr>
            <a:spLocks noGrp="1"/>
          </p:cNvSpPr>
          <p:nvPr>
            <p:ph type="ftr" sz="quarter" idx="10"/>
          </p:nvPr>
        </p:nvSpPr>
        <p:spPr/>
        <p:txBody>
          <a:bodyPr/>
          <a:lstStyle/>
          <a:p>
            <a:pPr>
              <a:defRPr/>
            </a:pPr>
            <a:r>
              <a:rPr lang="en-US" dirty="0" smtClean="0"/>
              <a:t>Module 3: Basic Data Analytic Methods Using R</a:t>
            </a:r>
            <a:endParaRPr lang="en-US" dirty="0"/>
          </a:p>
        </p:txBody>
      </p:sp>
      <p:sp>
        <p:nvSpPr>
          <p:cNvPr id="6" name="Slide Number Placeholder 5"/>
          <p:cNvSpPr>
            <a:spLocks noGrp="1"/>
          </p:cNvSpPr>
          <p:nvPr>
            <p:ph type="sldNum" sz="quarter" idx="11"/>
          </p:nvPr>
        </p:nvSpPr>
        <p:spPr/>
        <p:txBody>
          <a:bodyPr/>
          <a:lstStyle/>
          <a:p>
            <a:pPr>
              <a:defRPr/>
            </a:pPr>
            <a:fld id="{895683FA-D0FB-447D-82E1-0D3AF418E355}" type="slidenum">
              <a:rPr lang="en-US"/>
              <a:pPr>
                <a:defRPr/>
              </a:pPr>
              <a:t>27</a:t>
            </a:fld>
            <a:endParaRPr lang="en-US" dirty="0"/>
          </a:p>
        </p:txBody>
      </p:sp>
      <p:pic>
        <p:nvPicPr>
          <p:cNvPr id="10" name="Picture 9"/>
          <p:cNvPicPr>
            <a:picLocks noChangeAspect="1"/>
          </p:cNvPicPr>
          <p:nvPr/>
        </p:nvPicPr>
        <p:blipFill>
          <a:blip r:embed="rId3" cstate="print"/>
          <a:stretch>
            <a:fillRect/>
          </a:stretch>
        </p:blipFill>
        <p:spPr>
          <a:xfrm>
            <a:off x="4724400" y="228600"/>
            <a:ext cx="4038600" cy="2866864"/>
          </a:xfrm>
          <a:prstGeom prst="rect">
            <a:avLst/>
          </a:prstGeom>
        </p:spPr>
      </p:pic>
      <p:sp>
        <p:nvSpPr>
          <p:cNvPr id="11" name="TextBox 10"/>
          <p:cNvSpPr txBox="1"/>
          <p:nvPr/>
        </p:nvSpPr>
        <p:spPr>
          <a:xfrm>
            <a:off x="381000" y="1154668"/>
            <a:ext cx="1159392" cy="369332"/>
          </a:xfrm>
          <a:prstGeom prst="rect">
            <a:avLst/>
          </a:prstGeom>
          <a:noFill/>
        </p:spPr>
        <p:txBody>
          <a:bodyPr wrap="none" rtlCol="0">
            <a:spAutoFit/>
          </a:bodyPr>
          <a:lstStyle/>
          <a:p>
            <a:r>
              <a:rPr lang="en-US" dirty="0"/>
              <a:t>t-statistic:</a:t>
            </a:r>
          </a:p>
        </p:txBody>
      </p:sp>
      <p:sp>
        <p:nvSpPr>
          <p:cNvPr id="13" name="TextBox 12"/>
          <p:cNvSpPr txBox="1"/>
          <p:nvPr/>
        </p:nvSpPr>
        <p:spPr>
          <a:xfrm>
            <a:off x="5029200" y="3429000"/>
            <a:ext cx="3429000" cy="2226250"/>
          </a:xfrm>
          <a:prstGeom prst="rect">
            <a:avLst/>
          </a:prstGeom>
          <a:noFill/>
          <a:ln>
            <a:solidFill>
              <a:schemeClr val="accent2"/>
            </a:solidFill>
          </a:ln>
        </p:spPr>
        <p:txBody>
          <a:bodyPr wrap="square" rtlCol="0">
            <a:spAutoFit/>
          </a:bodyPr>
          <a:lstStyle/>
          <a:p>
            <a:pPr algn="ctr"/>
            <a:r>
              <a:rPr lang="en-US" sz="1600" dirty="0">
                <a:solidFill>
                  <a:schemeClr val="accent2"/>
                </a:solidFill>
              </a:rPr>
              <a:t>p-value</a:t>
            </a:r>
            <a:r>
              <a:rPr lang="en-US" sz="1600" dirty="0"/>
              <a:t>: area under the tails of the appropriate </a:t>
            </a:r>
            <a:r>
              <a:rPr lang="en-US" sz="1600" dirty="0" smtClean="0"/>
              <a:t>student's </a:t>
            </a:r>
            <a:r>
              <a:rPr lang="en-US" sz="1600" dirty="0"/>
              <a:t>distribution</a:t>
            </a:r>
          </a:p>
          <a:p>
            <a:pPr algn="r"/>
            <a:endParaRPr lang="en-US" sz="1600" dirty="0"/>
          </a:p>
          <a:p>
            <a:pPr algn="ctr"/>
            <a:r>
              <a:rPr lang="en-US" sz="1600" dirty="0"/>
              <a:t>if p-value is small (say &lt; 0.05), then reject the null hypothesis</a:t>
            </a:r>
          </a:p>
          <a:p>
            <a:pPr algn="ctr"/>
            <a:r>
              <a:rPr lang="en-US" sz="1600" dirty="0"/>
              <a:t>and assume that m</a:t>
            </a:r>
            <a:r>
              <a:rPr lang="en-US" sz="1600" baseline="-25000" dirty="0"/>
              <a:t>1</a:t>
            </a:r>
            <a:r>
              <a:rPr lang="en-US" sz="1600" dirty="0"/>
              <a:t> &lt;&gt; m</a:t>
            </a:r>
            <a:r>
              <a:rPr lang="en-US" sz="1600" baseline="-25000" dirty="0"/>
              <a:t>2</a:t>
            </a:r>
          </a:p>
          <a:p>
            <a:pPr algn="r"/>
            <a:endParaRPr lang="en-US" sz="1600" baseline="-25000" dirty="0"/>
          </a:p>
          <a:p>
            <a:pPr algn="ctr"/>
            <a:r>
              <a:rPr lang="en-US" sz="1600" dirty="0"/>
              <a:t>m</a:t>
            </a:r>
            <a:r>
              <a:rPr lang="en-US" sz="1600" baseline="-25000" dirty="0"/>
              <a:t>1</a:t>
            </a:r>
            <a:r>
              <a:rPr lang="en-US" sz="1600" dirty="0"/>
              <a:t> and m</a:t>
            </a:r>
            <a:r>
              <a:rPr lang="en-US" sz="1600" baseline="-25000" dirty="0"/>
              <a:t>2</a:t>
            </a:r>
            <a:r>
              <a:rPr lang="en-US" sz="1600" dirty="0"/>
              <a:t> are </a:t>
            </a:r>
            <a:r>
              <a:rPr lang="en-US" sz="1600" dirty="0">
                <a:solidFill>
                  <a:srgbClr val="49A942"/>
                </a:solidFill>
              </a:rPr>
              <a:t>"significantly different"</a:t>
            </a:r>
          </a:p>
        </p:txBody>
      </p:sp>
      <p:cxnSp>
        <p:nvCxnSpPr>
          <p:cNvPr id="15" name="Straight Connector 14"/>
          <p:cNvCxnSpPr>
            <a:stCxn id="13" idx="0"/>
          </p:cNvCxnSpPr>
          <p:nvPr/>
        </p:nvCxnSpPr>
        <p:spPr>
          <a:xfrm flipH="1" flipV="1">
            <a:off x="5791200" y="2895600"/>
            <a:ext cx="952500" cy="533400"/>
          </a:xfrm>
          <a:prstGeom prst="line">
            <a:avLst/>
          </a:prstGeom>
          <a:ln>
            <a:solidFill>
              <a:srgbClr val="49A942"/>
            </a:solidFill>
            <a:headEnd type="none"/>
            <a:tailEnd type="arrow"/>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a:stCxn id="13" idx="0"/>
          </p:cNvCxnSpPr>
          <p:nvPr/>
        </p:nvCxnSpPr>
        <p:spPr>
          <a:xfrm flipV="1">
            <a:off x="6743700" y="2819400"/>
            <a:ext cx="800100" cy="609600"/>
          </a:xfrm>
          <a:prstGeom prst="line">
            <a:avLst/>
          </a:prstGeom>
          <a:ln>
            <a:solidFill>
              <a:srgbClr val="49A942"/>
            </a:solidFill>
            <a:tailEnd type="arrow"/>
          </a:ln>
          <a:effectLst/>
        </p:spPr>
        <p:style>
          <a:lnRef idx="2">
            <a:schemeClr val="accent1"/>
          </a:lnRef>
          <a:fillRef idx="0">
            <a:schemeClr val="accent1"/>
          </a:fillRef>
          <a:effectRef idx="1">
            <a:schemeClr val="accent1"/>
          </a:effectRef>
          <a:fontRef idx="minor">
            <a:schemeClr val="tx1"/>
          </a:fontRef>
        </p:style>
      </p:cxnSp>
      <p:sp>
        <p:nvSpPr>
          <p:cNvPr id="20" name="Rectangle 19"/>
          <p:cNvSpPr/>
          <p:nvPr/>
        </p:nvSpPr>
        <p:spPr>
          <a:xfrm>
            <a:off x="152400" y="2514600"/>
            <a:ext cx="4572000" cy="3323987"/>
          </a:xfrm>
          <a:prstGeom prst="rect">
            <a:avLst/>
          </a:prstGeom>
          <a:solidFill>
            <a:schemeClr val="accent4">
              <a:lumMod val="20000"/>
              <a:lumOff val="80000"/>
            </a:schemeClr>
          </a:solidFill>
          <a:ln>
            <a:solidFill>
              <a:srgbClr val="49A942"/>
            </a:solidFill>
          </a:ln>
        </p:spPr>
        <p:txBody>
          <a:bodyPr>
            <a:spAutoFit/>
          </a:bodyPr>
          <a:lstStyle/>
          <a:p>
            <a:r>
              <a:rPr lang="en-US" sz="1400" dirty="0"/>
              <a:t>&gt; x = rnorm(10) # distribution centered at 0</a:t>
            </a:r>
          </a:p>
          <a:p>
            <a:r>
              <a:rPr lang="en-US" sz="1400" dirty="0"/>
              <a:t>&gt; y = rnorm(10,2) # distribution centered at 2</a:t>
            </a:r>
          </a:p>
          <a:p>
            <a:r>
              <a:rPr lang="en-US" sz="1400" dirty="0"/>
              <a:t>&gt; </a:t>
            </a:r>
            <a:r>
              <a:rPr lang="en-US" sz="1400" b="1" dirty="0"/>
              <a:t>t.test(x,y)</a:t>
            </a:r>
          </a:p>
          <a:p>
            <a:endParaRPr lang="en-US" sz="1400" dirty="0"/>
          </a:p>
          <a:p>
            <a:r>
              <a:rPr lang="en-US" sz="1400" dirty="0"/>
              <a:t>	Welch Two Sample t-test</a:t>
            </a:r>
          </a:p>
          <a:p>
            <a:endParaRPr lang="en-US" sz="1400" dirty="0"/>
          </a:p>
          <a:p>
            <a:r>
              <a:rPr lang="en-US" sz="1400" dirty="0"/>
              <a:t>data:  x and y </a:t>
            </a:r>
          </a:p>
          <a:p>
            <a:r>
              <a:rPr lang="en-US" sz="1400" dirty="0"/>
              <a:t>t = -7.2643, df = 15.05, </a:t>
            </a:r>
            <a:r>
              <a:rPr lang="en-US" sz="1400" b="1" dirty="0"/>
              <a:t>p-value = 2.713e-06</a:t>
            </a:r>
          </a:p>
          <a:p>
            <a:r>
              <a:rPr lang="en-US" sz="1400" dirty="0"/>
              <a:t>alternative hypothesis: true difference in means is not equal to 0 </a:t>
            </a:r>
          </a:p>
          <a:p>
            <a:r>
              <a:rPr lang="en-US" sz="1400" dirty="0"/>
              <a:t>95 percent confidence interval:</a:t>
            </a:r>
          </a:p>
          <a:p>
            <a:r>
              <a:rPr lang="en-US" sz="1400" dirty="0"/>
              <a:t> -2.364243 -1.291811 </a:t>
            </a:r>
          </a:p>
          <a:p>
            <a:r>
              <a:rPr lang="en-US" sz="1400" dirty="0"/>
              <a:t>sample estimates:</a:t>
            </a:r>
          </a:p>
          <a:p>
            <a:r>
              <a:rPr lang="en-US" sz="1400" b="1" dirty="0"/>
              <a:t>mean of x mean of y </a:t>
            </a:r>
          </a:p>
          <a:p>
            <a:r>
              <a:rPr lang="en-US" sz="1400" b="1" dirty="0"/>
              <a:t>0.5449713 2.3729984 </a:t>
            </a:r>
          </a:p>
        </p:txBody>
      </p:sp>
      <p:cxnSp>
        <p:nvCxnSpPr>
          <p:cNvPr id="22" name="Straight Arrow Connector 21"/>
          <p:cNvCxnSpPr>
            <a:stCxn id="13" idx="1"/>
          </p:cNvCxnSpPr>
          <p:nvPr/>
        </p:nvCxnSpPr>
        <p:spPr>
          <a:xfrm flipH="1" flipV="1">
            <a:off x="3733800" y="4191000"/>
            <a:ext cx="1295400" cy="351125"/>
          </a:xfrm>
          <a:prstGeom prst="straightConnector1">
            <a:avLst/>
          </a:prstGeom>
          <a:ln>
            <a:solidFill>
              <a:srgbClr val="49A942"/>
            </a:solidFill>
            <a:tailEnd type="arrow"/>
          </a:ln>
          <a:effectLst/>
        </p:spPr>
        <p:style>
          <a:lnRef idx="2">
            <a:schemeClr val="accent1"/>
          </a:lnRef>
          <a:fillRef idx="0">
            <a:schemeClr val="accent1"/>
          </a:fillRef>
          <a:effectRef idx="1">
            <a:schemeClr val="accent1"/>
          </a:effectRef>
          <a:fontRef idx="minor">
            <a:schemeClr val="tx1"/>
          </a:fontRef>
        </p:style>
      </p:cxnSp>
      <p:pic>
        <p:nvPicPr>
          <p:cNvPr id="2" name="Picture 1"/>
          <p:cNvPicPr>
            <a:picLocks noChangeAspect="1"/>
          </p:cNvPicPr>
          <p:nvPr/>
        </p:nvPicPr>
        <p:blipFill>
          <a:blip r:embed="rId4" cstate="print"/>
          <a:stretch>
            <a:fillRect/>
          </a:stretch>
        </p:blipFill>
        <p:spPr>
          <a:xfrm>
            <a:off x="1676400" y="1117600"/>
            <a:ext cx="1536700" cy="863600"/>
          </a:xfrm>
          <a:prstGeom prst="rect">
            <a:avLst/>
          </a:prstGeom>
        </p:spPr>
      </p:pic>
      <p:sp>
        <p:nvSpPr>
          <p:cNvPr id="3" name="TextBox 2"/>
          <p:cNvSpPr txBox="1"/>
          <p:nvPr/>
        </p:nvSpPr>
        <p:spPr>
          <a:xfrm>
            <a:off x="2286000" y="2057400"/>
            <a:ext cx="2236510" cy="230832"/>
          </a:xfrm>
          <a:prstGeom prst="rect">
            <a:avLst/>
          </a:prstGeom>
          <a:noFill/>
        </p:spPr>
        <p:txBody>
          <a:bodyPr wrap="none" rtlCol="0">
            <a:spAutoFit/>
          </a:bodyPr>
          <a:lstStyle/>
          <a:p>
            <a:r>
              <a:rPr lang="en-US" sz="900" dirty="0"/>
              <a:t>(this is the t-statistic for the Welch t-test)</a:t>
            </a:r>
          </a:p>
        </p:txBody>
      </p:sp>
    </p:spTree>
    <p:extLst>
      <p:ext uri="{BB962C8B-B14F-4D97-AF65-F5344CB8AC3E}">
        <p14:creationId xmlns:p14="http://schemas.microsoft.com/office/powerpoint/2010/main" val="148501438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In </a:t>
            </a:r>
            <a:r>
              <a:rPr lang="en-US" dirty="0" smtClean="0"/>
              <a:t>Practice</a:t>
            </a:r>
            <a:r>
              <a:rPr lang="en-US" dirty="0"/>
              <a:t>: Wilcoxson Rank </a:t>
            </a:r>
            <a:r>
              <a:rPr lang="en-US" dirty="0" smtClean="0"/>
              <a:t>Sum test</a:t>
            </a:r>
            <a:endParaRPr lang="en-US" dirty="0"/>
          </a:p>
        </p:txBody>
      </p:sp>
      <p:sp>
        <p:nvSpPr>
          <p:cNvPr id="8" name="Content Placeholder 7"/>
          <p:cNvSpPr>
            <a:spLocks noGrp="1"/>
          </p:cNvSpPr>
          <p:nvPr>
            <p:ph idx="1"/>
          </p:nvPr>
        </p:nvSpPr>
        <p:spPr>
          <a:xfrm>
            <a:off x="304800" y="914400"/>
            <a:ext cx="8458200" cy="2514600"/>
          </a:xfrm>
        </p:spPr>
        <p:txBody>
          <a:bodyPr/>
          <a:lstStyle/>
          <a:p>
            <a:r>
              <a:rPr lang="en-US" sz="2000" dirty="0"/>
              <a:t>t-test assumes that the populations are normally distributed</a:t>
            </a:r>
          </a:p>
          <a:p>
            <a:pPr lvl="1"/>
            <a:r>
              <a:rPr lang="en-US" sz="2000" dirty="0"/>
              <a:t>Sometimes this is close to true, sometimes not</a:t>
            </a:r>
          </a:p>
          <a:p>
            <a:r>
              <a:rPr lang="en-US" sz="2000" dirty="0">
                <a:solidFill>
                  <a:srgbClr val="49A942"/>
                </a:solidFill>
              </a:rPr>
              <a:t>Wilcoxson Rank Sum test</a:t>
            </a:r>
          </a:p>
          <a:p>
            <a:pPr lvl="1"/>
            <a:r>
              <a:rPr lang="en-US" sz="2000" dirty="0"/>
              <a:t>Makes no assumption about the distributions of the populations</a:t>
            </a:r>
          </a:p>
          <a:p>
            <a:pPr lvl="1"/>
            <a:r>
              <a:rPr lang="en-US" sz="2000" dirty="0"/>
              <a:t>More robust test for difference of means</a:t>
            </a:r>
          </a:p>
          <a:p>
            <a:pPr lvl="1"/>
            <a:r>
              <a:rPr lang="en-US" sz="2000" dirty="0"/>
              <a:t>if p-value is small: reject the null hypothesis (equal means)</a:t>
            </a:r>
          </a:p>
        </p:txBody>
      </p:sp>
      <p:sp>
        <p:nvSpPr>
          <p:cNvPr id="5" name="Footer Placeholder 4"/>
          <p:cNvSpPr>
            <a:spLocks noGrp="1"/>
          </p:cNvSpPr>
          <p:nvPr>
            <p:ph type="ftr" sz="quarter" idx="10"/>
          </p:nvPr>
        </p:nvSpPr>
        <p:spPr/>
        <p:txBody>
          <a:bodyPr/>
          <a:lstStyle/>
          <a:p>
            <a:pPr>
              <a:defRPr/>
            </a:pPr>
            <a:r>
              <a:rPr lang="en-US" dirty="0" smtClean="0"/>
              <a:t>Module 3: Basic Data Analytic Methods Using R</a:t>
            </a:r>
            <a:endParaRPr lang="en-US" dirty="0"/>
          </a:p>
        </p:txBody>
      </p:sp>
      <p:sp>
        <p:nvSpPr>
          <p:cNvPr id="6" name="Slide Number Placeholder 5"/>
          <p:cNvSpPr>
            <a:spLocks noGrp="1"/>
          </p:cNvSpPr>
          <p:nvPr>
            <p:ph type="sldNum" sz="quarter" idx="11"/>
          </p:nvPr>
        </p:nvSpPr>
        <p:spPr/>
        <p:txBody>
          <a:bodyPr/>
          <a:lstStyle/>
          <a:p>
            <a:pPr>
              <a:defRPr/>
            </a:pPr>
            <a:fld id="{895683FA-D0FB-447D-82E1-0D3AF418E355}" type="slidenum">
              <a:rPr lang="en-US"/>
              <a:pPr>
                <a:defRPr/>
              </a:pPr>
              <a:t>28</a:t>
            </a:fld>
            <a:endParaRPr lang="en-US" dirty="0"/>
          </a:p>
        </p:txBody>
      </p:sp>
      <p:sp>
        <p:nvSpPr>
          <p:cNvPr id="9" name="Rectangle 8"/>
          <p:cNvSpPr/>
          <p:nvPr/>
        </p:nvSpPr>
        <p:spPr>
          <a:xfrm>
            <a:off x="2209800" y="3505200"/>
            <a:ext cx="5029200" cy="2462213"/>
          </a:xfrm>
          <a:prstGeom prst="rect">
            <a:avLst/>
          </a:prstGeom>
          <a:solidFill>
            <a:srgbClr val="FFF3D3"/>
          </a:solidFill>
          <a:ln>
            <a:solidFill>
              <a:srgbClr val="49A942"/>
            </a:solidFill>
          </a:ln>
        </p:spPr>
        <p:txBody>
          <a:bodyPr wrap="square">
            <a:spAutoFit/>
          </a:bodyPr>
          <a:lstStyle/>
          <a:p>
            <a:r>
              <a:rPr lang="en-US" sz="1400" dirty="0"/>
              <a:t>&gt; mean(x)</a:t>
            </a:r>
          </a:p>
          <a:p>
            <a:r>
              <a:rPr lang="en-US" sz="1400" dirty="0"/>
              <a:t>[1] 0.5449713</a:t>
            </a:r>
          </a:p>
          <a:p>
            <a:r>
              <a:rPr lang="en-US" sz="1400" dirty="0"/>
              <a:t>&gt; mean(y)</a:t>
            </a:r>
          </a:p>
          <a:p>
            <a:r>
              <a:rPr lang="en-US" sz="1400" dirty="0"/>
              <a:t>[1] 2.372998</a:t>
            </a:r>
          </a:p>
          <a:p>
            <a:r>
              <a:rPr lang="en-US" sz="1400" dirty="0"/>
              <a:t>&gt; </a:t>
            </a:r>
            <a:r>
              <a:rPr lang="en-US" sz="1400" b="1" dirty="0"/>
              <a:t>wilcox.test(x, y)</a:t>
            </a:r>
          </a:p>
          <a:p>
            <a:endParaRPr lang="en-US" sz="1400" dirty="0"/>
          </a:p>
          <a:p>
            <a:r>
              <a:rPr lang="en-US" sz="1400" dirty="0"/>
              <a:t>	</a:t>
            </a:r>
            <a:r>
              <a:rPr lang="en-US" sz="1400" dirty="0" smtClean="0"/>
              <a:t>Wilcoxson </a:t>
            </a:r>
            <a:r>
              <a:rPr lang="en-US" sz="1400" dirty="0"/>
              <a:t>rank sum test</a:t>
            </a:r>
          </a:p>
          <a:p>
            <a:endParaRPr lang="en-US" sz="1400" dirty="0"/>
          </a:p>
          <a:p>
            <a:r>
              <a:rPr lang="en-US" sz="1400" dirty="0"/>
              <a:t>data:  x and y </a:t>
            </a:r>
          </a:p>
          <a:p>
            <a:r>
              <a:rPr lang="en-US" sz="1400" dirty="0"/>
              <a:t>W = 2, </a:t>
            </a:r>
            <a:r>
              <a:rPr lang="en-US" sz="1400" b="1" dirty="0"/>
              <a:t>p-value = 4.33e-05</a:t>
            </a:r>
          </a:p>
          <a:p>
            <a:r>
              <a:rPr lang="en-US" sz="1400" dirty="0"/>
              <a:t>alternative hypothesis: true location shift is not equal to 0 </a:t>
            </a:r>
          </a:p>
        </p:txBody>
      </p:sp>
    </p:spTree>
    <p:extLst>
      <p:ext uri="{BB962C8B-B14F-4D97-AF65-F5344CB8AC3E}">
        <p14:creationId xmlns:p14="http://schemas.microsoft.com/office/powerpoint/2010/main" val="287739183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Hypothesis Testing: Summary</a:t>
            </a:r>
          </a:p>
        </p:txBody>
      </p:sp>
      <p:sp>
        <p:nvSpPr>
          <p:cNvPr id="8" name="Content Placeholder 7"/>
          <p:cNvSpPr>
            <a:spLocks noGrp="1"/>
          </p:cNvSpPr>
          <p:nvPr>
            <p:ph idx="1"/>
          </p:nvPr>
        </p:nvSpPr>
        <p:spPr>
          <a:xfrm>
            <a:off x="381000" y="914400"/>
            <a:ext cx="5562600" cy="5181600"/>
          </a:xfrm>
        </p:spPr>
        <p:txBody>
          <a:bodyPr/>
          <a:lstStyle/>
          <a:p>
            <a:pPr marL="457200" indent="-457200"/>
            <a:r>
              <a:rPr lang="en-US" dirty="0"/>
              <a:t>Calculate the </a:t>
            </a:r>
            <a:r>
              <a:rPr lang="en-US" dirty="0">
                <a:solidFill>
                  <a:schemeClr val="accent2"/>
                </a:solidFill>
              </a:rPr>
              <a:t>test statistic</a:t>
            </a:r>
          </a:p>
          <a:p>
            <a:pPr lvl="1"/>
            <a:r>
              <a:rPr lang="en-US" dirty="0"/>
              <a:t>Different hypothesis tests are appropriate, in different situations</a:t>
            </a:r>
          </a:p>
          <a:p>
            <a:endParaRPr lang="en-US" dirty="0"/>
          </a:p>
          <a:p>
            <a:pPr marL="457200" indent="-457200"/>
            <a:r>
              <a:rPr lang="en-US" dirty="0"/>
              <a:t>Calculate the </a:t>
            </a:r>
            <a:r>
              <a:rPr lang="en-US" dirty="0">
                <a:solidFill>
                  <a:srgbClr val="49A942"/>
                </a:solidFill>
              </a:rPr>
              <a:t>p-value</a:t>
            </a:r>
            <a:r>
              <a:rPr lang="en-US" dirty="0"/>
              <a:t> on the test statistic</a:t>
            </a:r>
          </a:p>
          <a:p>
            <a:endParaRPr lang="en-US" dirty="0"/>
          </a:p>
          <a:p>
            <a:pPr marL="457200" indent="-457200"/>
            <a:r>
              <a:rPr lang="en-US" dirty="0"/>
              <a:t>If p-value is "small" then reject the null hypothesis</a:t>
            </a:r>
          </a:p>
          <a:p>
            <a:pPr lvl="1"/>
            <a:r>
              <a:rPr lang="en-US" dirty="0"/>
              <a:t>"small" is often p &lt; 0.05 by convention (95% confidence)</a:t>
            </a:r>
          </a:p>
          <a:p>
            <a:pPr lvl="1"/>
            <a:r>
              <a:rPr lang="en-US" dirty="0"/>
              <a:t>Many data scientists prefer a smaller threshold.</a:t>
            </a:r>
          </a:p>
        </p:txBody>
      </p:sp>
      <p:sp>
        <p:nvSpPr>
          <p:cNvPr id="5" name="Footer Placeholder 4"/>
          <p:cNvSpPr>
            <a:spLocks noGrp="1"/>
          </p:cNvSpPr>
          <p:nvPr>
            <p:ph type="ftr" sz="quarter" idx="10"/>
          </p:nvPr>
        </p:nvSpPr>
        <p:spPr/>
        <p:txBody>
          <a:bodyPr/>
          <a:lstStyle/>
          <a:p>
            <a:pPr>
              <a:defRPr/>
            </a:pPr>
            <a:r>
              <a:rPr lang="en-US" dirty="0" smtClean="0"/>
              <a:t>Module 3: Basic Data Analytic Methods Using R</a:t>
            </a:r>
            <a:endParaRPr lang="en-US" dirty="0"/>
          </a:p>
        </p:txBody>
      </p:sp>
      <p:sp>
        <p:nvSpPr>
          <p:cNvPr id="6" name="Slide Number Placeholder 5"/>
          <p:cNvSpPr>
            <a:spLocks noGrp="1"/>
          </p:cNvSpPr>
          <p:nvPr>
            <p:ph type="sldNum" sz="quarter" idx="11"/>
          </p:nvPr>
        </p:nvSpPr>
        <p:spPr/>
        <p:txBody>
          <a:bodyPr/>
          <a:lstStyle/>
          <a:p>
            <a:pPr>
              <a:defRPr/>
            </a:pPr>
            <a:fld id="{895683FA-D0FB-447D-82E1-0D3AF418E355}" type="slidenum">
              <a:rPr lang="en-US"/>
              <a:pPr>
                <a:defRPr/>
              </a:pPr>
              <a:t>29</a:t>
            </a:fld>
            <a:endParaRPr lang="en-US" dirty="0"/>
          </a:p>
        </p:txBody>
      </p:sp>
      <p:pic>
        <p:nvPicPr>
          <p:cNvPr id="2" name="Picture 1"/>
          <p:cNvPicPr>
            <a:picLocks noChangeAspect="1"/>
          </p:cNvPicPr>
          <p:nvPr/>
        </p:nvPicPr>
        <p:blipFill>
          <a:blip r:embed="rId3" cstate="print">
            <a:alphaModFix amt="32000"/>
          </a:blip>
          <a:stretch>
            <a:fillRect/>
          </a:stretch>
        </p:blipFill>
        <p:spPr>
          <a:xfrm>
            <a:off x="5943600" y="990600"/>
            <a:ext cx="2895600" cy="1838749"/>
          </a:xfrm>
          <a:prstGeom prst="rect">
            <a:avLst/>
          </a:prstGeom>
          <a:solidFill>
            <a:schemeClr val="accent4">
              <a:lumMod val="20000"/>
              <a:lumOff val="80000"/>
            </a:schemeClr>
          </a:solidFill>
          <a:ln>
            <a:solidFill>
              <a:srgbClr val="49A942">
                <a:alpha val="90000"/>
              </a:srgbClr>
            </a:solidFill>
          </a:ln>
          <a:effectLst>
            <a:softEdge rad="38100"/>
          </a:effectLst>
        </p:spPr>
      </p:pic>
    </p:spTree>
    <p:extLst>
      <p:ext uri="{BB962C8B-B14F-4D97-AF65-F5344CB8AC3E}">
        <p14:creationId xmlns:p14="http://schemas.microsoft.com/office/powerpoint/2010/main" val="351400626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Anscombe’s Quartet</a:t>
            </a:r>
            <a:endParaRPr lang="en-US" dirty="0"/>
          </a:p>
        </p:txBody>
      </p:sp>
      <p:sp>
        <p:nvSpPr>
          <p:cNvPr id="5" name="Footer Placeholder 4"/>
          <p:cNvSpPr>
            <a:spLocks noGrp="1"/>
          </p:cNvSpPr>
          <p:nvPr>
            <p:ph type="ftr" sz="quarter" idx="13"/>
          </p:nvPr>
        </p:nvSpPr>
        <p:spPr/>
        <p:txBody>
          <a:bodyPr/>
          <a:lstStyle/>
          <a:p>
            <a:pPr>
              <a:defRPr/>
            </a:pPr>
            <a:r>
              <a:rPr lang="en-US" dirty="0" smtClean="0"/>
              <a:t>Module 3: Basic Data Analytic Methods Using R</a:t>
            </a:r>
            <a:endParaRPr lang="en-US" dirty="0"/>
          </a:p>
        </p:txBody>
      </p:sp>
      <p:graphicFrame>
        <p:nvGraphicFramePr>
          <p:cNvPr id="7" name="Table 6"/>
          <p:cNvGraphicFramePr>
            <a:graphicFrameLocks noGrp="1"/>
          </p:cNvGraphicFramePr>
          <p:nvPr/>
        </p:nvGraphicFramePr>
        <p:xfrm>
          <a:off x="152400" y="1447800"/>
          <a:ext cx="4191000" cy="4480560"/>
        </p:xfrm>
        <a:graphic>
          <a:graphicData uri="http://schemas.openxmlformats.org/drawingml/2006/table">
            <a:tbl>
              <a:tblPr firstRow="1" bandRow="1">
                <a:tableStyleId>{5C22544A-7EE6-4342-B048-85BDC9FD1C3A}</a:tableStyleId>
              </a:tblPr>
              <a:tblGrid>
                <a:gridCol w="2667000">
                  <a:extLst>
                    <a:ext uri="{9D8B030D-6E8A-4147-A177-3AD203B41FA5}">
                      <a16:colId xmlns:a16="http://schemas.microsoft.com/office/drawing/2014/main" val="20000"/>
                    </a:ext>
                  </a:extLst>
                </a:gridCol>
                <a:gridCol w="1524000">
                  <a:extLst>
                    <a:ext uri="{9D8B030D-6E8A-4147-A177-3AD203B41FA5}">
                      <a16:colId xmlns:a16="http://schemas.microsoft.com/office/drawing/2014/main" val="20001"/>
                    </a:ext>
                  </a:extLst>
                </a:gridCol>
              </a:tblGrid>
              <a:tr h="323461">
                <a:tc>
                  <a:txBody>
                    <a:bodyPr/>
                    <a:lstStyle/>
                    <a:p>
                      <a:r>
                        <a:rPr lang="en-US" dirty="0" smtClean="0"/>
                        <a:t>Property</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smtClean="0"/>
                        <a:t>Values</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23461">
                <a:tc>
                  <a:txBody>
                    <a:bodyPr/>
                    <a:lstStyle/>
                    <a:p>
                      <a:r>
                        <a:rPr lang="en-US" dirty="0" smtClean="0"/>
                        <a:t>Mean of x in each case</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smtClean="0"/>
                        <a:t>9</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566057">
                <a:tc>
                  <a:txBody>
                    <a:bodyPr/>
                    <a:lstStyle/>
                    <a:p>
                      <a:r>
                        <a:rPr lang="en-US" dirty="0" smtClean="0"/>
                        <a:t>Exact variance</a:t>
                      </a:r>
                      <a:r>
                        <a:rPr lang="en-US" baseline="0" dirty="0" smtClean="0"/>
                        <a:t> of x in each case</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mtClean="0"/>
                        <a:t>11</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566057">
                <a:tc>
                  <a:txBody>
                    <a:bodyPr/>
                    <a:lstStyle/>
                    <a:p>
                      <a:r>
                        <a:rPr lang="en-US" dirty="0" smtClean="0"/>
                        <a:t>Exact</a:t>
                      </a:r>
                      <a:r>
                        <a:rPr lang="en-US" baseline="0" dirty="0" smtClean="0"/>
                        <a:t> mean of y in each case</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smtClean="0"/>
                        <a:t>7.5 (to 2</a:t>
                      </a:r>
                      <a:r>
                        <a:rPr lang="en-US" baseline="0" dirty="0" smtClean="0"/>
                        <a:t> d.p)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566057">
                <a:tc>
                  <a:txBody>
                    <a:bodyPr/>
                    <a:lstStyle/>
                    <a:p>
                      <a:r>
                        <a:rPr lang="en-US" dirty="0" smtClean="0"/>
                        <a:t>Variance</a:t>
                      </a:r>
                      <a:r>
                        <a:rPr lang="en-US" baseline="0" dirty="0" smtClean="0"/>
                        <a:t> of Y in each case</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smtClean="0"/>
                        <a:t>4.13 (to</a:t>
                      </a:r>
                      <a:r>
                        <a:rPr lang="en-US" baseline="0" dirty="0" smtClean="0"/>
                        <a:t> 2 d.p)</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566057">
                <a:tc>
                  <a:txBody>
                    <a:bodyPr/>
                    <a:lstStyle/>
                    <a:p>
                      <a:r>
                        <a:rPr lang="en-US" dirty="0" smtClean="0"/>
                        <a:t>Correlations between x and y in each case</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smtClean="0"/>
                        <a:t>0.816</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1051249">
                <a:tc>
                  <a:txBody>
                    <a:bodyPr/>
                    <a:lstStyle/>
                    <a:p>
                      <a:r>
                        <a:rPr lang="en-US" dirty="0" smtClean="0"/>
                        <a:t>Linear</a:t>
                      </a:r>
                      <a:r>
                        <a:rPr lang="en-US" baseline="0" dirty="0" smtClean="0"/>
                        <a:t> regression line in each case</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smtClean="0"/>
                        <a:t>Y = 3.00 + 0.500x (to</a:t>
                      </a:r>
                      <a:r>
                        <a:rPr lang="en-US" baseline="0" dirty="0" smtClean="0"/>
                        <a:t> 2 d.p and 3 d.p resp.)</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sp>
        <p:nvSpPr>
          <p:cNvPr id="8" name="TextBox 7"/>
          <p:cNvSpPr txBox="1"/>
          <p:nvPr/>
        </p:nvSpPr>
        <p:spPr>
          <a:xfrm>
            <a:off x="152400" y="762000"/>
            <a:ext cx="8724900" cy="369332"/>
          </a:xfrm>
          <a:prstGeom prst="rect">
            <a:avLst/>
          </a:prstGeom>
          <a:noFill/>
        </p:spPr>
        <p:txBody>
          <a:bodyPr wrap="square" rtlCol="0">
            <a:spAutoFit/>
          </a:bodyPr>
          <a:lstStyle/>
          <a:p>
            <a:r>
              <a:rPr lang="en-US" dirty="0" smtClean="0"/>
              <a:t>4 data sets, characterized by the following. Are they the same, or are they different? </a:t>
            </a:r>
            <a:endParaRPr lang="en-US" dirty="0"/>
          </a:p>
        </p:txBody>
      </p:sp>
      <p:graphicFrame>
        <p:nvGraphicFramePr>
          <p:cNvPr id="10" name="Table 9"/>
          <p:cNvGraphicFramePr>
            <a:graphicFrameLocks noGrp="1"/>
          </p:cNvGraphicFramePr>
          <p:nvPr/>
        </p:nvGraphicFramePr>
        <p:xfrm>
          <a:off x="4572000" y="1447800"/>
          <a:ext cx="990600" cy="2667002"/>
        </p:xfrm>
        <a:graphic>
          <a:graphicData uri="http://schemas.openxmlformats.org/drawingml/2006/table">
            <a:tbl>
              <a:tblPr/>
              <a:tblGrid>
                <a:gridCol w="495300">
                  <a:extLst>
                    <a:ext uri="{9D8B030D-6E8A-4147-A177-3AD203B41FA5}">
                      <a16:colId xmlns:a16="http://schemas.microsoft.com/office/drawing/2014/main" val="20000"/>
                    </a:ext>
                  </a:extLst>
                </a:gridCol>
                <a:gridCol w="495300">
                  <a:extLst>
                    <a:ext uri="{9D8B030D-6E8A-4147-A177-3AD203B41FA5}">
                      <a16:colId xmlns:a16="http://schemas.microsoft.com/office/drawing/2014/main" val="20001"/>
                    </a:ext>
                  </a:extLst>
                </a:gridCol>
              </a:tblGrid>
              <a:tr h="205154">
                <a:tc gridSpan="2">
                  <a:txBody>
                    <a:bodyPr/>
                    <a:lstStyle/>
                    <a:p>
                      <a:pPr algn="ctr" fontAlgn="b"/>
                      <a:r>
                        <a:rPr lang="en-US" sz="1100" b="1" i="0" u="none" strike="noStrike" dirty="0">
                          <a:solidFill>
                            <a:srgbClr val="000000"/>
                          </a:solidFill>
                          <a:latin typeface="Calibri"/>
                        </a:rPr>
                        <a:t>i</a:t>
                      </a:r>
                    </a:p>
                  </a:txBody>
                  <a:tcPr marL="9525" marR="9525" marT="9525" marB="0" anchor="b">
                    <a:lnL>
                      <a:noFill/>
                    </a:lnL>
                    <a:lnR>
                      <a:noFill/>
                    </a:lnR>
                    <a:lnT>
                      <a:noFill/>
                    </a:lnT>
                    <a:lnB>
                      <a:noFill/>
                    </a:lnB>
                  </a:tcPr>
                </a:tc>
                <a:tc hMerge="1">
                  <a:txBody>
                    <a:bodyPr/>
                    <a:lstStyle/>
                    <a:p>
                      <a:endParaRPr lang="en-US"/>
                    </a:p>
                  </a:txBody>
                  <a:tcPr/>
                </a:tc>
                <a:extLst>
                  <a:ext uri="{0D108BD9-81ED-4DB2-BD59-A6C34878D82A}">
                    <a16:rowId xmlns:a16="http://schemas.microsoft.com/office/drawing/2014/main" val="10000"/>
                  </a:ext>
                </a:extLst>
              </a:tr>
              <a:tr h="205154">
                <a:tc>
                  <a:txBody>
                    <a:bodyPr/>
                    <a:lstStyle/>
                    <a:p>
                      <a:pPr algn="ctr" fontAlgn="b"/>
                      <a:r>
                        <a:rPr lang="en-US" sz="1100" b="0" i="0" u="none" strike="noStrike" dirty="0">
                          <a:solidFill>
                            <a:srgbClr val="000000"/>
                          </a:solidFill>
                          <a:latin typeface="Calibri"/>
                        </a:rPr>
                        <a:t>X</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latin typeface="Calibri"/>
                        </a:rPr>
                        <a:t>y</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205154">
                <a:tc>
                  <a:txBody>
                    <a:bodyPr/>
                    <a:lstStyle/>
                    <a:p>
                      <a:pPr algn="r" fontAlgn="b"/>
                      <a:r>
                        <a:rPr lang="en-US" sz="1000" b="0" i="0" u="none" strike="noStrike" dirty="0">
                          <a:solidFill>
                            <a:srgbClr val="000000"/>
                          </a:solidFill>
                          <a:latin typeface="Arial"/>
                        </a:rPr>
                        <a:t>10.00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9F9F9"/>
                    </a:solidFill>
                  </a:tcPr>
                </a:tc>
                <a:tc>
                  <a:txBody>
                    <a:bodyPr/>
                    <a:lstStyle/>
                    <a:p>
                      <a:pPr algn="r" fontAlgn="b"/>
                      <a:r>
                        <a:rPr lang="en-US" sz="1000" b="0" i="0" u="none" strike="noStrike" dirty="0">
                          <a:solidFill>
                            <a:srgbClr val="000000"/>
                          </a:solidFill>
                          <a:latin typeface="Arial"/>
                        </a:rPr>
                        <a:t>8.04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205154">
                <a:tc>
                  <a:txBody>
                    <a:bodyPr/>
                    <a:lstStyle/>
                    <a:p>
                      <a:pPr algn="r" fontAlgn="b"/>
                      <a:r>
                        <a:rPr lang="en-US" sz="1000" b="0" i="0" u="none" strike="noStrike" dirty="0">
                          <a:solidFill>
                            <a:srgbClr val="000000"/>
                          </a:solidFill>
                          <a:latin typeface="Arial"/>
                        </a:rPr>
                        <a:t>8.00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9F9F9"/>
                    </a:solidFill>
                  </a:tcPr>
                </a:tc>
                <a:tc>
                  <a:txBody>
                    <a:bodyPr/>
                    <a:lstStyle/>
                    <a:p>
                      <a:pPr algn="r" fontAlgn="b"/>
                      <a:r>
                        <a:rPr lang="en-US" sz="1000" b="0" i="0" u="none" strike="noStrike" dirty="0">
                          <a:solidFill>
                            <a:srgbClr val="000000"/>
                          </a:solidFill>
                          <a:latin typeface="Arial"/>
                        </a:rPr>
                        <a:t>6.95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205154">
                <a:tc>
                  <a:txBody>
                    <a:bodyPr/>
                    <a:lstStyle/>
                    <a:p>
                      <a:pPr algn="r" fontAlgn="b"/>
                      <a:r>
                        <a:rPr lang="en-US" sz="1000" b="0" i="0" u="none" strike="noStrike" dirty="0">
                          <a:solidFill>
                            <a:srgbClr val="000000"/>
                          </a:solidFill>
                          <a:latin typeface="Arial"/>
                        </a:rPr>
                        <a:t>13.00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9F9F9"/>
                    </a:solidFill>
                  </a:tcPr>
                </a:tc>
                <a:tc>
                  <a:txBody>
                    <a:bodyPr/>
                    <a:lstStyle/>
                    <a:p>
                      <a:pPr algn="r" fontAlgn="b"/>
                      <a:r>
                        <a:rPr lang="en-US" sz="1000" b="0" i="0" u="none" strike="noStrike" dirty="0">
                          <a:solidFill>
                            <a:srgbClr val="000000"/>
                          </a:solidFill>
                          <a:latin typeface="Arial"/>
                        </a:rPr>
                        <a:t>7.58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9F9F9"/>
                    </a:solidFill>
                  </a:tcPr>
                </a:tc>
                <a:extLst>
                  <a:ext uri="{0D108BD9-81ED-4DB2-BD59-A6C34878D82A}">
                    <a16:rowId xmlns:a16="http://schemas.microsoft.com/office/drawing/2014/main" val="10004"/>
                  </a:ext>
                </a:extLst>
              </a:tr>
              <a:tr h="205154">
                <a:tc>
                  <a:txBody>
                    <a:bodyPr/>
                    <a:lstStyle/>
                    <a:p>
                      <a:pPr algn="r" fontAlgn="b"/>
                      <a:r>
                        <a:rPr lang="en-US" sz="1000" b="0" i="0" u="none" strike="noStrike" dirty="0">
                          <a:solidFill>
                            <a:srgbClr val="000000"/>
                          </a:solidFill>
                          <a:latin typeface="Arial"/>
                        </a:rPr>
                        <a:t>9.00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9F9F9"/>
                    </a:solidFill>
                  </a:tcPr>
                </a:tc>
                <a:tc>
                  <a:txBody>
                    <a:bodyPr/>
                    <a:lstStyle/>
                    <a:p>
                      <a:pPr algn="r" fontAlgn="b"/>
                      <a:r>
                        <a:rPr lang="en-US" sz="1000" b="0" i="0" u="none" strike="noStrike" dirty="0">
                          <a:solidFill>
                            <a:srgbClr val="000000"/>
                          </a:solidFill>
                          <a:latin typeface="Arial"/>
                        </a:rPr>
                        <a:t>8.81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9F9F9"/>
                    </a:solidFill>
                  </a:tcPr>
                </a:tc>
                <a:extLst>
                  <a:ext uri="{0D108BD9-81ED-4DB2-BD59-A6C34878D82A}">
                    <a16:rowId xmlns:a16="http://schemas.microsoft.com/office/drawing/2014/main" val="10005"/>
                  </a:ext>
                </a:extLst>
              </a:tr>
              <a:tr h="205154">
                <a:tc>
                  <a:txBody>
                    <a:bodyPr/>
                    <a:lstStyle/>
                    <a:p>
                      <a:pPr algn="r" fontAlgn="b"/>
                      <a:r>
                        <a:rPr lang="en-US" sz="1000" b="0" i="0" u="none" strike="noStrike" dirty="0">
                          <a:solidFill>
                            <a:srgbClr val="000000"/>
                          </a:solidFill>
                          <a:latin typeface="Arial"/>
                        </a:rPr>
                        <a:t>11.00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9F9F9"/>
                    </a:solidFill>
                  </a:tcPr>
                </a:tc>
                <a:tc>
                  <a:txBody>
                    <a:bodyPr/>
                    <a:lstStyle/>
                    <a:p>
                      <a:pPr algn="r" fontAlgn="b"/>
                      <a:r>
                        <a:rPr lang="en-US" sz="1000" b="0" i="0" u="none" strike="noStrike" dirty="0">
                          <a:solidFill>
                            <a:srgbClr val="000000"/>
                          </a:solidFill>
                          <a:latin typeface="Arial"/>
                        </a:rPr>
                        <a:t>8.33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9F9F9"/>
                    </a:solidFill>
                  </a:tcPr>
                </a:tc>
                <a:extLst>
                  <a:ext uri="{0D108BD9-81ED-4DB2-BD59-A6C34878D82A}">
                    <a16:rowId xmlns:a16="http://schemas.microsoft.com/office/drawing/2014/main" val="10006"/>
                  </a:ext>
                </a:extLst>
              </a:tr>
              <a:tr h="205154">
                <a:tc>
                  <a:txBody>
                    <a:bodyPr/>
                    <a:lstStyle/>
                    <a:p>
                      <a:pPr algn="r" fontAlgn="b"/>
                      <a:r>
                        <a:rPr lang="en-US" sz="1000" b="0" i="0" u="none" strike="noStrike" dirty="0">
                          <a:solidFill>
                            <a:srgbClr val="000000"/>
                          </a:solidFill>
                          <a:latin typeface="Arial"/>
                        </a:rPr>
                        <a:t>14.00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9F9F9"/>
                    </a:solidFill>
                  </a:tcPr>
                </a:tc>
                <a:tc>
                  <a:txBody>
                    <a:bodyPr/>
                    <a:lstStyle/>
                    <a:p>
                      <a:pPr algn="r" fontAlgn="b"/>
                      <a:r>
                        <a:rPr lang="en-US" sz="1000" b="0" i="0" u="none" strike="noStrike" dirty="0">
                          <a:solidFill>
                            <a:srgbClr val="000000"/>
                          </a:solidFill>
                          <a:latin typeface="Arial"/>
                        </a:rPr>
                        <a:t>9.96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9F9F9"/>
                    </a:solidFill>
                  </a:tcPr>
                </a:tc>
                <a:extLst>
                  <a:ext uri="{0D108BD9-81ED-4DB2-BD59-A6C34878D82A}">
                    <a16:rowId xmlns:a16="http://schemas.microsoft.com/office/drawing/2014/main" val="10007"/>
                  </a:ext>
                </a:extLst>
              </a:tr>
              <a:tr h="205154">
                <a:tc>
                  <a:txBody>
                    <a:bodyPr/>
                    <a:lstStyle/>
                    <a:p>
                      <a:pPr algn="r" fontAlgn="b"/>
                      <a:r>
                        <a:rPr lang="en-US" sz="1000" b="0" i="0" u="none" strike="noStrike" dirty="0">
                          <a:solidFill>
                            <a:srgbClr val="000000"/>
                          </a:solidFill>
                          <a:latin typeface="Arial"/>
                        </a:rPr>
                        <a:t>6.00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9F9F9"/>
                    </a:solidFill>
                  </a:tcPr>
                </a:tc>
                <a:tc>
                  <a:txBody>
                    <a:bodyPr/>
                    <a:lstStyle/>
                    <a:p>
                      <a:pPr algn="r" fontAlgn="b"/>
                      <a:r>
                        <a:rPr lang="en-US" sz="1000" b="0" i="0" u="none" strike="noStrike" dirty="0">
                          <a:solidFill>
                            <a:srgbClr val="000000"/>
                          </a:solidFill>
                          <a:latin typeface="Arial"/>
                        </a:rPr>
                        <a:t>7.24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9F9F9"/>
                    </a:solidFill>
                  </a:tcPr>
                </a:tc>
                <a:extLst>
                  <a:ext uri="{0D108BD9-81ED-4DB2-BD59-A6C34878D82A}">
                    <a16:rowId xmlns:a16="http://schemas.microsoft.com/office/drawing/2014/main" val="10008"/>
                  </a:ext>
                </a:extLst>
              </a:tr>
              <a:tr h="205154">
                <a:tc>
                  <a:txBody>
                    <a:bodyPr/>
                    <a:lstStyle/>
                    <a:p>
                      <a:pPr algn="r" fontAlgn="b"/>
                      <a:r>
                        <a:rPr lang="en-US" sz="1000" b="0" i="0" u="none" strike="noStrike" dirty="0">
                          <a:solidFill>
                            <a:srgbClr val="000000"/>
                          </a:solidFill>
                          <a:latin typeface="Arial"/>
                        </a:rPr>
                        <a:t>4.00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9F9F9"/>
                    </a:solidFill>
                  </a:tcPr>
                </a:tc>
                <a:tc>
                  <a:txBody>
                    <a:bodyPr/>
                    <a:lstStyle/>
                    <a:p>
                      <a:pPr algn="r" fontAlgn="b"/>
                      <a:r>
                        <a:rPr lang="en-US" sz="1000" b="0" i="0" u="none" strike="noStrike" dirty="0">
                          <a:solidFill>
                            <a:srgbClr val="000000"/>
                          </a:solidFill>
                          <a:latin typeface="Arial"/>
                        </a:rPr>
                        <a:t>4.26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9F9F9"/>
                    </a:solidFill>
                  </a:tcPr>
                </a:tc>
                <a:extLst>
                  <a:ext uri="{0D108BD9-81ED-4DB2-BD59-A6C34878D82A}">
                    <a16:rowId xmlns:a16="http://schemas.microsoft.com/office/drawing/2014/main" val="10009"/>
                  </a:ext>
                </a:extLst>
              </a:tr>
              <a:tr h="205154">
                <a:tc>
                  <a:txBody>
                    <a:bodyPr/>
                    <a:lstStyle/>
                    <a:p>
                      <a:pPr algn="r" fontAlgn="b"/>
                      <a:r>
                        <a:rPr lang="en-US" sz="1000" b="0" i="0" u="none" strike="noStrike" dirty="0">
                          <a:solidFill>
                            <a:srgbClr val="000000"/>
                          </a:solidFill>
                          <a:latin typeface="Arial"/>
                        </a:rPr>
                        <a:t>12.00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9F9F9"/>
                    </a:solidFill>
                  </a:tcPr>
                </a:tc>
                <a:tc>
                  <a:txBody>
                    <a:bodyPr/>
                    <a:lstStyle/>
                    <a:p>
                      <a:pPr algn="r" fontAlgn="b"/>
                      <a:r>
                        <a:rPr lang="en-US" sz="1000" b="0" i="0" u="none" strike="noStrike" dirty="0">
                          <a:solidFill>
                            <a:srgbClr val="000000"/>
                          </a:solidFill>
                          <a:latin typeface="Arial"/>
                        </a:rPr>
                        <a:t>10.84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9F9F9"/>
                    </a:solidFill>
                  </a:tcPr>
                </a:tc>
                <a:extLst>
                  <a:ext uri="{0D108BD9-81ED-4DB2-BD59-A6C34878D82A}">
                    <a16:rowId xmlns:a16="http://schemas.microsoft.com/office/drawing/2014/main" val="10010"/>
                  </a:ext>
                </a:extLst>
              </a:tr>
              <a:tr h="205154">
                <a:tc>
                  <a:txBody>
                    <a:bodyPr/>
                    <a:lstStyle/>
                    <a:p>
                      <a:pPr algn="r" fontAlgn="b"/>
                      <a:r>
                        <a:rPr lang="en-US" sz="1000" b="0" i="0" u="none" strike="noStrike" dirty="0">
                          <a:solidFill>
                            <a:srgbClr val="000000"/>
                          </a:solidFill>
                          <a:latin typeface="Arial"/>
                        </a:rPr>
                        <a:t>7.00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9F9F9"/>
                    </a:solidFill>
                  </a:tcPr>
                </a:tc>
                <a:tc>
                  <a:txBody>
                    <a:bodyPr/>
                    <a:lstStyle/>
                    <a:p>
                      <a:pPr algn="r" fontAlgn="b"/>
                      <a:r>
                        <a:rPr lang="en-US" sz="1000" b="0" i="0" u="none" strike="noStrike" dirty="0">
                          <a:solidFill>
                            <a:srgbClr val="000000"/>
                          </a:solidFill>
                          <a:latin typeface="Arial"/>
                        </a:rPr>
                        <a:t>4.82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9F9F9"/>
                    </a:solidFill>
                  </a:tcPr>
                </a:tc>
                <a:extLst>
                  <a:ext uri="{0D108BD9-81ED-4DB2-BD59-A6C34878D82A}">
                    <a16:rowId xmlns:a16="http://schemas.microsoft.com/office/drawing/2014/main" val="10011"/>
                  </a:ext>
                </a:extLst>
              </a:tr>
              <a:tr h="205154">
                <a:tc>
                  <a:txBody>
                    <a:bodyPr/>
                    <a:lstStyle/>
                    <a:p>
                      <a:pPr algn="r" fontAlgn="b"/>
                      <a:r>
                        <a:rPr lang="en-US" sz="1000" b="0" i="0" u="none" strike="noStrike" dirty="0">
                          <a:solidFill>
                            <a:srgbClr val="000000"/>
                          </a:solidFill>
                          <a:latin typeface="Arial"/>
                        </a:rPr>
                        <a:t>5.00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9F9F9"/>
                    </a:solidFill>
                  </a:tcPr>
                </a:tc>
                <a:tc>
                  <a:txBody>
                    <a:bodyPr/>
                    <a:lstStyle/>
                    <a:p>
                      <a:pPr algn="r" fontAlgn="b"/>
                      <a:r>
                        <a:rPr lang="en-US" sz="1000" b="0" i="0" u="none" strike="noStrike" dirty="0">
                          <a:solidFill>
                            <a:srgbClr val="000000"/>
                          </a:solidFill>
                          <a:latin typeface="Arial"/>
                        </a:rPr>
                        <a:t>5.68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9F9F9"/>
                    </a:solidFill>
                  </a:tcPr>
                </a:tc>
                <a:extLst>
                  <a:ext uri="{0D108BD9-81ED-4DB2-BD59-A6C34878D82A}">
                    <a16:rowId xmlns:a16="http://schemas.microsoft.com/office/drawing/2014/main" val="10012"/>
                  </a:ext>
                </a:extLst>
              </a:tr>
            </a:tbl>
          </a:graphicData>
        </a:graphic>
      </p:graphicFrame>
      <p:graphicFrame>
        <p:nvGraphicFramePr>
          <p:cNvPr id="11" name="Table 10"/>
          <p:cNvGraphicFramePr>
            <a:graphicFrameLocks noGrp="1"/>
          </p:cNvGraphicFramePr>
          <p:nvPr/>
        </p:nvGraphicFramePr>
        <p:xfrm>
          <a:off x="5638800" y="2057400"/>
          <a:ext cx="914400" cy="2362204"/>
        </p:xfrm>
        <a:graphic>
          <a:graphicData uri="http://schemas.openxmlformats.org/drawingml/2006/table">
            <a:tbl>
              <a:tblPr/>
              <a:tblGrid>
                <a:gridCol w="457200">
                  <a:extLst>
                    <a:ext uri="{9D8B030D-6E8A-4147-A177-3AD203B41FA5}">
                      <a16:colId xmlns:a16="http://schemas.microsoft.com/office/drawing/2014/main" val="20000"/>
                    </a:ext>
                  </a:extLst>
                </a:gridCol>
                <a:gridCol w="457200">
                  <a:extLst>
                    <a:ext uri="{9D8B030D-6E8A-4147-A177-3AD203B41FA5}">
                      <a16:colId xmlns:a16="http://schemas.microsoft.com/office/drawing/2014/main" val="20001"/>
                    </a:ext>
                  </a:extLst>
                </a:gridCol>
              </a:tblGrid>
              <a:tr h="181708">
                <a:tc gridSpan="2">
                  <a:txBody>
                    <a:bodyPr/>
                    <a:lstStyle/>
                    <a:p>
                      <a:pPr algn="ctr" fontAlgn="b"/>
                      <a:r>
                        <a:rPr lang="en-US" sz="1100" b="1" i="0" u="none" strike="noStrike" dirty="0">
                          <a:solidFill>
                            <a:srgbClr val="000000"/>
                          </a:solidFill>
                          <a:latin typeface="Calibri"/>
                        </a:rPr>
                        <a:t>ii</a:t>
                      </a:r>
                    </a:p>
                  </a:txBody>
                  <a:tcPr marL="9525" marR="9525" marT="9525" marB="0" anchor="b">
                    <a:lnL>
                      <a:noFill/>
                    </a:lnL>
                    <a:lnR>
                      <a:noFill/>
                    </a:lnR>
                    <a:lnT>
                      <a:noFill/>
                    </a:lnT>
                    <a:lnB>
                      <a:noFill/>
                    </a:lnB>
                  </a:tcPr>
                </a:tc>
                <a:tc hMerge="1">
                  <a:txBody>
                    <a:bodyPr/>
                    <a:lstStyle/>
                    <a:p>
                      <a:endParaRPr lang="en-US"/>
                    </a:p>
                  </a:txBody>
                  <a:tcPr/>
                </a:tc>
                <a:extLst>
                  <a:ext uri="{0D108BD9-81ED-4DB2-BD59-A6C34878D82A}">
                    <a16:rowId xmlns:a16="http://schemas.microsoft.com/office/drawing/2014/main" val="10000"/>
                  </a:ext>
                </a:extLst>
              </a:tr>
              <a:tr h="181708">
                <a:tc>
                  <a:txBody>
                    <a:bodyPr/>
                    <a:lstStyle/>
                    <a:p>
                      <a:pPr algn="ctr" fontAlgn="b"/>
                      <a:r>
                        <a:rPr lang="en-US" sz="1100" b="0" i="0" u="none" strike="noStrike" dirty="0">
                          <a:solidFill>
                            <a:srgbClr val="000000"/>
                          </a:solidFill>
                          <a:latin typeface="Calibri"/>
                        </a:rPr>
                        <a:t>x</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latin typeface="Calibri"/>
                        </a:rPr>
                        <a:t>y</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81708">
                <a:tc>
                  <a:txBody>
                    <a:bodyPr/>
                    <a:lstStyle/>
                    <a:p>
                      <a:pPr algn="r" fontAlgn="b"/>
                      <a:r>
                        <a:rPr lang="en-US" sz="1000" b="0" i="0" u="none" strike="noStrike" dirty="0">
                          <a:solidFill>
                            <a:srgbClr val="000000"/>
                          </a:solidFill>
                          <a:latin typeface="Arial"/>
                        </a:rPr>
                        <a:t>10.00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9F9F9"/>
                    </a:solidFill>
                  </a:tcPr>
                </a:tc>
                <a:tc>
                  <a:txBody>
                    <a:bodyPr/>
                    <a:lstStyle/>
                    <a:p>
                      <a:pPr algn="r" fontAlgn="b"/>
                      <a:r>
                        <a:rPr lang="en-US" sz="1000" b="0" i="0" u="none" strike="noStrike" dirty="0">
                          <a:solidFill>
                            <a:srgbClr val="000000"/>
                          </a:solidFill>
                          <a:latin typeface="Arial"/>
                        </a:rPr>
                        <a:t>9.14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181708">
                <a:tc>
                  <a:txBody>
                    <a:bodyPr/>
                    <a:lstStyle/>
                    <a:p>
                      <a:pPr algn="r" fontAlgn="b"/>
                      <a:r>
                        <a:rPr lang="en-US" sz="1000" b="0" i="0" u="none" strike="noStrike" dirty="0">
                          <a:solidFill>
                            <a:srgbClr val="000000"/>
                          </a:solidFill>
                          <a:latin typeface="Arial"/>
                        </a:rPr>
                        <a:t>8.00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9F9F9"/>
                    </a:solidFill>
                  </a:tcPr>
                </a:tc>
                <a:tc>
                  <a:txBody>
                    <a:bodyPr/>
                    <a:lstStyle/>
                    <a:p>
                      <a:pPr algn="r" fontAlgn="b"/>
                      <a:r>
                        <a:rPr lang="en-US" sz="1000" b="0" i="0" u="none" strike="noStrike" dirty="0">
                          <a:solidFill>
                            <a:srgbClr val="000000"/>
                          </a:solidFill>
                          <a:latin typeface="Arial"/>
                        </a:rPr>
                        <a:t>8.14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181708">
                <a:tc>
                  <a:txBody>
                    <a:bodyPr/>
                    <a:lstStyle/>
                    <a:p>
                      <a:pPr algn="r" fontAlgn="b"/>
                      <a:r>
                        <a:rPr lang="en-US" sz="1000" b="0" i="0" u="none" strike="noStrike" dirty="0">
                          <a:solidFill>
                            <a:srgbClr val="000000"/>
                          </a:solidFill>
                          <a:latin typeface="Arial"/>
                        </a:rPr>
                        <a:t>13.00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9F9F9"/>
                    </a:solidFill>
                  </a:tcPr>
                </a:tc>
                <a:tc>
                  <a:txBody>
                    <a:bodyPr/>
                    <a:lstStyle/>
                    <a:p>
                      <a:pPr algn="r" fontAlgn="b"/>
                      <a:r>
                        <a:rPr lang="en-US" sz="1000" b="0" i="0" u="none" strike="noStrike" dirty="0">
                          <a:solidFill>
                            <a:srgbClr val="000000"/>
                          </a:solidFill>
                          <a:latin typeface="Arial"/>
                        </a:rPr>
                        <a:t>8.74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9F9F9"/>
                    </a:solidFill>
                  </a:tcPr>
                </a:tc>
                <a:extLst>
                  <a:ext uri="{0D108BD9-81ED-4DB2-BD59-A6C34878D82A}">
                    <a16:rowId xmlns:a16="http://schemas.microsoft.com/office/drawing/2014/main" val="10004"/>
                  </a:ext>
                </a:extLst>
              </a:tr>
              <a:tr h="181708">
                <a:tc>
                  <a:txBody>
                    <a:bodyPr/>
                    <a:lstStyle/>
                    <a:p>
                      <a:pPr algn="r" fontAlgn="b"/>
                      <a:r>
                        <a:rPr lang="en-US" sz="1000" b="0" i="0" u="none" strike="noStrike" dirty="0">
                          <a:solidFill>
                            <a:srgbClr val="000000"/>
                          </a:solidFill>
                          <a:latin typeface="Arial"/>
                        </a:rPr>
                        <a:t>9.00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9F9F9"/>
                    </a:solidFill>
                  </a:tcPr>
                </a:tc>
                <a:tc>
                  <a:txBody>
                    <a:bodyPr/>
                    <a:lstStyle/>
                    <a:p>
                      <a:pPr algn="r" fontAlgn="b"/>
                      <a:r>
                        <a:rPr lang="en-US" sz="1000" b="0" i="0" u="none" strike="noStrike" dirty="0">
                          <a:solidFill>
                            <a:srgbClr val="000000"/>
                          </a:solidFill>
                          <a:latin typeface="Arial"/>
                        </a:rPr>
                        <a:t>8.77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9F9F9"/>
                    </a:solidFill>
                  </a:tcPr>
                </a:tc>
                <a:extLst>
                  <a:ext uri="{0D108BD9-81ED-4DB2-BD59-A6C34878D82A}">
                    <a16:rowId xmlns:a16="http://schemas.microsoft.com/office/drawing/2014/main" val="10005"/>
                  </a:ext>
                </a:extLst>
              </a:tr>
              <a:tr h="181708">
                <a:tc>
                  <a:txBody>
                    <a:bodyPr/>
                    <a:lstStyle/>
                    <a:p>
                      <a:pPr algn="r" fontAlgn="b"/>
                      <a:r>
                        <a:rPr lang="en-US" sz="1000" b="0" i="0" u="none" strike="noStrike" dirty="0">
                          <a:solidFill>
                            <a:srgbClr val="000000"/>
                          </a:solidFill>
                          <a:latin typeface="Arial"/>
                        </a:rPr>
                        <a:t>11.00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9F9F9"/>
                    </a:solidFill>
                  </a:tcPr>
                </a:tc>
                <a:tc>
                  <a:txBody>
                    <a:bodyPr/>
                    <a:lstStyle/>
                    <a:p>
                      <a:pPr algn="r" fontAlgn="b"/>
                      <a:r>
                        <a:rPr lang="en-US" sz="1000" b="0" i="0" u="none" strike="noStrike" dirty="0">
                          <a:solidFill>
                            <a:srgbClr val="000000"/>
                          </a:solidFill>
                          <a:latin typeface="Arial"/>
                        </a:rPr>
                        <a:t>9.26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9F9F9"/>
                    </a:solidFill>
                  </a:tcPr>
                </a:tc>
                <a:extLst>
                  <a:ext uri="{0D108BD9-81ED-4DB2-BD59-A6C34878D82A}">
                    <a16:rowId xmlns:a16="http://schemas.microsoft.com/office/drawing/2014/main" val="10006"/>
                  </a:ext>
                </a:extLst>
              </a:tr>
              <a:tr h="181708">
                <a:tc>
                  <a:txBody>
                    <a:bodyPr/>
                    <a:lstStyle/>
                    <a:p>
                      <a:pPr algn="r" fontAlgn="b"/>
                      <a:r>
                        <a:rPr lang="en-US" sz="1000" b="0" i="0" u="none" strike="noStrike" dirty="0">
                          <a:solidFill>
                            <a:srgbClr val="000000"/>
                          </a:solidFill>
                          <a:latin typeface="Arial"/>
                        </a:rPr>
                        <a:t>14.00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9F9F9"/>
                    </a:solidFill>
                  </a:tcPr>
                </a:tc>
                <a:tc>
                  <a:txBody>
                    <a:bodyPr/>
                    <a:lstStyle/>
                    <a:p>
                      <a:pPr algn="r" fontAlgn="b"/>
                      <a:r>
                        <a:rPr lang="en-US" sz="1000" b="0" i="0" u="none" strike="noStrike" dirty="0">
                          <a:solidFill>
                            <a:srgbClr val="000000"/>
                          </a:solidFill>
                          <a:latin typeface="Arial"/>
                        </a:rPr>
                        <a:t>8.10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9F9F9"/>
                    </a:solidFill>
                  </a:tcPr>
                </a:tc>
                <a:extLst>
                  <a:ext uri="{0D108BD9-81ED-4DB2-BD59-A6C34878D82A}">
                    <a16:rowId xmlns:a16="http://schemas.microsoft.com/office/drawing/2014/main" val="10007"/>
                  </a:ext>
                </a:extLst>
              </a:tr>
              <a:tr h="181708">
                <a:tc>
                  <a:txBody>
                    <a:bodyPr/>
                    <a:lstStyle/>
                    <a:p>
                      <a:pPr algn="r" fontAlgn="b"/>
                      <a:r>
                        <a:rPr lang="en-US" sz="1000" b="0" i="0" u="none" strike="noStrike" dirty="0">
                          <a:solidFill>
                            <a:srgbClr val="000000"/>
                          </a:solidFill>
                          <a:latin typeface="Arial"/>
                        </a:rPr>
                        <a:t>6.00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9F9F9"/>
                    </a:solidFill>
                  </a:tcPr>
                </a:tc>
                <a:tc>
                  <a:txBody>
                    <a:bodyPr/>
                    <a:lstStyle/>
                    <a:p>
                      <a:pPr algn="r" fontAlgn="b"/>
                      <a:r>
                        <a:rPr lang="en-US" sz="1000" b="0" i="0" u="none" strike="noStrike" dirty="0">
                          <a:solidFill>
                            <a:srgbClr val="000000"/>
                          </a:solidFill>
                          <a:latin typeface="Arial"/>
                        </a:rPr>
                        <a:t>6.13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9F9F9"/>
                    </a:solidFill>
                  </a:tcPr>
                </a:tc>
                <a:extLst>
                  <a:ext uri="{0D108BD9-81ED-4DB2-BD59-A6C34878D82A}">
                    <a16:rowId xmlns:a16="http://schemas.microsoft.com/office/drawing/2014/main" val="10008"/>
                  </a:ext>
                </a:extLst>
              </a:tr>
              <a:tr h="181708">
                <a:tc>
                  <a:txBody>
                    <a:bodyPr/>
                    <a:lstStyle/>
                    <a:p>
                      <a:pPr algn="r" fontAlgn="b"/>
                      <a:r>
                        <a:rPr lang="en-US" sz="1000" b="0" i="0" u="none" strike="noStrike" dirty="0">
                          <a:solidFill>
                            <a:srgbClr val="000000"/>
                          </a:solidFill>
                          <a:latin typeface="Arial"/>
                        </a:rPr>
                        <a:t>4.00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9F9F9"/>
                    </a:solidFill>
                  </a:tcPr>
                </a:tc>
                <a:tc>
                  <a:txBody>
                    <a:bodyPr/>
                    <a:lstStyle/>
                    <a:p>
                      <a:pPr algn="r" fontAlgn="b"/>
                      <a:r>
                        <a:rPr lang="en-US" sz="1000" b="0" i="0" u="none" strike="noStrike" dirty="0">
                          <a:solidFill>
                            <a:srgbClr val="000000"/>
                          </a:solidFill>
                          <a:latin typeface="Arial"/>
                        </a:rPr>
                        <a:t>3.10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9F9F9"/>
                    </a:solidFill>
                  </a:tcPr>
                </a:tc>
                <a:extLst>
                  <a:ext uri="{0D108BD9-81ED-4DB2-BD59-A6C34878D82A}">
                    <a16:rowId xmlns:a16="http://schemas.microsoft.com/office/drawing/2014/main" val="10009"/>
                  </a:ext>
                </a:extLst>
              </a:tr>
              <a:tr h="181708">
                <a:tc>
                  <a:txBody>
                    <a:bodyPr/>
                    <a:lstStyle/>
                    <a:p>
                      <a:pPr algn="r" fontAlgn="b"/>
                      <a:r>
                        <a:rPr lang="en-US" sz="1000" b="0" i="0" u="none" strike="noStrike" dirty="0">
                          <a:solidFill>
                            <a:srgbClr val="000000"/>
                          </a:solidFill>
                          <a:latin typeface="Arial"/>
                        </a:rPr>
                        <a:t>12.00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9F9F9"/>
                    </a:solidFill>
                  </a:tcPr>
                </a:tc>
                <a:tc>
                  <a:txBody>
                    <a:bodyPr/>
                    <a:lstStyle/>
                    <a:p>
                      <a:pPr algn="r" fontAlgn="b"/>
                      <a:r>
                        <a:rPr lang="en-US" sz="1000" b="0" i="0" u="none" strike="noStrike" dirty="0">
                          <a:solidFill>
                            <a:srgbClr val="000000"/>
                          </a:solidFill>
                          <a:latin typeface="Arial"/>
                        </a:rPr>
                        <a:t>9.13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9F9F9"/>
                    </a:solidFill>
                  </a:tcPr>
                </a:tc>
                <a:extLst>
                  <a:ext uri="{0D108BD9-81ED-4DB2-BD59-A6C34878D82A}">
                    <a16:rowId xmlns:a16="http://schemas.microsoft.com/office/drawing/2014/main" val="10010"/>
                  </a:ext>
                </a:extLst>
              </a:tr>
              <a:tr h="181708">
                <a:tc>
                  <a:txBody>
                    <a:bodyPr/>
                    <a:lstStyle/>
                    <a:p>
                      <a:pPr algn="r" fontAlgn="b"/>
                      <a:r>
                        <a:rPr lang="en-US" sz="1000" b="0" i="0" u="none" strike="noStrike" dirty="0">
                          <a:solidFill>
                            <a:srgbClr val="000000"/>
                          </a:solidFill>
                          <a:latin typeface="Arial"/>
                        </a:rPr>
                        <a:t>7.00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9F9F9"/>
                    </a:solidFill>
                  </a:tcPr>
                </a:tc>
                <a:tc>
                  <a:txBody>
                    <a:bodyPr/>
                    <a:lstStyle/>
                    <a:p>
                      <a:pPr algn="r" fontAlgn="b"/>
                      <a:r>
                        <a:rPr lang="en-US" sz="1000" b="0" i="0" u="none" strike="noStrike" dirty="0">
                          <a:solidFill>
                            <a:srgbClr val="000000"/>
                          </a:solidFill>
                          <a:latin typeface="Arial"/>
                        </a:rPr>
                        <a:t>7.26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9F9F9"/>
                    </a:solidFill>
                  </a:tcPr>
                </a:tc>
                <a:extLst>
                  <a:ext uri="{0D108BD9-81ED-4DB2-BD59-A6C34878D82A}">
                    <a16:rowId xmlns:a16="http://schemas.microsoft.com/office/drawing/2014/main" val="10011"/>
                  </a:ext>
                </a:extLst>
              </a:tr>
              <a:tr h="181708">
                <a:tc>
                  <a:txBody>
                    <a:bodyPr/>
                    <a:lstStyle/>
                    <a:p>
                      <a:pPr algn="r" fontAlgn="b"/>
                      <a:r>
                        <a:rPr lang="en-US" sz="1100" b="0" i="0" u="none" strike="noStrike" dirty="0">
                          <a:solidFill>
                            <a:srgbClr val="000000"/>
                          </a:solidFill>
                          <a:latin typeface="Calibri"/>
                        </a:rPr>
                        <a:t>5.00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9F9F9"/>
                    </a:solidFill>
                  </a:tcPr>
                </a:tc>
                <a:tc>
                  <a:txBody>
                    <a:bodyPr/>
                    <a:lstStyle/>
                    <a:p>
                      <a:pPr algn="r" fontAlgn="b"/>
                      <a:r>
                        <a:rPr lang="en-US" sz="1100" b="0" i="0" u="none" strike="noStrike" dirty="0">
                          <a:solidFill>
                            <a:srgbClr val="000000"/>
                          </a:solidFill>
                          <a:latin typeface="Calibri"/>
                        </a:rPr>
                        <a:t>4.74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9F9F9"/>
                    </a:solidFill>
                  </a:tcPr>
                </a:tc>
                <a:extLst>
                  <a:ext uri="{0D108BD9-81ED-4DB2-BD59-A6C34878D82A}">
                    <a16:rowId xmlns:a16="http://schemas.microsoft.com/office/drawing/2014/main" val="10012"/>
                  </a:ext>
                </a:extLst>
              </a:tr>
            </a:tbl>
          </a:graphicData>
        </a:graphic>
      </p:graphicFrame>
      <p:graphicFrame>
        <p:nvGraphicFramePr>
          <p:cNvPr id="12" name="Table 11"/>
          <p:cNvGraphicFramePr>
            <a:graphicFrameLocks noGrp="1"/>
          </p:cNvGraphicFramePr>
          <p:nvPr/>
        </p:nvGraphicFramePr>
        <p:xfrm>
          <a:off x="6629400" y="2819400"/>
          <a:ext cx="914400" cy="2379348"/>
        </p:xfrm>
        <a:graphic>
          <a:graphicData uri="http://schemas.openxmlformats.org/drawingml/2006/table">
            <a:tbl>
              <a:tblPr/>
              <a:tblGrid>
                <a:gridCol w="457200">
                  <a:extLst>
                    <a:ext uri="{9D8B030D-6E8A-4147-A177-3AD203B41FA5}">
                      <a16:colId xmlns:a16="http://schemas.microsoft.com/office/drawing/2014/main" val="20000"/>
                    </a:ext>
                  </a:extLst>
                </a:gridCol>
                <a:gridCol w="457200">
                  <a:extLst>
                    <a:ext uri="{9D8B030D-6E8A-4147-A177-3AD203B41FA5}">
                      <a16:colId xmlns:a16="http://schemas.microsoft.com/office/drawing/2014/main" val="20001"/>
                    </a:ext>
                  </a:extLst>
                </a:gridCol>
              </a:tblGrid>
              <a:tr h="195996">
                <a:tc gridSpan="2">
                  <a:txBody>
                    <a:bodyPr/>
                    <a:lstStyle/>
                    <a:p>
                      <a:pPr algn="ctr" fontAlgn="b"/>
                      <a:r>
                        <a:rPr lang="en-US" sz="1100" b="1" i="0" u="none" strike="noStrike" dirty="0">
                          <a:solidFill>
                            <a:srgbClr val="000000"/>
                          </a:solidFill>
                          <a:latin typeface="Calibri"/>
                        </a:rPr>
                        <a:t>iii</a:t>
                      </a:r>
                    </a:p>
                  </a:txBody>
                  <a:tcPr marL="9525" marR="9525" marT="9525" marB="0" anchor="b">
                    <a:lnL>
                      <a:noFill/>
                    </a:lnL>
                    <a:lnR>
                      <a:noFill/>
                    </a:lnR>
                    <a:lnT>
                      <a:noFill/>
                    </a:lnT>
                    <a:lnB>
                      <a:noFill/>
                    </a:lnB>
                  </a:tcPr>
                </a:tc>
                <a:tc hMerge="1">
                  <a:txBody>
                    <a:bodyPr/>
                    <a:lstStyle/>
                    <a:p>
                      <a:endParaRPr lang="en-US"/>
                    </a:p>
                  </a:txBody>
                  <a:tcPr/>
                </a:tc>
                <a:extLst>
                  <a:ext uri="{0D108BD9-81ED-4DB2-BD59-A6C34878D82A}">
                    <a16:rowId xmlns:a16="http://schemas.microsoft.com/office/drawing/2014/main" val="10000"/>
                  </a:ext>
                </a:extLst>
              </a:tr>
              <a:tr h="195996">
                <a:tc>
                  <a:txBody>
                    <a:bodyPr/>
                    <a:lstStyle/>
                    <a:p>
                      <a:pPr algn="ctr" fontAlgn="b"/>
                      <a:r>
                        <a:rPr lang="en-US" sz="1100" b="0" i="0" u="none" strike="noStrike" dirty="0">
                          <a:solidFill>
                            <a:srgbClr val="000000"/>
                          </a:solidFill>
                          <a:latin typeface="Calibri"/>
                        </a:rPr>
                        <a:t>x</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latin typeface="Calibri"/>
                        </a:rPr>
                        <a:t>y</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79136">
                <a:tc>
                  <a:txBody>
                    <a:bodyPr/>
                    <a:lstStyle/>
                    <a:p>
                      <a:pPr algn="r" fontAlgn="b"/>
                      <a:r>
                        <a:rPr lang="en-US" sz="1000" b="0" i="0" u="none" strike="noStrike" dirty="0">
                          <a:solidFill>
                            <a:srgbClr val="000000"/>
                          </a:solidFill>
                          <a:latin typeface="Arial"/>
                        </a:rPr>
                        <a:t>10.00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9F9F9"/>
                    </a:solidFill>
                  </a:tcPr>
                </a:tc>
                <a:tc>
                  <a:txBody>
                    <a:bodyPr/>
                    <a:lstStyle/>
                    <a:p>
                      <a:pPr algn="r" fontAlgn="b"/>
                      <a:r>
                        <a:rPr lang="en-US" sz="1000" b="0" i="0" u="none" strike="noStrike" dirty="0">
                          <a:solidFill>
                            <a:srgbClr val="000000"/>
                          </a:solidFill>
                          <a:latin typeface="Arial"/>
                        </a:rPr>
                        <a:t>7.46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179136">
                <a:tc>
                  <a:txBody>
                    <a:bodyPr/>
                    <a:lstStyle/>
                    <a:p>
                      <a:pPr algn="r" fontAlgn="b"/>
                      <a:r>
                        <a:rPr lang="en-US" sz="1000" b="0" i="0" u="none" strike="noStrike" dirty="0">
                          <a:solidFill>
                            <a:srgbClr val="000000"/>
                          </a:solidFill>
                          <a:latin typeface="Arial"/>
                        </a:rPr>
                        <a:t>8.00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9F9F9"/>
                    </a:solidFill>
                  </a:tcPr>
                </a:tc>
                <a:tc>
                  <a:txBody>
                    <a:bodyPr/>
                    <a:lstStyle/>
                    <a:p>
                      <a:pPr algn="r" fontAlgn="b"/>
                      <a:r>
                        <a:rPr lang="en-US" sz="1000" b="0" i="0" u="none" strike="noStrike" dirty="0">
                          <a:solidFill>
                            <a:srgbClr val="000000"/>
                          </a:solidFill>
                          <a:latin typeface="Arial"/>
                        </a:rPr>
                        <a:t>6.77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179136">
                <a:tc>
                  <a:txBody>
                    <a:bodyPr/>
                    <a:lstStyle/>
                    <a:p>
                      <a:pPr algn="r" fontAlgn="b"/>
                      <a:r>
                        <a:rPr lang="en-US" sz="1000" b="0" i="0" u="none" strike="noStrike" dirty="0">
                          <a:solidFill>
                            <a:srgbClr val="000000"/>
                          </a:solidFill>
                          <a:latin typeface="Arial"/>
                        </a:rPr>
                        <a:t>13.00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9F9F9"/>
                    </a:solidFill>
                  </a:tcPr>
                </a:tc>
                <a:tc>
                  <a:txBody>
                    <a:bodyPr/>
                    <a:lstStyle/>
                    <a:p>
                      <a:pPr algn="r" fontAlgn="b"/>
                      <a:r>
                        <a:rPr lang="en-US" sz="1000" b="0" i="0" u="none" strike="noStrike" dirty="0">
                          <a:solidFill>
                            <a:srgbClr val="000000"/>
                          </a:solidFill>
                          <a:latin typeface="Arial"/>
                        </a:rPr>
                        <a:t>12.74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9F9F9"/>
                    </a:solidFill>
                  </a:tcPr>
                </a:tc>
                <a:extLst>
                  <a:ext uri="{0D108BD9-81ED-4DB2-BD59-A6C34878D82A}">
                    <a16:rowId xmlns:a16="http://schemas.microsoft.com/office/drawing/2014/main" val="10004"/>
                  </a:ext>
                </a:extLst>
              </a:tr>
              <a:tr h="179136">
                <a:tc>
                  <a:txBody>
                    <a:bodyPr/>
                    <a:lstStyle/>
                    <a:p>
                      <a:pPr algn="r" fontAlgn="b"/>
                      <a:r>
                        <a:rPr lang="en-US" sz="1000" b="0" i="0" u="none" strike="noStrike" dirty="0">
                          <a:solidFill>
                            <a:srgbClr val="000000"/>
                          </a:solidFill>
                          <a:latin typeface="Arial"/>
                        </a:rPr>
                        <a:t>9.00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9F9F9"/>
                    </a:solidFill>
                  </a:tcPr>
                </a:tc>
                <a:tc>
                  <a:txBody>
                    <a:bodyPr/>
                    <a:lstStyle/>
                    <a:p>
                      <a:pPr algn="r" fontAlgn="b"/>
                      <a:r>
                        <a:rPr lang="en-US" sz="1000" b="0" i="0" u="none" strike="noStrike" dirty="0">
                          <a:solidFill>
                            <a:srgbClr val="000000"/>
                          </a:solidFill>
                          <a:latin typeface="Arial"/>
                        </a:rPr>
                        <a:t>7.11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9F9F9"/>
                    </a:solidFill>
                  </a:tcPr>
                </a:tc>
                <a:extLst>
                  <a:ext uri="{0D108BD9-81ED-4DB2-BD59-A6C34878D82A}">
                    <a16:rowId xmlns:a16="http://schemas.microsoft.com/office/drawing/2014/main" val="10005"/>
                  </a:ext>
                </a:extLst>
              </a:tr>
              <a:tr h="179136">
                <a:tc>
                  <a:txBody>
                    <a:bodyPr/>
                    <a:lstStyle/>
                    <a:p>
                      <a:pPr algn="r" fontAlgn="b"/>
                      <a:r>
                        <a:rPr lang="en-US" sz="1000" b="0" i="0" u="none" strike="noStrike" dirty="0">
                          <a:solidFill>
                            <a:srgbClr val="000000"/>
                          </a:solidFill>
                          <a:latin typeface="Arial"/>
                        </a:rPr>
                        <a:t>11.00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9F9F9"/>
                    </a:solidFill>
                  </a:tcPr>
                </a:tc>
                <a:tc>
                  <a:txBody>
                    <a:bodyPr/>
                    <a:lstStyle/>
                    <a:p>
                      <a:pPr algn="r" fontAlgn="b"/>
                      <a:r>
                        <a:rPr lang="en-US" sz="1000" b="0" i="0" u="none" strike="noStrike" dirty="0">
                          <a:solidFill>
                            <a:srgbClr val="000000"/>
                          </a:solidFill>
                          <a:latin typeface="Arial"/>
                        </a:rPr>
                        <a:t>7.81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9F9F9"/>
                    </a:solidFill>
                  </a:tcPr>
                </a:tc>
                <a:extLst>
                  <a:ext uri="{0D108BD9-81ED-4DB2-BD59-A6C34878D82A}">
                    <a16:rowId xmlns:a16="http://schemas.microsoft.com/office/drawing/2014/main" val="10006"/>
                  </a:ext>
                </a:extLst>
              </a:tr>
              <a:tr h="179136">
                <a:tc>
                  <a:txBody>
                    <a:bodyPr/>
                    <a:lstStyle/>
                    <a:p>
                      <a:pPr algn="r" fontAlgn="b"/>
                      <a:r>
                        <a:rPr lang="en-US" sz="1000" b="0" i="0" u="none" strike="noStrike" dirty="0">
                          <a:solidFill>
                            <a:srgbClr val="000000"/>
                          </a:solidFill>
                          <a:latin typeface="Arial"/>
                        </a:rPr>
                        <a:t>14.00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9F9F9"/>
                    </a:solidFill>
                  </a:tcPr>
                </a:tc>
                <a:tc>
                  <a:txBody>
                    <a:bodyPr/>
                    <a:lstStyle/>
                    <a:p>
                      <a:pPr algn="r" fontAlgn="b"/>
                      <a:r>
                        <a:rPr lang="en-US" sz="1000" b="0" i="0" u="none" strike="noStrike" dirty="0">
                          <a:solidFill>
                            <a:srgbClr val="000000"/>
                          </a:solidFill>
                          <a:latin typeface="Arial"/>
                        </a:rPr>
                        <a:t>8.84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9F9F9"/>
                    </a:solidFill>
                  </a:tcPr>
                </a:tc>
                <a:extLst>
                  <a:ext uri="{0D108BD9-81ED-4DB2-BD59-A6C34878D82A}">
                    <a16:rowId xmlns:a16="http://schemas.microsoft.com/office/drawing/2014/main" val="10007"/>
                  </a:ext>
                </a:extLst>
              </a:tr>
              <a:tr h="179136">
                <a:tc>
                  <a:txBody>
                    <a:bodyPr/>
                    <a:lstStyle/>
                    <a:p>
                      <a:pPr algn="r" fontAlgn="b"/>
                      <a:r>
                        <a:rPr lang="en-US" sz="1000" b="0" i="0" u="none" strike="noStrike" dirty="0">
                          <a:solidFill>
                            <a:srgbClr val="000000"/>
                          </a:solidFill>
                          <a:latin typeface="Arial"/>
                        </a:rPr>
                        <a:t>6.00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9F9F9"/>
                    </a:solidFill>
                  </a:tcPr>
                </a:tc>
                <a:tc>
                  <a:txBody>
                    <a:bodyPr/>
                    <a:lstStyle/>
                    <a:p>
                      <a:pPr algn="r" fontAlgn="b"/>
                      <a:r>
                        <a:rPr lang="en-US" sz="1000" b="0" i="0" u="none" strike="noStrike" dirty="0">
                          <a:solidFill>
                            <a:srgbClr val="000000"/>
                          </a:solidFill>
                          <a:latin typeface="Arial"/>
                        </a:rPr>
                        <a:t>6.08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9F9F9"/>
                    </a:solidFill>
                  </a:tcPr>
                </a:tc>
                <a:extLst>
                  <a:ext uri="{0D108BD9-81ED-4DB2-BD59-A6C34878D82A}">
                    <a16:rowId xmlns:a16="http://schemas.microsoft.com/office/drawing/2014/main" val="10008"/>
                  </a:ext>
                </a:extLst>
              </a:tr>
              <a:tr h="179136">
                <a:tc>
                  <a:txBody>
                    <a:bodyPr/>
                    <a:lstStyle/>
                    <a:p>
                      <a:pPr algn="r" fontAlgn="b"/>
                      <a:r>
                        <a:rPr lang="en-US" sz="1000" b="0" i="0" u="none" strike="noStrike" dirty="0">
                          <a:solidFill>
                            <a:srgbClr val="000000"/>
                          </a:solidFill>
                          <a:latin typeface="Arial"/>
                        </a:rPr>
                        <a:t>4.00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9F9F9"/>
                    </a:solidFill>
                  </a:tcPr>
                </a:tc>
                <a:tc>
                  <a:txBody>
                    <a:bodyPr/>
                    <a:lstStyle/>
                    <a:p>
                      <a:pPr algn="r" fontAlgn="b"/>
                      <a:r>
                        <a:rPr lang="en-US" sz="1000" b="0" i="0" u="none" strike="noStrike" dirty="0">
                          <a:solidFill>
                            <a:srgbClr val="000000"/>
                          </a:solidFill>
                          <a:latin typeface="Arial"/>
                        </a:rPr>
                        <a:t>5.39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9F9F9"/>
                    </a:solidFill>
                  </a:tcPr>
                </a:tc>
                <a:extLst>
                  <a:ext uri="{0D108BD9-81ED-4DB2-BD59-A6C34878D82A}">
                    <a16:rowId xmlns:a16="http://schemas.microsoft.com/office/drawing/2014/main" val="10009"/>
                  </a:ext>
                </a:extLst>
              </a:tr>
              <a:tr h="179136">
                <a:tc>
                  <a:txBody>
                    <a:bodyPr/>
                    <a:lstStyle/>
                    <a:p>
                      <a:pPr algn="r" fontAlgn="b"/>
                      <a:r>
                        <a:rPr lang="en-US" sz="1000" b="0" i="0" u="none" strike="noStrike" dirty="0">
                          <a:solidFill>
                            <a:srgbClr val="000000"/>
                          </a:solidFill>
                          <a:latin typeface="Arial"/>
                        </a:rPr>
                        <a:t>12.00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9F9F9"/>
                    </a:solidFill>
                  </a:tcPr>
                </a:tc>
                <a:tc>
                  <a:txBody>
                    <a:bodyPr/>
                    <a:lstStyle/>
                    <a:p>
                      <a:pPr algn="r" fontAlgn="b"/>
                      <a:r>
                        <a:rPr lang="en-US" sz="1000" b="0" i="0" u="none" strike="noStrike" dirty="0">
                          <a:solidFill>
                            <a:srgbClr val="000000"/>
                          </a:solidFill>
                          <a:latin typeface="Arial"/>
                        </a:rPr>
                        <a:t>8.15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9F9F9"/>
                    </a:solidFill>
                  </a:tcPr>
                </a:tc>
                <a:extLst>
                  <a:ext uri="{0D108BD9-81ED-4DB2-BD59-A6C34878D82A}">
                    <a16:rowId xmlns:a16="http://schemas.microsoft.com/office/drawing/2014/main" val="10010"/>
                  </a:ext>
                </a:extLst>
              </a:tr>
              <a:tr h="179136">
                <a:tc>
                  <a:txBody>
                    <a:bodyPr/>
                    <a:lstStyle/>
                    <a:p>
                      <a:pPr algn="r" fontAlgn="b"/>
                      <a:r>
                        <a:rPr lang="en-US" sz="1000" b="0" i="0" u="none" strike="noStrike" dirty="0">
                          <a:solidFill>
                            <a:srgbClr val="000000"/>
                          </a:solidFill>
                          <a:latin typeface="Arial"/>
                        </a:rPr>
                        <a:t>7.00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9F9F9"/>
                    </a:solidFill>
                  </a:tcPr>
                </a:tc>
                <a:tc>
                  <a:txBody>
                    <a:bodyPr/>
                    <a:lstStyle/>
                    <a:p>
                      <a:pPr algn="r" fontAlgn="b"/>
                      <a:r>
                        <a:rPr lang="en-US" sz="1000" b="0" i="0" u="none" strike="noStrike" dirty="0">
                          <a:solidFill>
                            <a:srgbClr val="000000"/>
                          </a:solidFill>
                          <a:latin typeface="Arial"/>
                        </a:rPr>
                        <a:t>6.42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9F9F9"/>
                    </a:solidFill>
                  </a:tcPr>
                </a:tc>
                <a:extLst>
                  <a:ext uri="{0D108BD9-81ED-4DB2-BD59-A6C34878D82A}">
                    <a16:rowId xmlns:a16="http://schemas.microsoft.com/office/drawing/2014/main" val="10011"/>
                  </a:ext>
                </a:extLst>
              </a:tr>
              <a:tr h="195996">
                <a:tc>
                  <a:txBody>
                    <a:bodyPr/>
                    <a:lstStyle/>
                    <a:p>
                      <a:pPr algn="r" fontAlgn="b"/>
                      <a:r>
                        <a:rPr lang="en-US" sz="1100" b="0" i="0" u="none" strike="noStrike" dirty="0">
                          <a:solidFill>
                            <a:srgbClr val="000000"/>
                          </a:solidFill>
                          <a:latin typeface="Calibri"/>
                        </a:rPr>
                        <a:t>5.00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9F9F9"/>
                    </a:solidFill>
                  </a:tcPr>
                </a:tc>
                <a:tc>
                  <a:txBody>
                    <a:bodyPr/>
                    <a:lstStyle/>
                    <a:p>
                      <a:pPr algn="r" fontAlgn="b"/>
                      <a:r>
                        <a:rPr lang="en-US" sz="1100" b="0" i="0" u="none" strike="noStrike" dirty="0">
                          <a:solidFill>
                            <a:srgbClr val="000000"/>
                          </a:solidFill>
                          <a:latin typeface="Calibri"/>
                        </a:rPr>
                        <a:t>5.73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9F9F9"/>
                    </a:solidFill>
                  </a:tcPr>
                </a:tc>
                <a:extLst>
                  <a:ext uri="{0D108BD9-81ED-4DB2-BD59-A6C34878D82A}">
                    <a16:rowId xmlns:a16="http://schemas.microsoft.com/office/drawing/2014/main" val="10012"/>
                  </a:ext>
                </a:extLst>
              </a:tr>
            </a:tbl>
          </a:graphicData>
        </a:graphic>
      </p:graphicFrame>
      <p:graphicFrame>
        <p:nvGraphicFramePr>
          <p:cNvPr id="13" name="Table 12"/>
          <p:cNvGraphicFramePr>
            <a:graphicFrameLocks noGrp="1"/>
          </p:cNvGraphicFramePr>
          <p:nvPr/>
        </p:nvGraphicFramePr>
        <p:xfrm>
          <a:off x="7620000" y="3429000"/>
          <a:ext cx="838200" cy="2552706"/>
        </p:xfrm>
        <a:graphic>
          <a:graphicData uri="http://schemas.openxmlformats.org/drawingml/2006/table">
            <a:tbl>
              <a:tblPr/>
              <a:tblGrid>
                <a:gridCol w="419100">
                  <a:extLst>
                    <a:ext uri="{9D8B030D-6E8A-4147-A177-3AD203B41FA5}">
                      <a16:colId xmlns:a16="http://schemas.microsoft.com/office/drawing/2014/main" val="20000"/>
                    </a:ext>
                  </a:extLst>
                </a:gridCol>
                <a:gridCol w="419100">
                  <a:extLst>
                    <a:ext uri="{9D8B030D-6E8A-4147-A177-3AD203B41FA5}">
                      <a16:colId xmlns:a16="http://schemas.microsoft.com/office/drawing/2014/main" val="20001"/>
                    </a:ext>
                  </a:extLst>
                </a:gridCol>
              </a:tblGrid>
              <a:tr h="196362">
                <a:tc gridSpan="2">
                  <a:txBody>
                    <a:bodyPr/>
                    <a:lstStyle/>
                    <a:p>
                      <a:pPr algn="ctr" fontAlgn="b"/>
                      <a:r>
                        <a:rPr lang="en-US" sz="1100" b="1" i="0" u="none" strike="noStrike" dirty="0">
                          <a:solidFill>
                            <a:srgbClr val="000000"/>
                          </a:solidFill>
                          <a:latin typeface="Calibri"/>
                        </a:rPr>
                        <a:t>iv</a:t>
                      </a:r>
                    </a:p>
                  </a:txBody>
                  <a:tcPr marL="9525" marR="9525" marT="9525" marB="0" anchor="b">
                    <a:lnL>
                      <a:noFill/>
                    </a:lnL>
                    <a:lnR>
                      <a:noFill/>
                    </a:lnR>
                    <a:lnT>
                      <a:noFill/>
                    </a:lnT>
                    <a:lnB>
                      <a:noFill/>
                    </a:lnB>
                  </a:tcPr>
                </a:tc>
                <a:tc hMerge="1">
                  <a:txBody>
                    <a:bodyPr/>
                    <a:lstStyle/>
                    <a:p>
                      <a:endParaRPr lang="en-US"/>
                    </a:p>
                  </a:txBody>
                  <a:tcPr/>
                </a:tc>
                <a:extLst>
                  <a:ext uri="{0D108BD9-81ED-4DB2-BD59-A6C34878D82A}">
                    <a16:rowId xmlns:a16="http://schemas.microsoft.com/office/drawing/2014/main" val="10000"/>
                  </a:ext>
                </a:extLst>
              </a:tr>
              <a:tr h="196362">
                <a:tc>
                  <a:txBody>
                    <a:bodyPr/>
                    <a:lstStyle/>
                    <a:p>
                      <a:pPr algn="ctr" fontAlgn="b"/>
                      <a:r>
                        <a:rPr lang="en-US" sz="1100" b="0" i="0" u="none" strike="noStrike" dirty="0">
                          <a:solidFill>
                            <a:srgbClr val="000000"/>
                          </a:solidFill>
                          <a:latin typeface="Calibri"/>
                        </a:rPr>
                        <a:t>x</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latin typeface="Calibri"/>
                        </a:rPr>
                        <a:t>y</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96362">
                <a:tc>
                  <a:txBody>
                    <a:bodyPr/>
                    <a:lstStyle/>
                    <a:p>
                      <a:pPr algn="r" fontAlgn="b"/>
                      <a:r>
                        <a:rPr lang="en-US" sz="1000" b="0" i="0" u="none" strike="noStrike" dirty="0">
                          <a:solidFill>
                            <a:srgbClr val="000000"/>
                          </a:solidFill>
                          <a:latin typeface="Arial"/>
                        </a:rPr>
                        <a:t>8.00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9F9F9"/>
                    </a:solidFill>
                  </a:tcPr>
                </a:tc>
                <a:tc>
                  <a:txBody>
                    <a:bodyPr/>
                    <a:lstStyle/>
                    <a:p>
                      <a:pPr algn="r" fontAlgn="b"/>
                      <a:r>
                        <a:rPr lang="en-US" sz="1000" b="0" i="0" u="none" strike="noStrike" dirty="0">
                          <a:solidFill>
                            <a:srgbClr val="000000"/>
                          </a:solidFill>
                          <a:latin typeface="Arial"/>
                        </a:rPr>
                        <a:t>6.58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196362">
                <a:tc>
                  <a:txBody>
                    <a:bodyPr/>
                    <a:lstStyle/>
                    <a:p>
                      <a:pPr algn="r" fontAlgn="b"/>
                      <a:r>
                        <a:rPr lang="en-US" sz="1000" b="0" i="0" u="none" strike="noStrike" dirty="0">
                          <a:solidFill>
                            <a:srgbClr val="000000"/>
                          </a:solidFill>
                          <a:latin typeface="Arial"/>
                        </a:rPr>
                        <a:t>8.00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9F9F9"/>
                    </a:solidFill>
                  </a:tcPr>
                </a:tc>
                <a:tc>
                  <a:txBody>
                    <a:bodyPr/>
                    <a:lstStyle/>
                    <a:p>
                      <a:pPr algn="r" fontAlgn="b"/>
                      <a:r>
                        <a:rPr lang="en-US" sz="1000" b="0" i="0" u="none" strike="noStrike" dirty="0">
                          <a:solidFill>
                            <a:srgbClr val="000000"/>
                          </a:solidFill>
                          <a:latin typeface="Arial"/>
                        </a:rPr>
                        <a:t>5.76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196362">
                <a:tc>
                  <a:txBody>
                    <a:bodyPr/>
                    <a:lstStyle/>
                    <a:p>
                      <a:pPr algn="r" fontAlgn="b"/>
                      <a:r>
                        <a:rPr lang="en-US" sz="1000" b="0" i="0" u="none" strike="noStrike" dirty="0">
                          <a:solidFill>
                            <a:srgbClr val="000000"/>
                          </a:solidFill>
                          <a:latin typeface="Arial"/>
                        </a:rPr>
                        <a:t>8.00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9F9F9"/>
                    </a:solidFill>
                  </a:tcPr>
                </a:tc>
                <a:tc>
                  <a:txBody>
                    <a:bodyPr/>
                    <a:lstStyle/>
                    <a:p>
                      <a:pPr algn="r" fontAlgn="b"/>
                      <a:r>
                        <a:rPr lang="en-US" sz="1000" b="0" i="0" u="none" strike="noStrike" dirty="0">
                          <a:solidFill>
                            <a:srgbClr val="000000"/>
                          </a:solidFill>
                          <a:latin typeface="Arial"/>
                        </a:rPr>
                        <a:t>7.71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9F9F9"/>
                    </a:solidFill>
                  </a:tcPr>
                </a:tc>
                <a:extLst>
                  <a:ext uri="{0D108BD9-81ED-4DB2-BD59-A6C34878D82A}">
                    <a16:rowId xmlns:a16="http://schemas.microsoft.com/office/drawing/2014/main" val="10004"/>
                  </a:ext>
                </a:extLst>
              </a:tr>
              <a:tr h="196362">
                <a:tc>
                  <a:txBody>
                    <a:bodyPr/>
                    <a:lstStyle/>
                    <a:p>
                      <a:pPr algn="r" fontAlgn="b"/>
                      <a:r>
                        <a:rPr lang="en-US" sz="1000" b="0" i="0" u="none" strike="noStrike" dirty="0">
                          <a:solidFill>
                            <a:srgbClr val="000000"/>
                          </a:solidFill>
                          <a:latin typeface="Arial"/>
                        </a:rPr>
                        <a:t>8.00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9F9F9"/>
                    </a:solidFill>
                  </a:tcPr>
                </a:tc>
                <a:tc>
                  <a:txBody>
                    <a:bodyPr/>
                    <a:lstStyle/>
                    <a:p>
                      <a:pPr algn="r" fontAlgn="b"/>
                      <a:r>
                        <a:rPr lang="en-US" sz="1000" b="0" i="0" u="none" strike="noStrike" dirty="0">
                          <a:solidFill>
                            <a:srgbClr val="000000"/>
                          </a:solidFill>
                          <a:latin typeface="Arial"/>
                        </a:rPr>
                        <a:t>8.84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9F9F9"/>
                    </a:solidFill>
                  </a:tcPr>
                </a:tc>
                <a:extLst>
                  <a:ext uri="{0D108BD9-81ED-4DB2-BD59-A6C34878D82A}">
                    <a16:rowId xmlns:a16="http://schemas.microsoft.com/office/drawing/2014/main" val="10005"/>
                  </a:ext>
                </a:extLst>
              </a:tr>
              <a:tr h="196362">
                <a:tc>
                  <a:txBody>
                    <a:bodyPr/>
                    <a:lstStyle/>
                    <a:p>
                      <a:pPr algn="r" fontAlgn="b"/>
                      <a:r>
                        <a:rPr lang="en-US" sz="1000" b="0" i="0" u="none" strike="noStrike" dirty="0">
                          <a:solidFill>
                            <a:srgbClr val="000000"/>
                          </a:solidFill>
                          <a:latin typeface="Arial"/>
                        </a:rPr>
                        <a:t>8.00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9F9F9"/>
                    </a:solidFill>
                  </a:tcPr>
                </a:tc>
                <a:tc>
                  <a:txBody>
                    <a:bodyPr/>
                    <a:lstStyle/>
                    <a:p>
                      <a:pPr algn="r" fontAlgn="b"/>
                      <a:r>
                        <a:rPr lang="en-US" sz="1000" b="0" i="0" u="none" strike="noStrike" dirty="0">
                          <a:solidFill>
                            <a:srgbClr val="000000"/>
                          </a:solidFill>
                          <a:latin typeface="Arial"/>
                        </a:rPr>
                        <a:t>8.47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9F9F9"/>
                    </a:solidFill>
                  </a:tcPr>
                </a:tc>
                <a:extLst>
                  <a:ext uri="{0D108BD9-81ED-4DB2-BD59-A6C34878D82A}">
                    <a16:rowId xmlns:a16="http://schemas.microsoft.com/office/drawing/2014/main" val="10006"/>
                  </a:ext>
                </a:extLst>
              </a:tr>
              <a:tr h="196362">
                <a:tc>
                  <a:txBody>
                    <a:bodyPr/>
                    <a:lstStyle/>
                    <a:p>
                      <a:pPr algn="r" fontAlgn="b"/>
                      <a:r>
                        <a:rPr lang="en-US" sz="1000" b="0" i="0" u="none" strike="noStrike" dirty="0">
                          <a:solidFill>
                            <a:srgbClr val="000000"/>
                          </a:solidFill>
                          <a:latin typeface="Arial"/>
                        </a:rPr>
                        <a:t>8.00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9F9F9"/>
                    </a:solidFill>
                  </a:tcPr>
                </a:tc>
                <a:tc>
                  <a:txBody>
                    <a:bodyPr/>
                    <a:lstStyle/>
                    <a:p>
                      <a:pPr algn="r" fontAlgn="b"/>
                      <a:r>
                        <a:rPr lang="en-US" sz="1000" b="0" i="0" u="none" strike="noStrike" dirty="0">
                          <a:solidFill>
                            <a:srgbClr val="000000"/>
                          </a:solidFill>
                          <a:latin typeface="Arial"/>
                        </a:rPr>
                        <a:t>7.04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9F9F9"/>
                    </a:solidFill>
                  </a:tcPr>
                </a:tc>
                <a:extLst>
                  <a:ext uri="{0D108BD9-81ED-4DB2-BD59-A6C34878D82A}">
                    <a16:rowId xmlns:a16="http://schemas.microsoft.com/office/drawing/2014/main" val="10007"/>
                  </a:ext>
                </a:extLst>
              </a:tr>
              <a:tr h="196362">
                <a:tc>
                  <a:txBody>
                    <a:bodyPr/>
                    <a:lstStyle/>
                    <a:p>
                      <a:pPr algn="r" fontAlgn="b"/>
                      <a:r>
                        <a:rPr lang="en-US" sz="1000" b="0" i="0" u="none" strike="noStrike" dirty="0">
                          <a:solidFill>
                            <a:srgbClr val="000000"/>
                          </a:solidFill>
                          <a:latin typeface="Arial"/>
                        </a:rPr>
                        <a:t>8.00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9F9F9"/>
                    </a:solidFill>
                  </a:tcPr>
                </a:tc>
                <a:tc>
                  <a:txBody>
                    <a:bodyPr/>
                    <a:lstStyle/>
                    <a:p>
                      <a:pPr algn="r" fontAlgn="b"/>
                      <a:r>
                        <a:rPr lang="en-US" sz="1000" b="0" i="0" u="none" strike="noStrike" dirty="0">
                          <a:solidFill>
                            <a:srgbClr val="000000"/>
                          </a:solidFill>
                          <a:latin typeface="Arial"/>
                        </a:rPr>
                        <a:t>5.25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9F9F9"/>
                    </a:solidFill>
                  </a:tcPr>
                </a:tc>
                <a:extLst>
                  <a:ext uri="{0D108BD9-81ED-4DB2-BD59-A6C34878D82A}">
                    <a16:rowId xmlns:a16="http://schemas.microsoft.com/office/drawing/2014/main" val="10008"/>
                  </a:ext>
                </a:extLst>
              </a:tr>
              <a:tr h="196362">
                <a:tc>
                  <a:txBody>
                    <a:bodyPr/>
                    <a:lstStyle/>
                    <a:p>
                      <a:pPr algn="r" fontAlgn="b"/>
                      <a:r>
                        <a:rPr lang="en-US" sz="1000" b="0" i="0" u="none" strike="noStrike" dirty="0">
                          <a:solidFill>
                            <a:srgbClr val="000000"/>
                          </a:solidFill>
                          <a:latin typeface="Arial"/>
                        </a:rPr>
                        <a:t>19.00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9F9F9"/>
                    </a:solidFill>
                  </a:tcPr>
                </a:tc>
                <a:tc>
                  <a:txBody>
                    <a:bodyPr/>
                    <a:lstStyle/>
                    <a:p>
                      <a:pPr algn="r" fontAlgn="b"/>
                      <a:r>
                        <a:rPr lang="en-US" sz="1000" b="0" i="0" u="none" strike="noStrike" dirty="0">
                          <a:solidFill>
                            <a:srgbClr val="000000"/>
                          </a:solidFill>
                          <a:latin typeface="Arial"/>
                        </a:rPr>
                        <a:t>12.50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9F9F9"/>
                    </a:solidFill>
                  </a:tcPr>
                </a:tc>
                <a:extLst>
                  <a:ext uri="{0D108BD9-81ED-4DB2-BD59-A6C34878D82A}">
                    <a16:rowId xmlns:a16="http://schemas.microsoft.com/office/drawing/2014/main" val="10009"/>
                  </a:ext>
                </a:extLst>
              </a:tr>
              <a:tr h="196362">
                <a:tc>
                  <a:txBody>
                    <a:bodyPr/>
                    <a:lstStyle/>
                    <a:p>
                      <a:pPr algn="r" fontAlgn="b"/>
                      <a:r>
                        <a:rPr lang="en-US" sz="1000" b="0" i="0" u="none" strike="noStrike" dirty="0">
                          <a:solidFill>
                            <a:srgbClr val="000000"/>
                          </a:solidFill>
                          <a:latin typeface="Arial"/>
                        </a:rPr>
                        <a:t>8.00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9F9F9"/>
                    </a:solidFill>
                  </a:tcPr>
                </a:tc>
                <a:tc>
                  <a:txBody>
                    <a:bodyPr/>
                    <a:lstStyle/>
                    <a:p>
                      <a:pPr algn="r" fontAlgn="b"/>
                      <a:r>
                        <a:rPr lang="en-US" sz="1000" b="0" i="0" u="none" strike="noStrike" dirty="0">
                          <a:solidFill>
                            <a:srgbClr val="000000"/>
                          </a:solidFill>
                          <a:latin typeface="Arial"/>
                        </a:rPr>
                        <a:t>5.56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9F9F9"/>
                    </a:solidFill>
                  </a:tcPr>
                </a:tc>
                <a:extLst>
                  <a:ext uri="{0D108BD9-81ED-4DB2-BD59-A6C34878D82A}">
                    <a16:rowId xmlns:a16="http://schemas.microsoft.com/office/drawing/2014/main" val="10010"/>
                  </a:ext>
                </a:extLst>
              </a:tr>
              <a:tr h="196362">
                <a:tc>
                  <a:txBody>
                    <a:bodyPr/>
                    <a:lstStyle/>
                    <a:p>
                      <a:pPr algn="r" fontAlgn="b"/>
                      <a:r>
                        <a:rPr lang="en-US" sz="1000" b="0" i="0" u="none" strike="noStrike" dirty="0">
                          <a:solidFill>
                            <a:srgbClr val="000000"/>
                          </a:solidFill>
                          <a:latin typeface="Arial"/>
                        </a:rPr>
                        <a:t>8.00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9F9F9"/>
                    </a:solidFill>
                  </a:tcPr>
                </a:tc>
                <a:tc>
                  <a:txBody>
                    <a:bodyPr/>
                    <a:lstStyle/>
                    <a:p>
                      <a:pPr algn="r" fontAlgn="b"/>
                      <a:r>
                        <a:rPr lang="en-US" sz="1000" b="0" i="0" u="none" strike="noStrike" dirty="0">
                          <a:solidFill>
                            <a:srgbClr val="000000"/>
                          </a:solidFill>
                          <a:latin typeface="Arial"/>
                        </a:rPr>
                        <a:t>7.91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9F9F9"/>
                    </a:solidFill>
                  </a:tcPr>
                </a:tc>
                <a:extLst>
                  <a:ext uri="{0D108BD9-81ED-4DB2-BD59-A6C34878D82A}">
                    <a16:rowId xmlns:a16="http://schemas.microsoft.com/office/drawing/2014/main" val="10011"/>
                  </a:ext>
                </a:extLst>
              </a:tr>
              <a:tr h="196362">
                <a:tc>
                  <a:txBody>
                    <a:bodyPr/>
                    <a:lstStyle/>
                    <a:p>
                      <a:pPr algn="r" fontAlgn="b"/>
                      <a:r>
                        <a:rPr lang="en-US" sz="1100" b="0" i="0" u="none" strike="noStrike" dirty="0">
                          <a:solidFill>
                            <a:srgbClr val="000000"/>
                          </a:solidFill>
                          <a:latin typeface="Calibri"/>
                        </a:rPr>
                        <a:t>8.00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9F9F9"/>
                    </a:solidFill>
                  </a:tcPr>
                </a:tc>
                <a:tc>
                  <a:txBody>
                    <a:bodyPr/>
                    <a:lstStyle/>
                    <a:p>
                      <a:pPr algn="r" fontAlgn="b"/>
                      <a:r>
                        <a:rPr lang="en-US" sz="1100" b="0" i="0" u="none" strike="noStrike" dirty="0">
                          <a:solidFill>
                            <a:srgbClr val="000000"/>
                          </a:solidFill>
                          <a:latin typeface="Calibri"/>
                        </a:rPr>
                        <a:t>6.89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9F9F9"/>
                    </a:solidFill>
                  </a:tcPr>
                </a:tc>
                <a:extLst>
                  <a:ext uri="{0D108BD9-81ED-4DB2-BD59-A6C34878D82A}">
                    <a16:rowId xmlns:a16="http://schemas.microsoft.com/office/drawing/2014/main" val="10012"/>
                  </a:ext>
                </a:extLst>
              </a:tr>
            </a:tbl>
          </a:graphicData>
        </a:graphic>
      </p:graphicFrame>
      <p:sp>
        <p:nvSpPr>
          <p:cNvPr id="14" name="Slide Number Placeholder 13"/>
          <p:cNvSpPr>
            <a:spLocks noGrp="1"/>
          </p:cNvSpPr>
          <p:nvPr>
            <p:ph type="sldNum" sz="quarter" idx="14"/>
          </p:nvPr>
        </p:nvSpPr>
        <p:spPr/>
        <p:txBody>
          <a:bodyPr/>
          <a:lstStyle/>
          <a:p>
            <a:pPr>
              <a:defRPr/>
            </a:pPr>
            <a:fld id="{895683FA-D0FB-447D-82E1-0D3AF418E355}" type="slidenum">
              <a:rPr lang="en-US" smtClean="0"/>
              <a:pPr>
                <a:defRPr/>
              </a:pPr>
              <a:t>3</a:t>
            </a:fld>
            <a:endParaRPr lang="en-US" dirty="0"/>
          </a:p>
        </p:txBody>
      </p:sp>
    </p:spTree>
    <p:extLst>
      <p:ext uri="{BB962C8B-B14F-4D97-AF65-F5344CB8AC3E}">
        <p14:creationId xmlns:p14="http://schemas.microsoft.com/office/powerpoint/2010/main" val="100440182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Generating a Hypothesis: Type I and Type II Error</a:t>
            </a:r>
            <a:endParaRPr lang="en-US" dirty="0"/>
          </a:p>
        </p:txBody>
      </p:sp>
      <p:sp>
        <p:nvSpPr>
          <p:cNvPr id="5" name="Footer Placeholder 4"/>
          <p:cNvSpPr>
            <a:spLocks noGrp="1"/>
          </p:cNvSpPr>
          <p:nvPr>
            <p:ph type="ftr" sz="quarter" idx="13"/>
          </p:nvPr>
        </p:nvSpPr>
        <p:spPr/>
        <p:txBody>
          <a:bodyPr/>
          <a:lstStyle/>
          <a:p>
            <a:pPr>
              <a:defRPr/>
            </a:pPr>
            <a:r>
              <a:rPr lang="en-US" dirty="0" smtClean="0"/>
              <a:t>Module 3: Basic Data Analytic Methods Using R</a:t>
            </a:r>
            <a:endParaRPr lang="en-US" dirty="0"/>
          </a:p>
        </p:txBody>
      </p:sp>
      <p:graphicFrame>
        <p:nvGraphicFramePr>
          <p:cNvPr id="9" name="Content Placeholder 6"/>
          <p:cNvGraphicFramePr>
            <a:graphicFrameLocks noGrp="1"/>
          </p:cNvGraphicFramePr>
          <p:nvPr>
            <p:ph type="pic" sz="quarter" idx="12"/>
          </p:nvPr>
        </p:nvGraphicFramePr>
        <p:xfrm>
          <a:off x="304800" y="3962400"/>
          <a:ext cx="8534400" cy="1539240"/>
        </p:xfrm>
        <a:graphic>
          <a:graphicData uri="http://schemas.openxmlformats.org/drawingml/2006/table">
            <a:tbl>
              <a:tblPr firstRow="1" bandRow="1">
                <a:tableStyleId>{5C22544A-7EE6-4342-B048-85BDC9FD1C3A}</a:tableStyleId>
              </a:tblPr>
              <a:tblGrid>
                <a:gridCol w="2844800">
                  <a:extLst>
                    <a:ext uri="{9D8B030D-6E8A-4147-A177-3AD203B41FA5}">
                      <a16:colId xmlns:a16="http://schemas.microsoft.com/office/drawing/2014/main" val="20000"/>
                    </a:ext>
                  </a:extLst>
                </a:gridCol>
                <a:gridCol w="2844800">
                  <a:extLst>
                    <a:ext uri="{9D8B030D-6E8A-4147-A177-3AD203B41FA5}">
                      <a16:colId xmlns:a16="http://schemas.microsoft.com/office/drawing/2014/main" val="20001"/>
                    </a:ext>
                  </a:extLst>
                </a:gridCol>
                <a:gridCol w="2844800">
                  <a:extLst>
                    <a:ext uri="{9D8B030D-6E8A-4147-A177-3AD203B41FA5}">
                      <a16:colId xmlns:a16="http://schemas.microsoft.com/office/drawing/2014/main" val="20002"/>
                    </a:ext>
                  </a:extLst>
                </a:gridCol>
              </a:tblGrid>
              <a:tr h="304800">
                <a:tc>
                  <a:txBody>
                    <a:bodyPr/>
                    <a:lstStyle/>
                    <a:p>
                      <a:r>
                        <a:rPr lang="en-US" dirty="0" smtClean="0"/>
                        <a:t>If</a:t>
                      </a:r>
                      <a:r>
                        <a:rPr lang="en-US" baseline="0" dirty="0" smtClean="0"/>
                        <a:t> it’s  </a:t>
                      </a:r>
                      <a:r>
                        <a:rPr lang="en-US" baseline="0" dirty="0" smtClean="0">
                          <a:latin typeface="Symbol" pitchFamily="18" charset="2"/>
                          <a:ea typeface="SimSun-PUA" pitchFamily="2" charset="-122"/>
                          <a:sym typeface="Symbol"/>
                        </a:rPr>
                        <a:t></a:t>
                      </a:r>
                      <a:r>
                        <a:rPr lang="en-US" baseline="0" dirty="0" smtClean="0"/>
                        <a:t>, and we say it’s </a:t>
                      </a:r>
                      <a:r>
                        <a:rPr lang="en-US" baseline="0" dirty="0" smtClean="0">
                          <a:sym typeface="Wingdings" pitchFamily="2" charset="2"/>
                        </a:rPr>
                        <a:t></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SPAM</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HAM</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04800">
                <a:tc>
                  <a:txBody>
                    <a:bodyPr/>
                    <a:lstStyle/>
                    <a:p>
                      <a:r>
                        <a:rPr lang="en-US" dirty="0" smtClean="0"/>
                        <a:t>HAM</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solidFill>
                            <a:srgbClr val="FF0000"/>
                          </a:solidFill>
                          <a:effectLst>
                            <a:innerShdw blurRad="63500" dist="50800" dir="18900000">
                              <a:prstClr val="black">
                                <a:alpha val="50000"/>
                              </a:prstClr>
                            </a:innerShdw>
                          </a:effectLst>
                        </a:rPr>
                        <a:t>Typ</a:t>
                      </a:r>
                      <a:r>
                        <a:rPr lang="en-US" b="1" baseline="0" dirty="0" smtClean="0">
                          <a:solidFill>
                            <a:srgbClr val="FF0000"/>
                          </a:solidFill>
                          <a:effectLst>
                            <a:innerShdw blurRad="63500" dist="50800" dir="18900000">
                              <a:prstClr val="black">
                                <a:alpha val="50000"/>
                              </a:prstClr>
                            </a:innerShdw>
                          </a:effectLst>
                        </a:rPr>
                        <a:t>e I – false positive</a:t>
                      </a:r>
                      <a:endParaRPr lang="en-US" b="1" dirty="0" smtClean="0">
                        <a:solidFill>
                          <a:srgbClr val="FF0000"/>
                        </a:solidFill>
                        <a:effectLst>
                          <a:innerShdw blurRad="63500" dist="50800" dir="18900000">
                            <a:prstClr val="black">
                              <a:alpha val="50000"/>
                            </a:prstClr>
                          </a:innerShdw>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solidFill>
                            <a:schemeClr val="accent2">
                              <a:lumMod val="75000"/>
                            </a:schemeClr>
                          </a:solidFill>
                        </a:rPr>
                        <a:t>OK – true positive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533400">
                <a:tc>
                  <a:txBody>
                    <a:bodyPr/>
                    <a:lstStyle/>
                    <a:p>
                      <a:r>
                        <a:rPr lang="en-US" dirty="0" smtClean="0"/>
                        <a:t>SPAM</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solidFill>
                            <a:schemeClr val="accent2">
                              <a:lumMod val="75000"/>
                            </a:schemeClr>
                          </a:solidFill>
                        </a:rPr>
                        <a:t>OK</a:t>
                      </a:r>
                      <a:r>
                        <a:rPr lang="en-US" baseline="0" dirty="0" smtClean="0">
                          <a:solidFill>
                            <a:schemeClr val="accent2">
                              <a:lumMod val="75000"/>
                            </a:schemeClr>
                          </a:solidFill>
                        </a:rPr>
                        <a:t> – true negative</a:t>
                      </a:r>
                      <a:endParaRPr lang="en-US" dirty="0" smtClean="0">
                        <a:solidFill>
                          <a:schemeClr val="accent2">
                            <a:lumMod val="75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solidFill>
                            <a:srgbClr val="FF0000"/>
                          </a:solidFill>
                          <a:effectLst>
                            <a:innerShdw blurRad="63500" dist="50800" dir="18900000">
                              <a:prstClr val="black">
                                <a:alpha val="50000"/>
                              </a:prstClr>
                            </a:innerShdw>
                          </a:effectLst>
                        </a:rPr>
                        <a:t>Type II – false negative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graphicFrame>
        <p:nvGraphicFramePr>
          <p:cNvPr id="10" name="Table 9"/>
          <p:cNvGraphicFramePr>
            <a:graphicFrameLocks noGrp="1"/>
          </p:cNvGraphicFramePr>
          <p:nvPr/>
        </p:nvGraphicFramePr>
        <p:xfrm>
          <a:off x="304800" y="838200"/>
          <a:ext cx="8458200" cy="2470265"/>
        </p:xfrm>
        <a:graphic>
          <a:graphicData uri="http://schemas.openxmlformats.org/drawingml/2006/table">
            <a:tbl>
              <a:tblPr>
                <a:tableStyleId>{5C22544A-7EE6-4342-B048-85BDC9FD1C3A}</a:tableStyleId>
              </a:tblPr>
              <a:tblGrid>
                <a:gridCol w="2794000">
                  <a:extLst>
                    <a:ext uri="{9D8B030D-6E8A-4147-A177-3AD203B41FA5}">
                      <a16:colId xmlns:a16="http://schemas.microsoft.com/office/drawing/2014/main" val="20000"/>
                    </a:ext>
                  </a:extLst>
                </a:gridCol>
                <a:gridCol w="2794000">
                  <a:extLst>
                    <a:ext uri="{9D8B030D-6E8A-4147-A177-3AD203B41FA5}">
                      <a16:colId xmlns:a16="http://schemas.microsoft.com/office/drawing/2014/main" val="20001"/>
                    </a:ext>
                  </a:extLst>
                </a:gridCol>
                <a:gridCol w="2870200">
                  <a:extLst>
                    <a:ext uri="{9D8B030D-6E8A-4147-A177-3AD203B41FA5}">
                      <a16:colId xmlns:a16="http://schemas.microsoft.com/office/drawing/2014/main" val="20002"/>
                    </a:ext>
                  </a:extLst>
                </a:gridCol>
              </a:tblGrid>
              <a:tr h="519545">
                <a:tc>
                  <a:txBody>
                    <a:bodyPr/>
                    <a:lstStyle/>
                    <a:p>
                      <a:pPr marL="0" marR="0">
                        <a:spcBef>
                          <a:spcPts val="0"/>
                        </a:spcBef>
                        <a:spcAft>
                          <a:spcPts val="0"/>
                        </a:spcAft>
                      </a:pPr>
                      <a:r>
                        <a:rPr lang="en-US" sz="1600" dirty="0" smtClean="0">
                          <a:latin typeface="MetaNormalLF-Roman"/>
                          <a:ea typeface="MetaNormalLF-Roman"/>
                          <a:cs typeface="Times New Roman"/>
                        </a:rPr>
                        <a:t>If </a:t>
                      </a:r>
                      <a:r>
                        <a:rPr lang="en-US" sz="1600" baseline="0" dirty="0" smtClean="0">
                          <a:latin typeface="MetaNormalLF-Roman"/>
                          <a:ea typeface="MetaNormalLF-Roman"/>
                          <a:cs typeface="Times New Roman"/>
                        </a:rPr>
                        <a:t> H</a:t>
                      </a:r>
                      <a:r>
                        <a:rPr lang="en-US" sz="1600" baseline="-25000" dirty="0" smtClean="0">
                          <a:latin typeface="MetaNormalLF-Roman"/>
                          <a:ea typeface="MetaNormalLF-Roman"/>
                          <a:cs typeface="Times New Roman"/>
                        </a:rPr>
                        <a:t>0</a:t>
                      </a:r>
                      <a:r>
                        <a:rPr lang="en-US" sz="1600" baseline="0" dirty="0" smtClean="0">
                          <a:latin typeface="MetaNormalLF-Roman"/>
                          <a:ea typeface="MetaNormalLF-Roman"/>
                          <a:cs typeface="Times New Roman"/>
                        </a:rPr>
                        <a:t> is X, and we …: </a:t>
                      </a:r>
                      <a:endParaRPr lang="en-US" sz="1600" dirty="0">
                        <a:latin typeface="MetaNormalLF-Roman"/>
                        <a:ea typeface="MetaNormalLF-Roman"/>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tcPr>
                </a:tc>
                <a:tc>
                  <a:txBody>
                    <a:bodyPr/>
                    <a:lstStyle/>
                    <a:p>
                      <a:pPr marL="0" marR="0">
                        <a:spcBef>
                          <a:spcPts val="0"/>
                        </a:spcBef>
                        <a:spcAft>
                          <a:spcPts val="0"/>
                        </a:spcAft>
                      </a:pPr>
                      <a:r>
                        <a:rPr lang="en-US" sz="1600" b="1" dirty="0"/>
                        <a:t>Null </a:t>
                      </a:r>
                      <a:r>
                        <a:rPr lang="en-US" sz="1600" b="1" dirty="0" smtClean="0"/>
                        <a:t>hypothesis(H</a:t>
                      </a:r>
                      <a:r>
                        <a:rPr lang="en-US" sz="1600" b="1" baseline="-25000" dirty="0" smtClean="0"/>
                        <a:t>0</a:t>
                      </a:r>
                      <a:r>
                        <a:rPr lang="en-US" sz="1600" b="1" dirty="0" smtClean="0"/>
                        <a:t>) </a:t>
                      </a:r>
                      <a:r>
                        <a:rPr lang="en-US" sz="1600" b="1" dirty="0"/>
                        <a:t>is </a:t>
                      </a:r>
                      <a:r>
                        <a:rPr lang="en-US" sz="1600" b="1" dirty="0">
                          <a:solidFill>
                            <a:schemeClr val="accent6"/>
                          </a:solidFill>
                        </a:rPr>
                        <a:t>true</a:t>
                      </a:r>
                      <a:endParaRPr lang="en-US" sz="1600" b="1" dirty="0">
                        <a:solidFill>
                          <a:schemeClr val="accent6"/>
                        </a:solidFill>
                        <a:latin typeface="MetaNormalLF-Roman"/>
                        <a:ea typeface="MetaNormalLF-Roman"/>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tcPr>
                </a:tc>
                <a:tc>
                  <a:txBody>
                    <a:bodyPr/>
                    <a:lstStyle/>
                    <a:p>
                      <a:pPr marL="0" marR="0">
                        <a:spcBef>
                          <a:spcPts val="0"/>
                        </a:spcBef>
                        <a:spcAft>
                          <a:spcPts val="0"/>
                        </a:spcAft>
                      </a:pPr>
                      <a:r>
                        <a:rPr lang="en-US" sz="1600" b="1" dirty="0"/>
                        <a:t>Null </a:t>
                      </a:r>
                      <a:r>
                        <a:rPr lang="en-US" sz="1600" b="1" dirty="0" smtClean="0"/>
                        <a:t>hypothesis(H</a:t>
                      </a:r>
                      <a:r>
                        <a:rPr lang="en-US" sz="1600" b="1" baseline="-25000" dirty="0" smtClean="0"/>
                        <a:t>0</a:t>
                      </a:r>
                      <a:r>
                        <a:rPr lang="en-US" sz="1600" b="1" dirty="0" smtClean="0"/>
                        <a:t>) </a:t>
                      </a:r>
                      <a:r>
                        <a:rPr lang="en-US" sz="1600" b="1" dirty="0"/>
                        <a:t>is </a:t>
                      </a:r>
                      <a:r>
                        <a:rPr lang="en-US" sz="1600" b="1" dirty="0">
                          <a:solidFill>
                            <a:schemeClr val="accent6"/>
                          </a:solidFill>
                        </a:rPr>
                        <a:t>false</a:t>
                      </a:r>
                      <a:endParaRPr lang="en-US" sz="1600" b="1" dirty="0">
                        <a:solidFill>
                          <a:schemeClr val="accent6"/>
                        </a:solidFill>
                        <a:latin typeface="MetaNormalLF-Roman"/>
                        <a:ea typeface="MetaNormalLF-Roman"/>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tcPr>
                </a:tc>
                <a:extLst>
                  <a:ext uri="{0D108BD9-81ED-4DB2-BD59-A6C34878D82A}">
                    <a16:rowId xmlns:a16="http://schemas.microsoft.com/office/drawing/2014/main" val="10000"/>
                  </a:ext>
                </a:extLst>
              </a:tr>
              <a:tr h="883227">
                <a:tc>
                  <a:txBody>
                    <a:bodyPr/>
                    <a:lstStyle/>
                    <a:p>
                      <a:pPr marL="0" marR="0">
                        <a:spcBef>
                          <a:spcPts val="0"/>
                        </a:spcBef>
                        <a:spcAft>
                          <a:spcPts val="0"/>
                        </a:spcAft>
                      </a:pPr>
                      <a:r>
                        <a:rPr lang="en-US" sz="1600" dirty="0" smtClean="0"/>
                        <a:t>Fail</a:t>
                      </a:r>
                      <a:r>
                        <a:rPr lang="en-US" sz="1600" baseline="0" dirty="0" smtClean="0"/>
                        <a:t>  to accept the</a:t>
                      </a:r>
                      <a:r>
                        <a:rPr lang="en-US" sz="1600" dirty="0" smtClean="0"/>
                        <a:t> </a:t>
                      </a:r>
                      <a:r>
                        <a:rPr lang="en-US" sz="1600" dirty="0"/>
                        <a:t>Null </a:t>
                      </a:r>
                      <a:r>
                        <a:rPr lang="en-US" sz="1600" dirty="0" smtClean="0"/>
                        <a:t>Hypothesis</a:t>
                      </a:r>
                      <a:r>
                        <a:rPr lang="en-US" sz="1600" baseline="0" dirty="0" smtClean="0"/>
                        <a:t> </a:t>
                      </a:r>
                      <a:r>
                        <a:rPr lang="en-US" sz="1600" baseline="0" dirty="0" smtClean="0">
                          <a:sym typeface="Wingdings" pitchFamily="2" charset="2"/>
                        </a:rPr>
                        <a:t> we claim something happened</a:t>
                      </a:r>
                      <a:endParaRPr lang="en-US" sz="1600" dirty="0">
                        <a:latin typeface="MetaNormalLF-Roman"/>
                        <a:ea typeface="MetaNormalLF-Roman"/>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tcPr>
                </a:tc>
                <a:tc>
                  <a:txBody>
                    <a:bodyPr/>
                    <a:lstStyle/>
                    <a:p>
                      <a:pPr marL="0" marR="0">
                        <a:spcBef>
                          <a:spcPts val="0"/>
                        </a:spcBef>
                        <a:spcAft>
                          <a:spcPts val="0"/>
                        </a:spcAft>
                      </a:pPr>
                      <a:r>
                        <a:rPr lang="en-US" sz="1600" b="1" dirty="0">
                          <a:solidFill>
                            <a:srgbClr val="FF0000"/>
                          </a:solidFill>
                        </a:rPr>
                        <a:t>Type I error</a:t>
                      </a:r>
                    </a:p>
                    <a:p>
                      <a:pPr marL="0" marR="0">
                        <a:spcBef>
                          <a:spcPts val="0"/>
                        </a:spcBef>
                        <a:spcAft>
                          <a:spcPts val="0"/>
                        </a:spcAft>
                      </a:pPr>
                      <a:r>
                        <a:rPr lang="en-US" sz="1600" b="1" dirty="0" smtClean="0">
                          <a:solidFill>
                            <a:srgbClr val="FF0000"/>
                          </a:solidFill>
                        </a:rPr>
                        <a:t>False positive</a:t>
                      </a:r>
                    </a:p>
                    <a:p>
                      <a:pPr marL="0" marR="0">
                        <a:spcBef>
                          <a:spcPts val="0"/>
                        </a:spcBef>
                        <a:spcAft>
                          <a:spcPts val="0"/>
                        </a:spcAft>
                      </a:pPr>
                      <a:r>
                        <a:rPr lang="en-US" sz="1600" b="1" dirty="0" smtClean="0">
                          <a:solidFill>
                            <a:srgbClr val="FF0000"/>
                          </a:solidFill>
                          <a:sym typeface="Symbol"/>
                        </a:rPr>
                        <a:t></a:t>
                      </a:r>
                      <a:endParaRPr lang="en-US" sz="1600" b="1" dirty="0">
                        <a:solidFill>
                          <a:srgbClr val="FF0000"/>
                        </a:solidFill>
                        <a:latin typeface="MetaNormalLF-Roman"/>
                        <a:ea typeface="MetaNormalLF-Roman"/>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tcPr>
                </a:tc>
                <a:tc>
                  <a:txBody>
                    <a:bodyPr/>
                    <a:lstStyle/>
                    <a:p>
                      <a:pPr marL="0" marR="0">
                        <a:spcBef>
                          <a:spcPts val="0"/>
                        </a:spcBef>
                        <a:spcAft>
                          <a:spcPts val="0"/>
                        </a:spcAft>
                      </a:pPr>
                      <a:r>
                        <a:rPr lang="en-US" sz="1600" b="1" dirty="0">
                          <a:solidFill>
                            <a:srgbClr val="00B050"/>
                          </a:solidFill>
                        </a:rPr>
                        <a:t>Correct Outcome</a:t>
                      </a:r>
                    </a:p>
                    <a:p>
                      <a:pPr marL="0" marR="0">
                        <a:spcBef>
                          <a:spcPts val="0"/>
                        </a:spcBef>
                        <a:spcAft>
                          <a:spcPts val="0"/>
                        </a:spcAft>
                      </a:pPr>
                      <a:r>
                        <a:rPr lang="en-US" sz="1600" b="1" dirty="0">
                          <a:solidFill>
                            <a:srgbClr val="00B050"/>
                          </a:solidFill>
                        </a:rPr>
                        <a:t>True </a:t>
                      </a:r>
                      <a:r>
                        <a:rPr lang="en-US" sz="1600" b="1" dirty="0" smtClean="0">
                          <a:solidFill>
                            <a:srgbClr val="00B050"/>
                          </a:solidFill>
                        </a:rPr>
                        <a:t>positive</a:t>
                      </a:r>
                    </a:p>
                    <a:p>
                      <a:pPr marL="0" marR="0">
                        <a:spcBef>
                          <a:spcPts val="0"/>
                        </a:spcBef>
                        <a:spcAft>
                          <a:spcPts val="0"/>
                        </a:spcAft>
                      </a:pPr>
                      <a:r>
                        <a:rPr lang="en-US" sz="1600" b="1" dirty="0" smtClean="0">
                          <a:solidFill>
                            <a:srgbClr val="00B050"/>
                          </a:solidFill>
                          <a:latin typeface="MetaNormalLF-Roman"/>
                          <a:ea typeface="MetaNormalLF-Roman"/>
                          <a:cs typeface="Times New Roman"/>
                        </a:rPr>
                        <a:t>We reject</a:t>
                      </a:r>
                      <a:r>
                        <a:rPr lang="en-US" sz="1600" b="1" baseline="0" dirty="0" smtClean="0">
                          <a:solidFill>
                            <a:srgbClr val="00B050"/>
                          </a:solidFill>
                          <a:latin typeface="MetaNormalLF-Roman"/>
                          <a:ea typeface="MetaNormalLF-Roman"/>
                          <a:cs typeface="Times New Roman"/>
                        </a:rPr>
                        <a:t> the Null hypothesis</a:t>
                      </a:r>
                      <a:endParaRPr lang="en-US" sz="1600" b="1" dirty="0">
                        <a:solidFill>
                          <a:srgbClr val="00B050"/>
                        </a:solidFill>
                        <a:latin typeface="MetaNormalLF-Roman"/>
                        <a:ea typeface="MetaNormalLF-Roman"/>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tcPr>
                </a:tc>
                <a:extLst>
                  <a:ext uri="{0D108BD9-81ED-4DB2-BD59-A6C34878D82A}">
                    <a16:rowId xmlns:a16="http://schemas.microsoft.com/office/drawing/2014/main" val="10001"/>
                  </a:ext>
                </a:extLst>
              </a:tr>
              <a:tr h="883227">
                <a:tc>
                  <a:txBody>
                    <a:bodyPr/>
                    <a:lstStyle/>
                    <a:p>
                      <a:pPr marL="0" marR="0">
                        <a:spcBef>
                          <a:spcPts val="0"/>
                        </a:spcBef>
                        <a:spcAft>
                          <a:spcPts val="0"/>
                        </a:spcAft>
                      </a:pPr>
                      <a:r>
                        <a:rPr lang="en-US" sz="1600" dirty="0" smtClean="0"/>
                        <a:t>Fail to reject</a:t>
                      </a:r>
                      <a:r>
                        <a:rPr lang="en-US" sz="1600" baseline="0" dirty="0" smtClean="0"/>
                        <a:t> </a:t>
                      </a:r>
                      <a:r>
                        <a:rPr lang="en-US" sz="1600" dirty="0" smtClean="0"/>
                        <a:t>the </a:t>
                      </a:r>
                      <a:r>
                        <a:rPr lang="en-US" sz="1600" dirty="0"/>
                        <a:t>null </a:t>
                      </a:r>
                      <a:r>
                        <a:rPr lang="en-US" sz="1600" dirty="0" smtClean="0"/>
                        <a:t>hypothesis </a:t>
                      </a:r>
                      <a:r>
                        <a:rPr lang="en-US" sz="1600" dirty="0" smtClean="0">
                          <a:sym typeface="Wingdings" pitchFamily="2" charset="2"/>
                        </a:rPr>
                        <a:t> we claim nothing happened.</a:t>
                      </a:r>
                      <a:endParaRPr lang="en-US" sz="1600" dirty="0">
                        <a:latin typeface="MetaNormalLF-Roman"/>
                        <a:ea typeface="MetaNormalLF-Roman"/>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tcPr>
                </a:tc>
                <a:tc>
                  <a:txBody>
                    <a:bodyPr/>
                    <a:lstStyle/>
                    <a:p>
                      <a:pPr marL="0" marR="0">
                        <a:spcBef>
                          <a:spcPts val="0"/>
                        </a:spcBef>
                        <a:spcAft>
                          <a:spcPts val="0"/>
                        </a:spcAft>
                      </a:pPr>
                      <a:r>
                        <a:rPr lang="en-US" sz="1600" b="1" dirty="0">
                          <a:solidFill>
                            <a:srgbClr val="00B050"/>
                          </a:solidFill>
                        </a:rPr>
                        <a:t>Correct outcome</a:t>
                      </a:r>
                    </a:p>
                    <a:p>
                      <a:pPr marL="0" marR="0">
                        <a:spcBef>
                          <a:spcPts val="0"/>
                        </a:spcBef>
                        <a:spcAft>
                          <a:spcPts val="0"/>
                        </a:spcAft>
                      </a:pPr>
                      <a:r>
                        <a:rPr lang="en-US" sz="1600" b="1" dirty="0">
                          <a:solidFill>
                            <a:srgbClr val="00B050"/>
                          </a:solidFill>
                        </a:rPr>
                        <a:t>True </a:t>
                      </a:r>
                      <a:r>
                        <a:rPr lang="en-US" sz="1600" b="1" dirty="0" smtClean="0">
                          <a:solidFill>
                            <a:srgbClr val="00B050"/>
                          </a:solidFill>
                        </a:rPr>
                        <a:t>negative</a:t>
                      </a:r>
                    </a:p>
                    <a:p>
                      <a:pPr marL="0" marR="0">
                        <a:spcBef>
                          <a:spcPts val="0"/>
                        </a:spcBef>
                        <a:spcAft>
                          <a:spcPts val="0"/>
                        </a:spcAft>
                      </a:pPr>
                      <a:r>
                        <a:rPr lang="en-US" sz="1600" b="1" dirty="0" smtClean="0">
                          <a:solidFill>
                            <a:srgbClr val="00B050"/>
                          </a:solidFill>
                          <a:latin typeface="MetaNormalLF-Roman"/>
                          <a:ea typeface="MetaNormalLF-Roman"/>
                          <a:cs typeface="Times New Roman"/>
                        </a:rPr>
                        <a:t>Accept the NULL</a:t>
                      </a:r>
                      <a:br>
                        <a:rPr lang="en-US" sz="1600" b="1" dirty="0" smtClean="0">
                          <a:solidFill>
                            <a:srgbClr val="00B050"/>
                          </a:solidFill>
                          <a:latin typeface="MetaNormalLF-Roman"/>
                          <a:ea typeface="MetaNormalLF-Roman"/>
                          <a:cs typeface="Times New Roman"/>
                        </a:rPr>
                      </a:br>
                      <a:r>
                        <a:rPr lang="en-US" sz="1600" b="1" dirty="0" smtClean="0">
                          <a:solidFill>
                            <a:srgbClr val="00B050"/>
                          </a:solidFill>
                          <a:latin typeface="MetaNormalLF-Roman"/>
                          <a:ea typeface="MetaNormalLF-Roman"/>
                          <a:cs typeface="Times New Roman"/>
                        </a:rPr>
                        <a:t>hypothesis</a:t>
                      </a:r>
                      <a:endParaRPr lang="en-US" sz="1600" b="1" dirty="0">
                        <a:solidFill>
                          <a:srgbClr val="00B050"/>
                        </a:solidFill>
                        <a:latin typeface="MetaNormalLF-Roman"/>
                        <a:ea typeface="MetaNormalLF-Roman"/>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tcPr>
                </a:tc>
                <a:tc>
                  <a:txBody>
                    <a:bodyPr/>
                    <a:lstStyle/>
                    <a:p>
                      <a:pPr marL="0" marR="0">
                        <a:spcBef>
                          <a:spcPts val="0"/>
                        </a:spcBef>
                        <a:spcAft>
                          <a:spcPts val="0"/>
                        </a:spcAft>
                      </a:pPr>
                      <a:r>
                        <a:rPr lang="en-US" sz="1600" b="1" dirty="0">
                          <a:solidFill>
                            <a:srgbClr val="FF0000"/>
                          </a:solidFill>
                        </a:rPr>
                        <a:t>Type II error</a:t>
                      </a:r>
                    </a:p>
                    <a:p>
                      <a:pPr marL="0" marR="0">
                        <a:spcBef>
                          <a:spcPts val="0"/>
                        </a:spcBef>
                        <a:spcAft>
                          <a:spcPts val="0"/>
                        </a:spcAft>
                      </a:pPr>
                      <a:r>
                        <a:rPr lang="en-US" sz="1600" b="1" dirty="0">
                          <a:solidFill>
                            <a:srgbClr val="FF0000"/>
                          </a:solidFill>
                        </a:rPr>
                        <a:t>False negative </a:t>
                      </a:r>
                      <a:r>
                        <a:rPr lang="en-US" sz="1600" b="1" dirty="0" smtClean="0">
                          <a:solidFill>
                            <a:srgbClr val="FF0000"/>
                          </a:solidFill>
                        </a:rPr>
                        <a:t> </a:t>
                      </a:r>
                    </a:p>
                    <a:p>
                      <a:pPr marL="0" marR="0">
                        <a:spcBef>
                          <a:spcPts val="0"/>
                        </a:spcBef>
                        <a:spcAft>
                          <a:spcPts val="0"/>
                        </a:spcAft>
                      </a:pPr>
                      <a:r>
                        <a:rPr lang="en-US" sz="1600" b="1" dirty="0" smtClean="0">
                          <a:solidFill>
                            <a:srgbClr val="FF0000"/>
                          </a:solidFill>
                          <a:sym typeface="Symbol"/>
                        </a:rPr>
                        <a:t></a:t>
                      </a:r>
                      <a:endParaRPr lang="en-US" sz="1600" b="1" dirty="0">
                        <a:solidFill>
                          <a:srgbClr val="FF0000"/>
                        </a:solidFill>
                        <a:latin typeface="MetaNormalLF-Roman"/>
                        <a:ea typeface="MetaNormalLF-Roman"/>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tcPr>
                </a:tc>
                <a:extLst>
                  <a:ext uri="{0D108BD9-81ED-4DB2-BD59-A6C34878D82A}">
                    <a16:rowId xmlns:a16="http://schemas.microsoft.com/office/drawing/2014/main" val="10002"/>
                  </a:ext>
                </a:extLst>
              </a:tr>
            </a:tbl>
          </a:graphicData>
        </a:graphic>
      </p:graphicFrame>
      <p:sp>
        <p:nvSpPr>
          <p:cNvPr id="11" name="TextBox 10"/>
          <p:cNvSpPr txBox="1"/>
          <p:nvPr/>
        </p:nvSpPr>
        <p:spPr>
          <a:xfrm>
            <a:off x="1447800" y="3505200"/>
            <a:ext cx="5761962" cy="369332"/>
          </a:xfrm>
          <a:prstGeom prst="rect">
            <a:avLst/>
          </a:prstGeom>
          <a:noFill/>
        </p:spPr>
        <p:txBody>
          <a:bodyPr wrap="none" rtlCol="0">
            <a:spAutoFit/>
          </a:bodyPr>
          <a:lstStyle/>
          <a:p>
            <a:r>
              <a:rPr lang="en-US" b="1" dirty="0" smtClean="0"/>
              <a:t>Example: Ham or Spam? H</a:t>
            </a:r>
            <a:r>
              <a:rPr lang="en-US" b="1" baseline="-25000" dirty="0" smtClean="0"/>
              <a:t>0</a:t>
            </a:r>
            <a:r>
              <a:rPr lang="en-US" b="1" dirty="0" smtClean="0"/>
              <a:t>: it’s ham  H</a:t>
            </a:r>
            <a:r>
              <a:rPr lang="en-US" b="1" baseline="-25000" dirty="0" smtClean="0"/>
              <a:t>A</a:t>
            </a:r>
            <a:r>
              <a:rPr lang="en-US" b="1" dirty="0" smtClean="0"/>
              <a:t>: it’s spam</a:t>
            </a:r>
            <a:endParaRPr lang="en-US" b="1" dirty="0"/>
          </a:p>
        </p:txBody>
      </p:sp>
      <p:sp>
        <p:nvSpPr>
          <p:cNvPr id="12" name="Oval 11"/>
          <p:cNvSpPr/>
          <p:nvPr/>
        </p:nvSpPr>
        <p:spPr>
          <a:xfrm>
            <a:off x="2667000" y="1219200"/>
            <a:ext cx="1905000" cy="9906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val 12"/>
          <p:cNvSpPr/>
          <p:nvPr/>
        </p:nvSpPr>
        <p:spPr>
          <a:xfrm>
            <a:off x="5486400" y="2133600"/>
            <a:ext cx="1905000" cy="9906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Slide Number Placeholder 14"/>
          <p:cNvSpPr>
            <a:spLocks noGrp="1"/>
          </p:cNvSpPr>
          <p:nvPr>
            <p:ph type="sldNum" sz="quarter" idx="14"/>
          </p:nvPr>
        </p:nvSpPr>
        <p:spPr/>
        <p:txBody>
          <a:bodyPr/>
          <a:lstStyle/>
          <a:p>
            <a:pPr>
              <a:defRPr/>
            </a:pPr>
            <a:fld id="{895683FA-D0FB-447D-82E1-0D3AF418E355}" type="slidenum">
              <a:rPr lang="en-US" smtClean="0"/>
              <a:pPr>
                <a:defRPr/>
              </a:pPr>
              <a:t>30</a:t>
            </a:fld>
            <a:endParaRPr lang="en-US" dirty="0"/>
          </a:p>
        </p:txBody>
      </p:sp>
      <p:sp>
        <p:nvSpPr>
          <p:cNvPr id="16" name="TextBox 15"/>
          <p:cNvSpPr txBox="1"/>
          <p:nvPr/>
        </p:nvSpPr>
        <p:spPr>
          <a:xfrm>
            <a:off x="2819400" y="5326559"/>
            <a:ext cx="3581400" cy="769441"/>
          </a:xfrm>
          <a:prstGeom prst="rect">
            <a:avLst/>
          </a:prstGeom>
          <a:solidFill>
            <a:srgbClr val="FFFFCC"/>
          </a:solidFill>
          <a:ln>
            <a:solidFill>
              <a:srgbClr val="FFC000"/>
            </a:solidFill>
          </a:ln>
        </p:spPr>
        <p:txBody>
          <a:bodyPr wrap="square" rtlCol="0">
            <a:spAutoFit/>
          </a:bodyPr>
          <a:lstStyle/>
          <a:p>
            <a:pPr marL="285750" indent="-285750">
              <a:buFont typeface="Arial" pitchFamily="34" charset="0"/>
              <a:buChar char="•"/>
            </a:pPr>
            <a:r>
              <a:rPr lang="en-US" sz="2200" b="1" u="sng" dirty="0" smtClean="0"/>
              <a:t>Goal: Identify spam</a:t>
            </a:r>
          </a:p>
          <a:p>
            <a:pPr marL="285750" indent="-285750">
              <a:buFont typeface="Arial" pitchFamily="34" charset="0"/>
              <a:buChar char="•"/>
            </a:pPr>
            <a:r>
              <a:rPr lang="en-US" sz="2200" b="1" u="sng" dirty="0" smtClean="0"/>
              <a:t>Which error is worse?</a:t>
            </a:r>
            <a:endParaRPr lang="en-US" sz="2200" dirty="0" smtClean="0"/>
          </a:p>
        </p:txBody>
      </p:sp>
    </p:spTree>
    <p:extLst>
      <p:ext uri="{BB962C8B-B14F-4D97-AF65-F5344CB8AC3E}">
        <p14:creationId xmlns:p14="http://schemas.microsoft.com/office/powerpoint/2010/main" val="216878739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8610600" cy="762000"/>
          </a:xfrm>
        </p:spPr>
        <p:txBody>
          <a:bodyPr>
            <a:normAutofit fontScale="90000"/>
          </a:bodyPr>
          <a:lstStyle/>
          <a:p>
            <a:r>
              <a:rPr lang="en-US" dirty="0" smtClean="0"/>
              <a:t>Generating a Hypothesis: Type I and Type II Error (Continued)</a:t>
            </a:r>
            <a:endParaRPr lang="en-US" dirty="0"/>
          </a:p>
        </p:txBody>
      </p:sp>
      <p:sp>
        <p:nvSpPr>
          <p:cNvPr id="5" name="Footer Placeholder 4"/>
          <p:cNvSpPr>
            <a:spLocks noGrp="1"/>
          </p:cNvSpPr>
          <p:nvPr>
            <p:ph type="ftr" sz="quarter" idx="13"/>
          </p:nvPr>
        </p:nvSpPr>
        <p:spPr/>
        <p:txBody>
          <a:bodyPr/>
          <a:lstStyle/>
          <a:p>
            <a:pPr>
              <a:defRPr/>
            </a:pPr>
            <a:r>
              <a:rPr lang="en-US" dirty="0" smtClean="0"/>
              <a:t>Module 3: Basic Data Analytic Methods Using R</a:t>
            </a:r>
            <a:endParaRPr lang="en-US" dirty="0"/>
          </a:p>
        </p:txBody>
      </p:sp>
      <p:graphicFrame>
        <p:nvGraphicFramePr>
          <p:cNvPr id="9" name="Content Placeholder 6"/>
          <p:cNvGraphicFramePr>
            <a:graphicFrameLocks noGrp="1"/>
          </p:cNvGraphicFramePr>
          <p:nvPr>
            <p:ph type="pic" sz="quarter" idx="12"/>
          </p:nvPr>
        </p:nvGraphicFramePr>
        <p:xfrm>
          <a:off x="304800" y="3962400"/>
          <a:ext cx="8534400" cy="1539240"/>
        </p:xfrm>
        <a:graphic>
          <a:graphicData uri="http://schemas.openxmlformats.org/drawingml/2006/table">
            <a:tbl>
              <a:tblPr firstRow="1" bandRow="1">
                <a:tableStyleId>{5C22544A-7EE6-4342-B048-85BDC9FD1C3A}</a:tableStyleId>
              </a:tblPr>
              <a:tblGrid>
                <a:gridCol w="2844800">
                  <a:extLst>
                    <a:ext uri="{9D8B030D-6E8A-4147-A177-3AD203B41FA5}">
                      <a16:colId xmlns:a16="http://schemas.microsoft.com/office/drawing/2014/main" val="20000"/>
                    </a:ext>
                  </a:extLst>
                </a:gridCol>
                <a:gridCol w="2844800">
                  <a:extLst>
                    <a:ext uri="{9D8B030D-6E8A-4147-A177-3AD203B41FA5}">
                      <a16:colId xmlns:a16="http://schemas.microsoft.com/office/drawing/2014/main" val="20001"/>
                    </a:ext>
                  </a:extLst>
                </a:gridCol>
                <a:gridCol w="2844800">
                  <a:extLst>
                    <a:ext uri="{9D8B030D-6E8A-4147-A177-3AD203B41FA5}">
                      <a16:colId xmlns:a16="http://schemas.microsoft.com/office/drawing/2014/main" val="20002"/>
                    </a:ext>
                  </a:extLst>
                </a:gridCol>
              </a:tblGrid>
              <a:tr h="304800">
                <a:tc>
                  <a:txBody>
                    <a:bodyPr/>
                    <a:lstStyle/>
                    <a:p>
                      <a:r>
                        <a:rPr lang="en-US" dirty="0" smtClean="0"/>
                        <a:t>If</a:t>
                      </a:r>
                      <a:r>
                        <a:rPr lang="en-US" baseline="0" dirty="0" smtClean="0"/>
                        <a:t> it’s  </a:t>
                      </a:r>
                      <a:r>
                        <a:rPr lang="en-US" baseline="0" dirty="0" smtClean="0">
                          <a:latin typeface="Symbol" pitchFamily="18" charset="2"/>
                          <a:ea typeface="SimSun-PUA" pitchFamily="2" charset="-122"/>
                          <a:sym typeface="Symbol"/>
                        </a:rPr>
                        <a:t></a:t>
                      </a:r>
                      <a:r>
                        <a:rPr lang="en-US" baseline="0" dirty="0" smtClean="0"/>
                        <a:t>, and we say it’s </a:t>
                      </a:r>
                      <a:r>
                        <a:rPr lang="en-US" baseline="0" dirty="0" smtClean="0">
                          <a:sym typeface="Wingdings" pitchFamily="2" charset="2"/>
                        </a:rPr>
                        <a:t></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SPAM</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HAM</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04800">
                <a:tc>
                  <a:txBody>
                    <a:bodyPr/>
                    <a:lstStyle/>
                    <a:p>
                      <a:r>
                        <a:rPr lang="en-US" dirty="0" smtClean="0"/>
                        <a:t>HAM</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solidFill>
                            <a:srgbClr val="FF0000"/>
                          </a:solidFill>
                          <a:effectLst>
                            <a:innerShdw blurRad="63500" dist="50800" dir="18900000">
                              <a:prstClr val="black">
                                <a:alpha val="50000"/>
                              </a:prstClr>
                            </a:innerShdw>
                          </a:effectLst>
                        </a:rPr>
                        <a:t>Typ</a:t>
                      </a:r>
                      <a:r>
                        <a:rPr lang="en-US" b="1" baseline="0" dirty="0" smtClean="0">
                          <a:solidFill>
                            <a:srgbClr val="FF0000"/>
                          </a:solidFill>
                          <a:effectLst>
                            <a:innerShdw blurRad="63500" dist="50800" dir="18900000">
                              <a:prstClr val="black">
                                <a:alpha val="50000"/>
                              </a:prstClr>
                            </a:innerShdw>
                          </a:effectLst>
                        </a:rPr>
                        <a:t>e I – false positive</a:t>
                      </a:r>
                      <a:endParaRPr lang="en-US" b="1" dirty="0" smtClean="0">
                        <a:solidFill>
                          <a:srgbClr val="FF0000"/>
                        </a:solidFill>
                        <a:effectLst>
                          <a:innerShdw blurRad="63500" dist="50800" dir="18900000">
                            <a:prstClr val="black">
                              <a:alpha val="50000"/>
                            </a:prstClr>
                          </a:innerShdw>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solidFill>
                            <a:schemeClr val="accent2">
                              <a:lumMod val="75000"/>
                            </a:schemeClr>
                          </a:solidFill>
                        </a:rPr>
                        <a:t>OK – true positive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533400">
                <a:tc>
                  <a:txBody>
                    <a:bodyPr/>
                    <a:lstStyle/>
                    <a:p>
                      <a:r>
                        <a:rPr lang="en-US" dirty="0" smtClean="0"/>
                        <a:t>SPAM</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solidFill>
                            <a:schemeClr val="accent2">
                              <a:lumMod val="75000"/>
                            </a:schemeClr>
                          </a:solidFill>
                        </a:rPr>
                        <a:t>OK</a:t>
                      </a:r>
                      <a:r>
                        <a:rPr lang="en-US" baseline="0" dirty="0" smtClean="0">
                          <a:solidFill>
                            <a:schemeClr val="accent2">
                              <a:lumMod val="75000"/>
                            </a:schemeClr>
                          </a:solidFill>
                        </a:rPr>
                        <a:t> – true negative</a:t>
                      </a:r>
                      <a:endParaRPr lang="en-US" dirty="0" smtClean="0">
                        <a:solidFill>
                          <a:schemeClr val="accent2">
                            <a:lumMod val="75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solidFill>
                            <a:srgbClr val="FF0000"/>
                          </a:solidFill>
                          <a:effectLst>
                            <a:innerShdw blurRad="63500" dist="50800" dir="18900000">
                              <a:prstClr val="black">
                                <a:alpha val="50000"/>
                              </a:prstClr>
                            </a:innerShdw>
                          </a:effectLst>
                        </a:rPr>
                        <a:t>Type II – false negative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graphicFrame>
        <p:nvGraphicFramePr>
          <p:cNvPr id="10" name="Table 9"/>
          <p:cNvGraphicFramePr>
            <a:graphicFrameLocks noGrp="1"/>
          </p:cNvGraphicFramePr>
          <p:nvPr/>
        </p:nvGraphicFramePr>
        <p:xfrm>
          <a:off x="304800" y="838200"/>
          <a:ext cx="8458200" cy="2470265"/>
        </p:xfrm>
        <a:graphic>
          <a:graphicData uri="http://schemas.openxmlformats.org/drawingml/2006/table">
            <a:tbl>
              <a:tblPr>
                <a:tableStyleId>{5C22544A-7EE6-4342-B048-85BDC9FD1C3A}</a:tableStyleId>
              </a:tblPr>
              <a:tblGrid>
                <a:gridCol w="2794000">
                  <a:extLst>
                    <a:ext uri="{9D8B030D-6E8A-4147-A177-3AD203B41FA5}">
                      <a16:colId xmlns:a16="http://schemas.microsoft.com/office/drawing/2014/main" val="20000"/>
                    </a:ext>
                  </a:extLst>
                </a:gridCol>
                <a:gridCol w="2794000">
                  <a:extLst>
                    <a:ext uri="{9D8B030D-6E8A-4147-A177-3AD203B41FA5}">
                      <a16:colId xmlns:a16="http://schemas.microsoft.com/office/drawing/2014/main" val="20001"/>
                    </a:ext>
                  </a:extLst>
                </a:gridCol>
                <a:gridCol w="2870200">
                  <a:extLst>
                    <a:ext uri="{9D8B030D-6E8A-4147-A177-3AD203B41FA5}">
                      <a16:colId xmlns:a16="http://schemas.microsoft.com/office/drawing/2014/main" val="20002"/>
                    </a:ext>
                  </a:extLst>
                </a:gridCol>
              </a:tblGrid>
              <a:tr h="519545">
                <a:tc>
                  <a:txBody>
                    <a:bodyPr/>
                    <a:lstStyle/>
                    <a:p>
                      <a:pPr marL="0" marR="0">
                        <a:spcBef>
                          <a:spcPts val="0"/>
                        </a:spcBef>
                        <a:spcAft>
                          <a:spcPts val="0"/>
                        </a:spcAft>
                      </a:pPr>
                      <a:r>
                        <a:rPr lang="en-US" sz="1600" dirty="0" smtClean="0">
                          <a:latin typeface="+mn-lt"/>
                          <a:ea typeface="MetaNormalLF-Roman"/>
                          <a:cs typeface="Times New Roman"/>
                        </a:rPr>
                        <a:t>If </a:t>
                      </a:r>
                      <a:r>
                        <a:rPr lang="en-US" sz="1600" baseline="0" dirty="0" smtClean="0">
                          <a:latin typeface="+mn-lt"/>
                          <a:ea typeface="MetaNormalLF-Roman"/>
                          <a:cs typeface="Times New Roman"/>
                        </a:rPr>
                        <a:t> H</a:t>
                      </a:r>
                      <a:r>
                        <a:rPr lang="en-US" sz="1600" baseline="-25000" dirty="0" smtClean="0">
                          <a:latin typeface="+mn-lt"/>
                          <a:ea typeface="MetaNormalLF-Roman"/>
                          <a:cs typeface="Times New Roman"/>
                        </a:rPr>
                        <a:t>0</a:t>
                      </a:r>
                      <a:r>
                        <a:rPr lang="en-US" sz="1600" baseline="0" dirty="0" smtClean="0">
                          <a:latin typeface="+mn-lt"/>
                          <a:ea typeface="MetaNormalLF-Roman"/>
                          <a:cs typeface="Times New Roman"/>
                        </a:rPr>
                        <a:t> is X, and we …: </a:t>
                      </a:r>
                      <a:endParaRPr lang="en-US" sz="1600" dirty="0">
                        <a:latin typeface="+mn-lt"/>
                        <a:ea typeface="MetaNormalLF-Roman"/>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tcPr>
                </a:tc>
                <a:tc>
                  <a:txBody>
                    <a:bodyPr/>
                    <a:lstStyle/>
                    <a:p>
                      <a:pPr marL="0" marR="0">
                        <a:spcBef>
                          <a:spcPts val="0"/>
                        </a:spcBef>
                        <a:spcAft>
                          <a:spcPts val="0"/>
                        </a:spcAft>
                      </a:pPr>
                      <a:r>
                        <a:rPr lang="en-US" sz="1600" b="1" dirty="0"/>
                        <a:t>Null </a:t>
                      </a:r>
                      <a:r>
                        <a:rPr lang="en-US" sz="1600" b="1" dirty="0" smtClean="0"/>
                        <a:t>hypothesis(H</a:t>
                      </a:r>
                      <a:r>
                        <a:rPr lang="en-US" sz="1600" b="1" baseline="-25000" dirty="0" smtClean="0"/>
                        <a:t>0</a:t>
                      </a:r>
                      <a:r>
                        <a:rPr lang="en-US" sz="1600" b="1" dirty="0" smtClean="0"/>
                        <a:t>) </a:t>
                      </a:r>
                      <a:r>
                        <a:rPr lang="en-US" sz="1600" b="1" dirty="0"/>
                        <a:t>is </a:t>
                      </a:r>
                      <a:r>
                        <a:rPr lang="en-US" sz="1600" b="1" dirty="0">
                          <a:solidFill>
                            <a:schemeClr val="accent6"/>
                          </a:solidFill>
                        </a:rPr>
                        <a:t>true</a:t>
                      </a:r>
                      <a:endParaRPr lang="en-US" sz="1600" b="1" dirty="0">
                        <a:solidFill>
                          <a:schemeClr val="accent6"/>
                        </a:solidFill>
                        <a:latin typeface="MetaNormalLF-Roman"/>
                        <a:ea typeface="MetaNormalLF-Roman"/>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tcPr>
                </a:tc>
                <a:tc>
                  <a:txBody>
                    <a:bodyPr/>
                    <a:lstStyle/>
                    <a:p>
                      <a:pPr marL="0" marR="0">
                        <a:spcBef>
                          <a:spcPts val="0"/>
                        </a:spcBef>
                        <a:spcAft>
                          <a:spcPts val="0"/>
                        </a:spcAft>
                      </a:pPr>
                      <a:r>
                        <a:rPr lang="en-US" sz="1600" b="1" dirty="0"/>
                        <a:t>Null </a:t>
                      </a:r>
                      <a:r>
                        <a:rPr lang="en-US" sz="1600" b="1" dirty="0" smtClean="0"/>
                        <a:t>hypothesis(H</a:t>
                      </a:r>
                      <a:r>
                        <a:rPr lang="en-US" sz="1600" b="1" baseline="-25000" dirty="0" smtClean="0"/>
                        <a:t>0</a:t>
                      </a:r>
                      <a:r>
                        <a:rPr lang="en-US" sz="1600" b="1" dirty="0" smtClean="0"/>
                        <a:t>) </a:t>
                      </a:r>
                      <a:r>
                        <a:rPr lang="en-US" sz="1600" b="1" dirty="0"/>
                        <a:t>is </a:t>
                      </a:r>
                      <a:r>
                        <a:rPr lang="en-US" sz="1600" b="1" dirty="0">
                          <a:solidFill>
                            <a:schemeClr val="accent6"/>
                          </a:solidFill>
                        </a:rPr>
                        <a:t>false</a:t>
                      </a:r>
                      <a:endParaRPr lang="en-US" sz="1600" b="1" dirty="0">
                        <a:solidFill>
                          <a:schemeClr val="accent6"/>
                        </a:solidFill>
                        <a:latin typeface="MetaNormalLF-Roman"/>
                        <a:ea typeface="MetaNormalLF-Roman"/>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tcPr>
                </a:tc>
                <a:extLst>
                  <a:ext uri="{0D108BD9-81ED-4DB2-BD59-A6C34878D82A}">
                    <a16:rowId xmlns:a16="http://schemas.microsoft.com/office/drawing/2014/main" val="10000"/>
                  </a:ext>
                </a:extLst>
              </a:tr>
              <a:tr h="883227">
                <a:tc>
                  <a:txBody>
                    <a:bodyPr/>
                    <a:lstStyle/>
                    <a:p>
                      <a:pPr marL="0" marR="0">
                        <a:spcBef>
                          <a:spcPts val="0"/>
                        </a:spcBef>
                        <a:spcAft>
                          <a:spcPts val="0"/>
                        </a:spcAft>
                      </a:pPr>
                      <a:r>
                        <a:rPr lang="en-US" sz="1600" dirty="0" smtClean="0"/>
                        <a:t>Fail</a:t>
                      </a:r>
                      <a:r>
                        <a:rPr lang="en-US" sz="1600" baseline="0" dirty="0" smtClean="0"/>
                        <a:t>  to accept the</a:t>
                      </a:r>
                      <a:r>
                        <a:rPr lang="en-US" sz="1600" dirty="0" smtClean="0"/>
                        <a:t> </a:t>
                      </a:r>
                      <a:r>
                        <a:rPr lang="en-US" sz="1600" dirty="0"/>
                        <a:t>Null </a:t>
                      </a:r>
                      <a:r>
                        <a:rPr lang="en-US" sz="1600" dirty="0" smtClean="0"/>
                        <a:t>Hypothesis</a:t>
                      </a:r>
                      <a:r>
                        <a:rPr lang="en-US" sz="1600" baseline="0" dirty="0" smtClean="0"/>
                        <a:t> </a:t>
                      </a:r>
                      <a:r>
                        <a:rPr lang="en-US" sz="1600" baseline="0" dirty="0" smtClean="0">
                          <a:sym typeface="Wingdings" pitchFamily="2" charset="2"/>
                        </a:rPr>
                        <a:t> we claim something happened</a:t>
                      </a:r>
                      <a:endParaRPr lang="en-US" sz="1600" dirty="0">
                        <a:latin typeface="MetaNormalLF-Roman"/>
                        <a:ea typeface="MetaNormalLF-Roman"/>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tcPr>
                </a:tc>
                <a:tc>
                  <a:txBody>
                    <a:bodyPr/>
                    <a:lstStyle/>
                    <a:p>
                      <a:pPr marL="0" marR="0">
                        <a:spcBef>
                          <a:spcPts val="0"/>
                        </a:spcBef>
                        <a:spcAft>
                          <a:spcPts val="0"/>
                        </a:spcAft>
                      </a:pPr>
                      <a:r>
                        <a:rPr lang="en-US" sz="1600" b="1" dirty="0">
                          <a:solidFill>
                            <a:srgbClr val="FF0000"/>
                          </a:solidFill>
                        </a:rPr>
                        <a:t>Type I error</a:t>
                      </a:r>
                    </a:p>
                    <a:p>
                      <a:pPr marL="0" marR="0">
                        <a:spcBef>
                          <a:spcPts val="0"/>
                        </a:spcBef>
                        <a:spcAft>
                          <a:spcPts val="0"/>
                        </a:spcAft>
                      </a:pPr>
                      <a:r>
                        <a:rPr lang="en-US" sz="1600" b="1" dirty="0" smtClean="0">
                          <a:solidFill>
                            <a:srgbClr val="FF0000"/>
                          </a:solidFill>
                        </a:rPr>
                        <a:t>False positive</a:t>
                      </a:r>
                    </a:p>
                    <a:p>
                      <a:pPr marL="0" marR="0">
                        <a:spcBef>
                          <a:spcPts val="0"/>
                        </a:spcBef>
                        <a:spcAft>
                          <a:spcPts val="0"/>
                        </a:spcAft>
                      </a:pPr>
                      <a:r>
                        <a:rPr lang="en-US" sz="1600" b="1" dirty="0" smtClean="0">
                          <a:solidFill>
                            <a:srgbClr val="FF0000"/>
                          </a:solidFill>
                          <a:sym typeface="Symbol"/>
                        </a:rPr>
                        <a:t></a:t>
                      </a:r>
                      <a:endParaRPr lang="en-US" sz="1600" b="1" dirty="0">
                        <a:solidFill>
                          <a:srgbClr val="FF0000"/>
                        </a:solidFill>
                        <a:latin typeface="MetaNormalLF-Roman"/>
                        <a:ea typeface="MetaNormalLF-Roman"/>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tcPr>
                </a:tc>
                <a:tc>
                  <a:txBody>
                    <a:bodyPr/>
                    <a:lstStyle/>
                    <a:p>
                      <a:pPr marL="0" marR="0">
                        <a:spcBef>
                          <a:spcPts val="0"/>
                        </a:spcBef>
                        <a:spcAft>
                          <a:spcPts val="0"/>
                        </a:spcAft>
                      </a:pPr>
                      <a:r>
                        <a:rPr lang="en-US" sz="1600" b="1" dirty="0">
                          <a:solidFill>
                            <a:srgbClr val="00B050"/>
                          </a:solidFill>
                        </a:rPr>
                        <a:t>Correct Outcome</a:t>
                      </a:r>
                    </a:p>
                    <a:p>
                      <a:pPr marL="0" marR="0">
                        <a:spcBef>
                          <a:spcPts val="0"/>
                        </a:spcBef>
                        <a:spcAft>
                          <a:spcPts val="0"/>
                        </a:spcAft>
                      </a:pPr>
                      <a:r>
                        <a:rPr lang="en-US" sz="1600" b="1" dirty="0">
                          <a:solidFill>
                            <a:srgbClr val="00B050"/>
                          </a:solidFill>
                        </a:rPr>
                        <a:t>True </a:t>
                      </a:r>
                      <a:r>
                        <a:rPr lang="en-US" sz="1600" b="1" dirty="0" smtClean="0">
                          <a:solidFill>
                            <a:srgbClr val="00B050"/>
                          </a:solidFill>
                        </a:rPr>
                        <a:t>positive</a:t>
                      </a:r>
                    </a:p>
                    <a:p>
                      <a:pPr marL="0" marR="0">
                        <a:spcBef>
                          <a:spcPts val="0"/>
                        </a:spcBef>
                        <a:spcAft>
                          <a:spcPts val="0"/>
                        </a:spcAft>
                      </a:pPr>
                      <a:r>
                        <a:rPr lang="en-US" sz="1600" b="1" dirty="0" smtClean="0">
                          <a:solidFill>
                            <a:srgbClr val="00B050"/>
                          </a:solidFill>
                          <a:latin typeface="MetaNormalLF-Roman"/>
                          <a:ea typeface="MetaNormalLF-Roman"/>
                          <a:cs typeface="Times New Roman"/>
                        </a:rPr>
                        <a:t>We reject</a:t>
                      </a:r>
                      <a:r>
                        <a:rPr lang="en-US" sz="1600" b="1" baseline="0" dirty="0" smtClean="0">
                          <a:solidFill>
                            <a:srgbClr val="00B050"/>
                          </a:solidFill>
                          <a:latin typeface="MetaNormalLF-Roman"/>
                          <a:ea typeface="MetaNormalLF-Roman"/>
                          <a:cs typeface="Times New Roman"/>
                        </a:rPr>
                        <a:t> the Null hypothesis</a:t>
                      </a:r>
                      <a:endParaRPr lang="en-US" sz="1600" b="1" dirty="0">
                        <a:solidFill>
                          <a:srgbClr val="00B050"/>
                        </a:solidFill>
                        <a:latin typeface="MetaNormalLF-Roman"/>
                        <a:ea typeface="MetaNormalLF-Roman"/>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tcPr>
                </a:tc>
                <a:extLst>
                  <a:ext uri="{0D108BD9-81ED-4DB2-BD59-A6C34878D82A}">
                    <a16:rowId xmlns:a16="http://schemas.microsoft.com/office/drawing/2014/main" val="10001"/>
                  </a:ext>
                </a:extLst>
              </a:tr>
              <a:tr h="883227">
                <a:tc>
                  <a:txBody>
                    <a:bodyPr/>
                    <a:lstStyle/>
                    <a:p>
                      <a:pPr marL="0" marR="0">
                        <a:spcBef>
                          <a:spcPts val="0"/>
                        </a:spcBef>
                        <a:spcAft>
                          <a:spcPts val="0"/>
                        </a:spcAft>
                      </a:pPr>
                      <a:r>
                        <a:rPr lang="en-US" sz="1600" dirty="0" smtClean="0"/>
                        <a:t>Fail to reject</a:t>
                      </a:r>
                      <a:r>
                        <a:rPr lang="en-US" sz="1600" baseline="0" dirty="0" smtClean="0"/>
                        <a:t> </a:t>
                      </a:r>
                      <a:r>
                        <a:rPr lang="en-US" sz="1600" dirty="0" smtClean="0"/>
                        <a:t>the </a:t>
                      </a:r>
                      <a:r>
                        <a:rPr lang="en-US" sz="1600" dirty="0"/>
                        <a:t>null </a:t>
                      </a:r>
                      <a:r>
                        <a:rPr lang="en-US" sz="1600" dirty="0" smtClean="0"/>
                        <a:t>hypothesis </a:t>
                      </a:r>
                      <a:r>
                        <a:rPr lang="en-US" sz="1600" dirty="0" smtClean="0">
                          <a:sym typeface="Wingdings" pitchFamily="2" charset="2"/>
                        </a:rPr>
                        <a:t> we claim nothing happened.</a:t>
                      </a:r>
                      <a:endParaRPr lang="en-US" sz="1600" dirty="0">
                        <a:latin typeface="MetaNormalLF-Roman"/>
                        <a:ea typeface="MetaNormalLF-Roman"/>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tcPr>
                </a:tc>
                <a:tc>
                  <a:txBody>
                    <a:bodyPr/>
                    <a:lstStyle/>
                    <a:p>
                      <a:pPr marL="0" marR="0">
                        <a:spcBef>
                          <a:spcPts val="0"/>
                        </a:spcBef>
                        <a:spcAft>
                          <a:spcPts val="0"/>
                        </a:spcAft>
                      </a:pPr>
                      <a:r>
                        <a:rPr lang="en-US" sz="1600" b="1" dirty="0">
                          <a:solidFill>
                            <a:srgbClr val="00B050"/>
                          </a:solidFill>
                        </a:rPr>
                        <a:t>Correct outcome</a:t>
                      </a:r>
                    </a:p>
                    <a:p>
                      <a:pPr marL="0" marR="0">
                        <a:spcBef>
                          <a:spcPts val="0"/>
                        </a:spcBef>
                        <a:spcAft>
                          <a:spcPts val="0"/>
                        </a:spcAft>
                      </a:pPr>
                      <a:r>
                        <a:rPr lang="en-US" sz="1600" b="1" dirty="0">
                          <a:solidFill>
                            <a:srgbClr val="00B050"/>
                          </a:solidFill>
                        </a:rPr>
                        <a:t>True </a:t>
                      </a:r>
                      <a:r>
                        <a:rPr lang="en-US" sz="1600" b="1" dirty="0" smtClean="0">
                          <a:solidFill>
                            <a:srgbClr val="00B050"/>
                          </a:solidFill>
                        </a:rPr>
                        <a:t>negative</a:t>
                      </a:r>
                    </a:p>
                    <a:p>
                      <a:pPr marL="0" marR="0">
                        <a:spcBef>
                          <a:spcPts val="0"/>
                        </a:spcBef>
                        <a:spcAft>
                          <a:spcPts val="0"/>
                        </a:spcAft>
                      </a:pPr>
                      <a:r>
                        <a:rPr lang="en-US" sz="1600" b="1" dirty="0" smtClean="0">
                          <a:solidFill>
                            <a:srgbClr val="00B050"/>
                          </a:solidFill>
                          <a:latin typeface="MetaNormalLF-Roman"/>
                          <a:ea typeface="MetaNormalLF-Roman"/>
                          <a:cs typeface="Times New Roman"/>
                        </a:rPr>
                        <a:t>Accept the NULL</a:t>
                      </a:r>
                      <a:br>
                        <a:rPr lang="en-US" sz="1600" b="1" dirty="0" smtClean="0">
                          <a:solidFill>
                            <a:srgbClr val="00B050"/>
                          </a:solidFill>
                          <a:latin typeface="MetaNormalLF-Roman"/>
                          <a:ea typeface="MetaNormalLF-Roman"/>
                          <a:cs typeface="Times New Roman"/>
                        </a:rPr>
                      </a:br>
                      <a:r>
                        <a:rPr lang="en-US" sz="1600" b="1" dirty="0" smtClean="0">
                          <a:solidFill>
                            <a:srgbClr val="00B050"/>
                          </a:solidFill>
                          <a:latin typeface="MetaNormalLF-Roman"/>
                          <a:ea typeface="MetaNormalLF-Roman"/>
                          <a:cs typeface="Times New Roman"/>
                        </a:rPr>
                        <a:t>hypothesis</a:t>
                      </a:r>
                      <a:endParaRPr lang="en-US" sz="1600" b="1" dirty="0">
                        <a:solidFill>
                          <a:srgbClr val="00B050"/>
                        </a:solidFill>
                        <a:latin typeface="MetaNormalLF-Roman"/>
                        <a:ea typeface="MetaNormalLF-Roman"/>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tcPr>
                </a:tc>
                <a:tc>
                  <a:txBody>
                    <a:bodyPr/>
                    <a:lstStyle/>
                    <a:p>
                      <a:pPr marL="0" marR="0">
                        <a:spcBef>
                          <a:spcPts val="0"/>
                        </a:spcBef>
                        <a:spcAft>
                          <a:spcPts val="0"/>
                        </a:spcAft>
                      </a:pPr>
                      <a:r>
                        <a:rPr lang="en-US" sz="1600" b="1" dirty="0">
                          <a:solidFill>
                            <a:srgbClr val="FF0000"/>
                          </a:solidFill>
                        </a:rPr>
                        <a:t>Type II error</a:t>
                      </a:r>
                    </a:p>
                    <a:p>
                      <a:pPr marL="0" marR="0">
                        <a:spcBef>
                          <a:spcPts val="0"/>
                        </a:spcBef>
                        <a:spcAft>
                          <a:spcPts val="0"/>
                        </a:spcAft>
                      </a:pPr>
                      <a:r>
                        <a:rPr lang="en-US" sz="1600" b="1" dirty="0">
                          <a:solidFill>
                            <a:srgbClr val="FF0000"/>
                          </a:solidFill>
                        </a:rPr>
                        <a:t>False negative </a:t>
                      </a:r>
                      <a:r>
                        <a:rPr lang="en-US" sz="1600" b="1" dirty="0" smtClean="0">
                          <a:solidFill>
                            <a:srgbClr val="FF0000"/>
                          </a:solidFill>
                        </a:rPr>
                        <a:t> </a:t>
                      </a:r>
                    </a:p>
                    <a:p>
                      <a:pPr marL="0" marR="0">
                        <a:spcBef>
                          <a:spcPts val="0"/>
                        </a:spcBef>
                        <a:spcAft>
                          <a:spcPts val="0"/>
                        </a:spcAft>
                      </a:pPr>
                      <a:r>
                        <a:rPr lang="en-US" sz="1600" b="1" dirty="0" smtClean="0">
                          <a:solidFill>
                            <a:srgbClr val="FF0000"/>
                          </a:solidFill>
                          <a:sym typeface="Symbol"/>
                        </a:rPr>
                        <a:t></a:t>
                      </a:r>
                      <a:endParaRPr lang="en-US" sz="1600" b="1" dirty="0">
                        <a:solidFill>
                          <a:srgbClr val="FF0000"/>
                        </a:solidFill>
                        <a:latin typeface="MetaNormalLF-Roman"/>
                        <a:ea typeface="MetaNormalLF-Roman"/>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tcPr>
                </a:tc>
                <a:extLst>
                  <a:ext uri="{0D108BD9-81ED-4DB2-BD59-A6C34878D82A}">
                    <a16:rowId xmlns:a16="http://schemas.microsoft.com/office/drawing/2014/main" val="10002"/>
                  </a:ext>
                </a:extLst>
              </a:tr>
            </a:tbl>
          </a:graphicData>
        </a:graphic>
      </p:graphicFrame>
      <p:sp>
        <p:nvSpPr>
          <p:cNvPr id="11" name="TextBox 10"/>
          <p:cNvSpPr txBox="1"/>
          <p:nvPr/>
        </p:nvSpPr>
        <p:spPr>
          <a:xfrm>
            <a:off x="1447800" y="3516868"/>
            <a:ext cx="5761962" cy="369332"/>
          </a:xfrm>
          <a:prstGeom prst="rect">
            <a:avLst/>
          </a:prstGeom>
          <a:noFill/>
        </p:spPr>
        <p:txBody>
          <a:bodyPr wrap="none" rtlCol="0">
            <a:spAutoFit/>
          </a:bodyPr>
          <a:lstStyle/>
          <a:p>
            <a:r>
              <a:rPr lang="en-US" b="1" dirty="0" smtClean="0"/>
              <a:t>Example: Ham or Spam? H</a:t>
            </a:r>
            <a:r>
              <a:rPr lang="en-US" b="1" baseline="-25000" dirty="0" smtClean="0"/>
              <a:t>0</a:t>
            </a:r>
            <a:r>
              <a:rPr lang="en-US" b="1" dirty="0" smtClean="0"/>
              <a:t>: it’s ham  H</a:t>
            </a:r>
            <a:r>
              <a:rPr lang="en-US" b="1" baseline="-25000" dirty="0" smtClean="0"/>
              <a:t>A</a:t>
            </a:r>
            <a:r>
              <a:rPr lang="en-US" b="1" dirty="0" smtClean="0"/>
              <a:t>: it’s spam</a:t>
            </a:r>
            <a:endParaRPr lang="en-US" b="1" dirty="0"/>
          </a:p>
        </p:txBody>
      </p:sp>
      <p:sp>
        <p:nvSpPr>
          <p:cNvPr id="12" name="Oval 11"/>
          <p:cNvSpPr/>
          <p:nvPr/>
        </p:nvSpPr>
        <p:spPr>
          <a:xfrm>
            <a:off x="2667000" y="1219200"/>
            <a:ext cx="1905000" cy="9906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val 12"/>
          <p:cNvSpPr/>
          <p:nvPr/>
        </p:nvSpPr>
        <p:spPr>
          <a:xfrm>
            <a:off x="5486400" y="2133600"/>
            <a:ext cx="1905000" cy="9906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Slide Number Placeholder 14"/>
          <p:cNvSpPr>
            <a:spLocks noGrp="1"/>
          </p:cNvSpPr>
          <p:nvPr>
            <p:ph type="sldNum" sz="quarter" idx="14"/>
          </p:nvPr>
        </p:nvSpPr>
        <p:spPr/>
        <p:txBody>
          <a:bodyPr/>
          <a:lstStyle/>
          <a:p>
            <a:pPr>
              <a:defRPr/>
            </a:pPr>
            <a:fld id="{895683FA-D0FB-447D-82E1-0D3AF418E355}" type="slidenum">
              <a:rPr lang="en-US" smtClean="0"/>
              <a:pPr>
                <a:defRPr/>
              </a:pPr>
              <a:t>31</a:t>
            </a:fld>
            <a:endParaRPr lang="en-US" dirty="0"/>
          </a:p>
        </p:txBody>
      </p:sp>
      <p:sp>
        <p:nvSpPr>
          <p:cNvPr id="16" name="TextBox 15"/>
          <p:cNvSpPr txBox="1"/>
          <p:nvPr/>
        </p:nvSpPr>
        <p:spPr>
          <a:xfrm>
            <a:off x="2819400" y="5326559"/>
            <a:ext cx="3581400" cy="769441"/>
          </a:xfrm>
          <a:prstGeom prst="rect">
            <a:avLst/>
          </a:prstGeom>
          <a:solidFill>
            <a:srgbClr val="FFFFCC"/>
          </a:solidFill>
          <a:ln>
            <a:solidFill>
              <a:srgbClr val="FFC000"/>
            </a:solidFill>
          </a:ln>
        </p:spPr>
        <p:txBody>
          <a:bodyPr wrap="square" rtlCol="0">
            <a:spAutoFit/>
          </a:bodyPr>
          <a:lstStyle/>
          <a:p>
            <a:pPr marL="285750" indent="-285750">
              <a:buFont typeface="Arial" pitchFamily="34" charset="0"/>
              <a:buChar char="•"/>
            </a:pPr>
            <a:r>
              <a:rPr lang="en-US" sz="2200" b="1" u="sng" dirty="0" smtClean="0"/>
              <a:t>Goal: Identify spam</a:t>
            </a:r>
          </a:p>
          <a:p>
            <a:pPr marL="285750" indent="-285750">
              <a:buFont typeface="Arial" pitchFamily="34" charset="0"/>
              <a:buChar char="•"/>
            </a:pPr>
            <a:r>
              <a:rPr lang="en-US" sz="2200" b="1" u="sng" dirty="0" smtClean="0"/>
              <a:t>Which error is worse?</a:t>
            </a:r>
            <a:endParaRPr lang="en-US" sz="2200" dirty="0" smtClean="0"/>
          </a:p>
        </p:txBody>
      </p:sp>
    </p:spTree>
    <p:extLst>
      <p:ext uri="{BB962C8B-B14F-4D97-AF65-F5344CB8AC3E}">
        <p14:creationId xmlns:p14="http://schemas.microsoft.com/office/powerpoint/2010/main" val="2168787395"/>
      </p:ext>
    </p:extLst>
  </p:cSld>
  <p:clrMapOvr>
    <a:masterClrMapping/>
  </p:clrMapOv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alphaModFix amt="20000"/>
          </a:blip>
          <a:stretch>
            <a:fillRect/>
          </a:stretch>
        </p:blipFill>
        <p:spPr>
          <a:xfrm>
            <a:off x="0" y="903008"/>
            <a:ext cx="9144000" cy="5726392"/>
          </a:xfrm>
          <a:prstGeom prst="rect">
            <a:avLst/>
          </a:prstGeom>
        </p:spPr>
      </p:pic>
      <p:sp>
        <p:nvSpPr>
          <p:cNvPr id="8" name="Content Placeholder 7"/>
          <p:cNvSpPr>
            <a:spLocks noGrp="1"/>
          </p:cNvSpPr>
          <p:nvPr>
            <p:ph idx="1"/>
          </p:nvPr>
        </p:nvSpPr>
        <p:spPr>
          <a:xfrm>
            <a:off x="304800" y="914400"/>
            <a:ext cx="8458200" cy="5181600"/>
          </a:xfrm>
        </p:spPr>
        <p:txBody>
          <a:bodyPr/>
          <a:lstStyle/>
          <a:p>
            <a:endParaRPr lang="en-US" dirty="0">
              <a:solidFill>
                <a:srgbClr val="49A942"/>
              </a:solidFill>
            </a:endParaRPr>
          </a:p>
          <a:p>
            <a:r>
              <a:rPr lang="en-US" dirty="0">
                <a:solidFill>
                  <a:srgbClr val="49A942"/>
                </a:solidFill>
              </a:rPr>
              <a:t>Significance</a:t>
            </a:r>
            <a:r>
              <a:rPr lang="en-US" dirty="0"/>
              <a:t>: the probability of a false positive (α)</a:t>
            </a:r>
          </a:p>
          <a:p>
            <a:pPr lvl="1"/>
            <a:r>
              <a:rPr lang="en-US" dirty="0"/>
              <a:t>p-value is your </a:t>
            </a:r>
            <a:r>
              <a:rPr lang="en-US" dirty="0" smtClean="0"/>
              <a:t>significance</a:t>
            </a:r>
            <a:br>
              <a:rPr lang="en-US" dirty="0" smtClean="0"/>
            </a:br>
            <a:endParaRPr lang="en-US" dirty="0"/>
          </a:p>
          <a:p>
            <a:r>
              <a:rPr lang="en-US" dirty="0">
                <a:solidFill>
                  <a:srgbClr val="49A942"/>
                </a:solidFill>
              </a:rPr>
              <a:t>Power</a:t>
            </a:r>
            <a:r>
              <a:rPr lang="en-US" dirty="0"/>
              <a:t>: probability of a true positive (1 - β</a:t>
            </a:r>
            <a:r>
              <a:rPr lang="en-US" dirty="0" smtClean="0"/>
              <a:t>)</a:t>
            </a:r>
            <a:br>
              <a:rPr lang="en-US" dirty="0" smtClean="0"/>
            </a:br>
            <a:endParaRPr lang="en-US" dirty="0"/>
          </a:p>
          <a:p>
            <a:r>
              <a:rPr lang="en-US" dirty="0">
                <a:solidFill>
                  <a:srgbClr val="49A942"/>
                </a:solidFill>
              </a:rPr>
              <a:t>Effect size</a:t>
            </a:r>
            <a:r>
              <a:rPr lang="en-US" dirty="0"/>
              <a:t>: the size of the observed difference</a:t>
            </a:r>
          </a:p>
          <a:p>
            <a:pPr lvl="1"/>
            <a:r>
              <a:rPr lang="en-US" dirty="0"/>
              <a:t>The actual difference in means, for example</a:t>
            </a:r>
          </a:p>
          <a:p>
            <a:endParaRPr lang="en-US" dirty="0"/>
          </a:p>
        </p:txBody>
      </p:sp>
      <p:sp>
        <p:nvSpPr>
          <p:cNvPr id="7" name="Title 6"/>
          <p:cNvSpPr>
            <a:spLocks noGrp="1"/>
          </p:cNvSpPr>
          <p:nvPr>
            <p:ph type="title"/>
          </p:nvPr>
        </p:nvSpPr>
        <p:spPr/>
        <p:txBody>
          <a:bodyPr/>
          <a:lstStyle/>
          <a:p>
            <a:r>
              <a:rPr lang="en-US" dirty="0"/>
              <a:t>Significance, </a:t>
            </a:r>
            <a:r>
              <a:rPr lang="en-US" dirty="0" smtClean="0"/>
              <a:t>Power and Effect </a:t>
            </a:r>
            <a:r>
              <a:rPr lang="en-US" dirty="0"/>
              <a:t>Size</a:t>
            </a:r>
          </a:p>
        </p:txBody>
      </p:sp>
      <p:sp>
        <p:nvSpPr>
          <p:cNvPr id="5" name="Footer Placeholder 4"/>
          <p:cNvSpPr>
            <a:spLocks noGrp="1"/>
          </p:cNvSpPr>
          <p:nvPr>
            <p:ph type="ftr" sz="quarter" idx="10"/>
          </p:nvPr>
        </p:nvSpPr>
        <p:spPr/>
        <p:txBody>
          <a:bodyPr/>
          <a:lstStyle/>
          <a:p>
            <a:pPr>
              <a:defRPr/>
            </a:pPr>
            <a:r>
              <a:rPr lang="en-US" dirty="0" smtClean="0"/>
              <a:t>Module 3: Basic Data Analytic Methods Using R</a:t>
            </a:r>
            <a:endParaRPr lang="en-US" dirty="0"/>
          </a:p>
        </p:txBody>
      </p:sp>
      <p:sp>
        <p:nvSpPr>
          <p:cNvPr id="6" name="Slide Number Placeholder 5"/>
          <p:cNvSpPr>
            <a:spLocks noGrp="1"/>
          </p:cNvSpPr>
          <p:nvPr>
            <p:ph type="sldNum" sz="quarter" idx="11"/>
          </p:nvPr>
        </p:nvSpPr>
        <p:spPr/>
        <p:txBody>
          <a:bodyPr/>
          <a:lstStyle/>
          <a:p>
            <a:pPr>
              <a:defRPr/>
            </a:pPr>
            <a:fld id="{895683FA-D0FB-447D-82E1-0D3AF418E355}" type="slidenum">
              <a:rPr lang="en-US"/>
              <a:pPr>
                <a:defRPr/>
              </a:pPr>
              <a:t>32</a:t>
            </a:fld>
            <a:endParaRPr lang="en-US" dirty="0"/>
          </a:p>
        </p:txBody>
      </p:sp>
    </p:spTree>
    <p:extLst>
      <p:ext uri="{BB962C8B-B14F-4D97-AF65-F5344CB8AC3E}">
        <p14:creationId xmlns:p14="http://schemas.microsoft.com/office/powerpoint/2010/main" val="106553182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Always </a:t>
            </a:r>
            <a:r>
              <a:rPr lang="en-US" dirty="0" smtClean="0"/>
              <a:t>Keep </a:t>
            </a:r>
            <a:r>
              <a:rPr lang="en-US" dirty="0"/>
              <a:t>Effect Size in </a:t>
            </a:r>
            <a:r>
              <a:rPr lang="en-US" dirty="0" smtClean="0"/>
              <a:t>Mind!</a:t>
            </a:r>
            <a:endParaRPr lang="en-US" dirty="0"/>
          </a:p>
        </p:txBody>
      </p:sp>
      <p:sp>
        <p:nvSpPr>
          <p:cNvPr id="5" name="Footer Placeholder 4"/>
          <p:cNvSpPr>
            <a:spLocks noGrp="1"/>
          </p:cNvSpPr>
          <p:nvPr>
            <p:ph type="ftr" sz="quarter" idx="10"/>
          </p:nvPr>
        </p:nvSpPr>
        <p:spPr/>
        <p:txBody>
          <a:bodyPr/>
          <a:lstStyle/>
          <a:p>
            <a:pPr>
              <a:defRPr/>
            </a:pPr>
            <a:r>
              <a:rPr lang="en-US" dirty="0" smtClean="0"/>
              <a:t>Module 3: Basic Data Analytic Methods Using R</a:t>
            </a:r>
            <a:endParaRPr lang="en-US" dirty="0"/>
          </a:p>
        </p:txBody>
      </p:sp>
      <p:sp>
        <p:nvSpPr>
          <p:cNvPr id="6" name="Slide Number Placeholder 5"/>
          <p:cNvSpPr>
            <a:spLocks noGrp="1"/>
          </p:cNvSpPr>
          <p:nvPr>
            <p:ph type="sldNum" sz="quarter" idx="11"/>
          </p:nvPr>
        </p:nvSpPr>
        <p:spPr/>
        <p:txBody>
          <a:bodyPr/>
          <a:lstStyle/>
          <a:p>
            <a:pPr>
              <a:defRPr/>
            </a:pPr>
            <a:fld id="{895683FA-D0FB-447D-82E1-0D3AF418E355}" type="slidenum">
              <a:rPr lang="en-US"/>
              <a:pPr>
                <a:defRPr/>
              </a:pPr>
              <a:t>33</a:t>
            </a:fld>
            <a:endParaRPr lang="en-US" dirty="0"/>
          </a:p>
        </p:txBody>
      </p:sp>
      <p:pic>
        <p:nvPicPr>
          <p:cNvPr id="8" name="Picture 7" descr="curves.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7200" y="1066800"/>
            <a:ext cx="3298371" cy="4648200"/>
          </a:xfrm>
          <a:prstGeom prst="rect">
            <a:avLst/>
          </a:prstGeom>
        </p:spPr>
      </p:pic>
      <p:sp>
        <p:nvSpPr>
          <p:cNvPr id="9" name="TextBox 8"/>
          <p:cNvSpPr txBox="1"/>
          <p:nvPr/>
        </p:nvSpPr>
        <p:spPr>
          <a:xfrm>
            <a:off x="5029200" y="1905000"/>
            <a:ext cx="3657600" cy="2554545"/>
          </a:xfrm>
          <a:prstGeom prst="rect">
            <a:avLst/>
          </a:prstGeom>
          <a:noFill/>
        </p:spPr>
        <p:txBody>
          <a:bodyPr wrap="square" rtlCol="0">
            <a:spAutoFit/>
          </a:bodyPr>
          <a:lstStyle/>
          <a:p>
            <a:r>
              <a:rPr lang="en-US" sz="2000" dirty="0"/>
              <a:t>Both power and significance increase with larger sample sizes.</a:t>
            </a:r>
          </a:p>
          <a:p>
            <a:endParaRPr lang="en-US" sz="2000" dirty="0">
              <a:solidFill>
                <a:schemeClr val="accent2"/>
              </a:solidFill>
            </a:endParaRPr>
          </a:p>
          <a:p>
            <a:r>
              <a:rPr lang="en-US" sz="2000" dirty="0"/>
              <a:t>So you can observe an effect size that is </a:t>
            </a:r>
            <a:r>
              <a:rPr lang="en-US" sz="2000" i="1" dirty="0"/>
              <a:t>statistically</a:t>
            </a:r>
            <a:r>
              <a:rPr lang="en-US" sz="2000" dirty="0"/>
              <a:t> significant, but </a:t>
            </a:r>
            <a:r>
              <a:rPr lang="en-US" sz="2000" i="1" dirty="0"/>
              <a:t>practically</a:t>
            </a:r>
            <a:r>
              <a:rPr lang="en-US" sz="2000" dirty="0"/>
              <a:t> insignificant!</a:t>
            </a:r>
          </a:p>
        </p:txBody>
      </p:sp>
      <p:sp>
        <p:nvSpPr>
          <p:cNvPr id="10" name="TextBox 9"/>
          <p:cNvSpPr txBox="1"/>
          <p:nvPr/>
        </p:nvSpPr>
        <p:spPr>
          <a:xfrm>
            <a:off x="3124200" y="1905000"/>
            <a:ext cx="1295400" cy="923330"/>
          </a:xfrm>
          <a:prstGeom prst="rect">
            <a:avLst/>
          </a:prstGeom>
          <a:noFill/>
        </p:spPr>
        <p:txBody>
          <a:bodyPr wrap="square" rtlCol="0">
            <a:spAutoFit/>
          </a:bodyPr>
          <a:lstStyle/>
          <a:p>
            <a:r>
              <a:rPr lang="en-US" dirty="0"/>
              <a:t>moderate </a:t>
            </a:r>
            <a:r>
              <a:rPr lang="en-US" dirty="0" smtClean="0"/>
              <a:t>sample size</a:t>
            </a:r>
            <a:endParaRPr lang="en-US" dirty="0"/>
          </a:p>
        </p:txBody>
      </p:sp>
      <p:sp>
        <p:nvSpPr>
          <p:cNvPr id="11" name="TextBox 10"/>
          <p:cNvSpPr txBox="1"/>
          <p:nvPr/>
        </p:nvSpPr>
        <p:spPr>
          <a:xfrm>
            <a:off x="3124200" y="4191000"/>
            <a:ext cx="1143000" cy="861774"/>
          </a:xfrm>
          <a:prstGeom prst="rect">
            <a:avLst/>
          </a:prstGeom>
          <a:noFill/>
        </p:spPr>
        <p:txBody>
          <a:bodyPr wrap="square" rtlCol="0">
            <a:spAutoFit/>
          </a:bodyPr>
          <a:lstStyle/>
          <a:p>
            <a:r>
              <a:rPr lang="en-US" sz="1600" dirty="0"/>
              <a:t>larger </a:t>
            </a:r>
            <a:r>
              <a:rPr lang="en-US" dirty="0"/>
              <a:t>sample</a:t>
            </a:r>
            <a:r>
              <a:rPr lang="en-US" sz="1600" dirty="0"/>
              <a:t> size</a:t>
            </a:r>
          </a:p>
        </p:txBody>
      </p:sp>
    </p:spTree>
    <p:extLst>
      <p:ext uri="{BB962C8B-B14F-4D97-AF65-F5344CB8AC3E}">
        <p14:creationId xmlns:p14="http://schemas.microsoft.com/office/powerpoint/2010/main" val="342197554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Hypothesis </a:t>
            </a:r>
            <a:r>
              <a:rPr lang="en-US" dirty="0"/>
              <a:t>Testing: ANOVA</a:t>
            </a:r>
          </a:p>
        </p:txBody>
      </p:sp>
      <p:sp>
        <p:nvSpPr>
          <p:cNvPr id="8" name="Content Placeholder 7"/>
          <p:cNvSpPr>
            <a:spLocks noGrp="1"/>
          </p:cNvSpPr>
          <p:nvPr>
            <p:ph idx="1"/>
          </p:nvPr>
        </p:nvSpPr>
        <p:spPr/>
        <p:txBody>
          <a:bodyPr/>
          <a:lstStyle/>
          <a:p>
            <a:pPr marL="0" indent="0" algn="ctr">
              <a:buNone/>
            </a:pPr>
            <a:r>
              <a:rPr lang="en-US" dirty="0"/>
              <a:t>ANOVA is a generalization of the difference of means</a:t>
            </a:r>
          </a:p>
          <a:p>
            <a:pPr marL="0" indent="0" algn="ctr">
              <a:buNone/>
            </a:pPr>
            <a:endParaRPr lang="en-US" dirty="0"/>
          </a:p>
          <a:p>
            <a:r>
              <a:rPr lang="en-US" dirty="0" smtClean="0"/>
              <a:t>One-way </a:t>
            </a:r>
            <a:r>
              <a:rPr lang="en-US" dirty="0"/>
              <a:t>ANOVA</a:t>
            </a:r>
          </a:p>
          <a:p>
            <a:pPr lvl="1"/>
            <a:r>
              <a:rPr lang="en-US" dirty="0"/>
              <a:t>k populations ("treatment groups")</a:t>
            </a:r>
          </a:p>
          <a:p>
            <a:pPr lvl="1"/>
            <a:r>
              <a:rPr lang="en-US" dirty="0"/>
              <a:t>n</a:t>
            </a:r>
            <a:r>
              <a:rPr lang="en-US" baseline="-25000" dirty="0"/>
              <a:t>i</a:t>
            </a:r>
            <a:r>
              <a:rPr lang="en-US" dirty="0"/>
              <a:t> samples each – total N subjects</a:t>
            </a:r>
          </a:p>
          <a:p>
            <a:pPr lvl="1"/>
            <a:r>
              <a:rPr lang="en-US" dirty="0"/>
              <a:t>Null hypothesis: ALL the population means are equal</a:t>
            </a:r>
          </a:p>
        </p:txBody>
      </p:sp>
      <p:sp>
        <p:nvSpPr>
          <p:cNvPr id="5" name="Footer Placeholder 4"/>
          <p:cNvSpPr>
            <a:spLocks noGrp="1"/>
          </p:cNvSpPr>
          <p:nvPr>
            <p:ph type="ftr" sz="quarter" idx="10"/>
          </p:nvPr>
        </p:nvSpPr>
        <p:spPr/>
        <p:txBody>
          <a:bodyPr/>
          <a:lstStyle/>
          <a:p>
            <a:pPr>
              <a:defRPr/>
            </a:pPr>
            <a:r>
              <a:rPr lang="en-US" dirty="0" smtClean="0"/>
              <a:t>Module 3: Basic Data Analytic Methods Using R</a:t>
            </a:r>
            <a:endParaRPr lang="en-US" dirty="0"/>
          </a:p>
        </p:txBody>
      </p:sp>
      <p:sp>
        <p:nvSpPr>
          <p:cNvPr id="6" name="Slide Number Placeholder 5"/>
          <p:cNvSpPr>
            <a:spLocks noGrp="1"/>
          </p:cNvSpPr>
          <p:nvPr>
            <p:ph type="sldNum" sz="quarter" idx="11"/>
          </p:nvPr>
        </p:nvSpPr>
        <p:spPr/>
        <p:txBody>
          <a:bodyPr/>
          <a:lstStyle/>
          <a:p>
            <a:pPr>
              <a:defRPr/>
            </a:pPr>
            <a:fld id="{895683FA-D0FB-447D-82E1-0D3AF418E355}" type="slidenum">
              <a:rPr lang="en-US"/>
              <a:pPr>
                <a:defRPr/>
              </a:pPr>
              <a:t>34</a:t>
            </a:fld>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631917839"/>
              </p:ext>
            </p:extLst>
          </p:nvPr>
        </p:nvGraphicFramePr>
        <p:xfrm>
          <a:off x="1295400" y="3962400"/>
          <a:ext cx="6324600" cy="1691640"/>
        </p:xfrm>
        <a:graphic>
          <a:graphicData uri="http://schemas.openxmlformats.org/drawingml/2006/table">
            <a:tbl>
              <a:tblPr firstRow="1" bandRow="1">
                <a:tableStyleId>{5C22544A-7EE6-4342-B048-85BDC9FD1C3A}</a:tableStyleId>
              </a:tblPr>
              <a:tblGrid>
                <a:gridCol w="2108200">
                  <a:extLst>
                    <a:ext uri="{9D8B030D-6E8A-4147-A177-3AD203B41FA5}">
                      <a16:colId xmlns:a16="http://schemas.microsoft.com/office/drawing/2014/main" val="20000"/>
                    </a:ext>
                  </a:extLst>
                </a:gridCol>
                <a:gridCol w="2108200">
                  <a:extLst>
                    <a:ext uri="{9D8B030D-6E8A-4147-A177-3AD203B41FA5}">
                      <a16:colId xmlns:a16="http://schemas.microsoft.com/office/drawing/2014/main" val="20001"/>
                    </a:ext>
                  </a:extLst>
                </a:gridCol>
                <a:gridCol w="2108200">
                  <a:extLst>
                    <a:ext uri="{9D8B030D-6E8A-4147-A177-3AD203B41FA5}">
                      <a16:colId xmlns:a16="http://schemas.microsoft.com/office/drawing/2014/main" val="20002"/>
                    </a:ext>
                  </a:extLst>
                </a:gridCol>
              </a:tblGrid>
              <a:tr h="370840">
                <a:tc>
                  <a:txBody>
                    <a:bodyPr/>
                    <a:lstStyle/>
                    <a:p>
                      <a:r>
                        <a:rPr lang="en-US" sz="1600" dirty="0"/>
                        <a:t>Population</a:t>
                      </a:r>
                    </a:p>
                  </a:txBody>
                  <a:tcPr/>
                </a:tc>
                <a:tc>
                  <a:txBody>
                    <a:bodyPr/>
                    <a:lstStyle/>
                    <a:p>
                      <a:r>
                        <a:rPr lang="en-US" sz="1600" dirty="0"/>
                        <a:t>n</a:t>
                      </a:r>
                      <a:r>
                        <a:rPr lang="en-US" sz="1600" baseline="-25000" dirty="0"/>
                        <a:t>i</a:t>
                      </a:r>
                      <a:r>
                        <a:rPr lang="en-US" sz="1600" baseline="0" dirty="0"/>
                        <a:t>: # offers made</a:t>
                      </a:r>
                      <a:endParaRPr lang="en-US" sz="1600" baseline="-25000" dirty="0"/>
                    </a:p>
                  </a:txBody>
                  <a:tcPr/>
                </a:tc>
                <a:tc>
                  <a:txBody>
                    <a:bodyPr/>
                    <a:lstStyle/>
                    <a:p>
                      <a:r>
                        <a:rPr lang="en-US" sz="1600" baseline="0" dirty="0"/>
                        <a:t>m</a:t>
                      </a:r>
                      <a:r>
                        <a:rPr lang="en-US" sz="1600" baseline="-25000" dirty="0"/>
                        <a:t>i</a:t>
                      </a:r>
                      <a:r>
                        <a:rPr lang="en-US" sz="1600" baseline="0" dirty="0"/>
                        <a:t>: avg purchase size</a:t>
                      </a:r>
                      <a:endParaRPr lang="en-US" sz="1600" baseline="-25000" dirty="0"/>
                    </a:p>
                  </a:txBody>
                  <a:tcPr/>
                </a:tc>
                <a:extLst>
                  <a:ext uri="{0D108BD9-81ED-4DB2-BD59-A6C34878D82A}">
                    <a16:rowId xmlns:a16="http://schemas.microsoft.com/office/drawing/2014/main" val="10000"/>
                  </a:ext>
                </a:extLst>
              </a:tr>
              <a:tr h="370840">
                <a:tc>
                  <a:txBody>
                    <a:bodyPr/>
                    <a:lstStyle/>
                    <a:p>
                      <a:r>
                        <a:rPr lang="en-US" baseline="0" dirty="0"/>
                        <a:t>Offer </a:t>
                      </a:r>
                      <a:r>
                        <a:rPr lang="en-US" dirty="0"/>
                        <a:t>1</a:t>
                      </a:r>
                    </a:p>
                  </a:txBody>
                  <a:tcPr/>
                </a:tc>
                <a:tc>
                  <a:txBody>
                    <a:bodyPr/>
                    <a:lstStyle/>
                    <a:p>
                      <a:r>
                        <a:rPr lang="en-US" dirty="0"/>
                        <a:t>100</a:t>
                      </a:r>
                    </a:p>
                  </a:txBody>
                  <a:tcPr/>
                </a:tc>
                <a:tc>
                  <a:txBody>
                    <a:bodyPr/>
                    <a:lstStyle/>
                    <a:p>
                      <a:r>
                        <a:rPr lang="en-US" dirty="0"/>
                        <a:t>$55</a:t>
                      </a:r>
                    </a:p>
                  </a:txBody>
                  <a:tcPr/>
                </a:tc>
                <a:extLst>
                  <a:ext uri="{0D108BD9-81ED-4DB2-BD59-A6C34878D82A}">
                    <a16:rowId xmlns:a16="http://schemas.microsoft.com/office/drawing/2014/main" val="10001"/>
                  </a:ext>
                </a:extLst>
              </a:tr>
              <a:tr h="370840">
                <a:tc>
                  <a:txBody>
                    <a:bodyPr/>
                    <a:lstStyle/>
                    <a:p>
                      <a:r>
                        <a:rPr lang="en-US" baseline="0" dirty="0"/>
                        <a:t>Offer </a:t>
                      </a:r>
                      <a:r>
                        <a:rPr lang="en-US" dirty="0"/>
                        <a:t>2</a:t>
                      </a:r>
                    </a:p>
                  </a:txBody>
                  <a:tcPr/>
                </a:tc>
                <a:tc>
                  <a:txBody>
                    <a:bodyPr/>
                    <a:lstStyle/>
                    <a:p>
                      <a:r>
                        <a:rPr lang="en-US" dirty="0"/>
                        <a:t>102</a:t>
                      </a:r>
                    </a:p>
                  </a:txBody>
                  <a:tcPr/>
                </a:tc>
                <a:tc>
                  <a:txBody>
                    <a:bodyPr/>
                    <a:lstStyle/>
                    <a:p>
                      <a:r>
                        <a:rPr lang="en-US" dirty="0"/>
                        <a:t>$40</a:t>
                      </a:r>
                    </a:p>
                  </a:txBody>
                  <a:tcPr/>
                </a:tc>
                <a:extLst>
                  <a:ext uri="{0D108BD9-81ED-4DB2-BD59-A6C34878D82A}">
                    <a16:rowId xmlns:a16="http://schemas.microsoft.com/office/drawing/2014/main" val="10002"/>
                  </a:ext>
                </a:extLst>
              </a:tr>
              <a:tr h="370840">
                <a:tc>
                  <a:txBody>
                    <a:bodyPr/>
                    <a:lstStyle/>
                    <a:p>
                      <a:r>
                        <a:rPr lang="en-US" dirty="0"/>
                        <a:t>No intervention</a:t>
                      </a:r>
                    </a:p>
                  </a:txBody>
                  <a:tcPr/>
                </a:tc>
                <a:tc>
                  <a:txBody>
                    <a:bodyPr/>
                    <a:lstStyle/>
                    <a:p>
                      <a:r>
                        <a:rPr lang="en-US" dirty="0"/>
                        <a:t>99</a:t>
                      </a:r>
                    </a:p>
                  </a:txBody>
                  <a:tcPr/>
                </a:tc>
                <a:tc>
                  <a:txBody>
                    <a:bodyPr/>
                    <a:lstStyle/>
                    <a:p>
                      <a:r>
                        <a:rPr lang="en-US" dirty="0"/>
                        <a:t>$25</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72420641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ANOVA: </a:t>
            </a:r>
            <a:r>
              <a:rPr lang="en-US" smtClean="0"/>
              <a:t>Understanding the </a:t>
            </a:r>
            <a:r>
              <a:rPr lang="en-US" dirty="0" smtClean="0"/>
              <a:t>statistic</a:t>
            </a:r>
            <a:endParaRPr lang="en-US" dirty="0"/>
          </a:p>
        </p:txBody>
      </p:sp>
      <p:pic>
        <p:nvPicPr>
          <p:cNvPr id="9" name="Content Placeholder 8" descr="sigmas.png"/>
          <p:cNvPicPr>
            <a:picLocks noGrp="1" noChangeAspect="1"/>
          </p:cNvPicPr>
          <p:nvPr>
            <p:ph idx="1"/>
          </p:nvPr>
        </p:nvPicPr>
        <p:blipFill rotWithShape="1">
          <a:blip r:embed="rId3" cstate="print">
            <a:extLst>
              <a:ext uri="{28A0092B-C50C-407E-A947-70E740481C1C}">
                <a14:useLocalDpi xmlns:a14="http://schemas.microsoft.com/office/drawing/2010/main" val="0"/>
              </a:ext>
            </a:extLst>
          </a:blip>
          <a:srcRect l="-250" r="-4200"/>
          <a:stretch/>
        </p:blipFill>
        <p:spPr>
          <a:xfrm>
            <a:off x="0" y="762000"/>
            <a:ext cx="8153400" cy="5181600"/>
          </a:xfrm>
        </p:spPr>
      </p:pic>
      <p:sp>
        <p:nvSpPr>
          <p:cNvPr id="5" name="Footer Placeholder 4"/>
          <p:cNvSpPr>
            <a:spLocks noGrp="1"/>
          </p:cNvSpPr>
          <p:nvPr>
            <p:ph type="ftr" sz="quarter" idx="10"/>
          </p:nvPr>
        </p:nvSpPr>
        <p:spPr/>
        <p:txBody>
          <a:bodyPr/>
          <a:lstStyle/>
          <a:p>
            <a:pPr>
              <a:defRPr/>
            </a:pPr>
            <a:r>
              <a:rPr lang="en-US" dirty="0" smtClean="0"/>
              <a:t>Module 3: Basic Data Analytic Methods Using R</a:t>
            </a:r>
            <a:endParaRPr lang="en-US" dirty="0"/>
          </a:p>
        </p:txBody>
      </p:sp>
      <p:sp>
        <p:nvSpPr>
          <p:cNvPr id="6" name="Slide Number Placeholder 5"/>
          <p:cNvSpPr>
            <a:spLocks noGrp="1"/>
          </p:cNvSpPr>
          <p:nvPr>
            <p:ph type="sldNum" sz="quarter" idx="11"/>
          </p:nvPr>
        </p:nvSpPr>
        <p:spPr/>
        <p:txBody>
          <a:bodyPr/>
          <a:lstStyle/>
          <a:p>
            <a:pPr>
              <a:defRPr/>
            </a:pPr>
            <a:fld id="{895683FA-D0FB-447D-82E1-0D3AF418E355}" type="slidenum">
              <a:rPr lang="en-US"/>
              <a:pPr>
                <a:defRPr/>
              </a:pPr>
              <a:t>35</a:t>
            </a:fld>
            <a:endParaRPr lang="en-US" dirty="0"/>
          </a:p>
        </p:txBody>
      </p:sp>
      <p:pic>
        <p:nvPicPr>
          <p:cNvPr id="10" name="Picture 9"/>
          <p:cNvPicPr>
            <a:picLocks noChangeAspect="1"/>
          </p:cNvPicPr>
          <p:nvPr/>
        </p:nvPicPr>
        <p:blipFill>
          <a:blip r:embed="rId4" cstate="print"/>
          <a:stretch>
            <a:fillRect/>
          </a:stretch>
        </p:blipFill>
        <p:spPr>
          <a:xfrm>
            <a:off x="4953000" y="1676400"/>
            <a:ext cx="3302000" cy="736600"/>
          </a:xfrm>
          <a:prstGeom prst="rect">
            <a:avLst/>
          </a:prstGeom>
          <a:ln>
            <a:solidFill>
              <a:srgbClr val="49A942"/>
            </a:solidFill>
          </a:ln>
        </p:spPr>
      </p:pic>
      <p:pic>
        <p:nvPicPr>
          <p:cNvPr id="11" name="Picture 10"/>
          <p:cNvPicPr>
            <a:picLocks noChangeAspect="1"/>
          </p:cNvPicPr>
          <p:nvPr/>
        </p:nvPicPr>
        <p:blipFill>
          <a:blip r:embed="rId5" cstate="print"/>
          <a:stretch>
            <a:fillRect/>
          </a:stretch>
        </p:blipFill>
        <p:spPr>
          <a:xfrm>
            <a:off x="4953000" y="2743200"/>
            <a:ext cx="3251200" cy="977900"/>
          </a:xfrm>
          <a:prstGeom prst="rect">
            <a:avLst/>
          </a:prstGeom>
          <a:ln>
            <a:solidFill>
              <a:srgbClr val="49A942"/>
            </a:solidFill>
          </a:ln>
        </p:spPr>
      </p:pic>
      <p:grpSp>
        <p:nvGrpSpPr>
          <p:cNvPr id="2" name="Group 15"/>
          <p:cNvGrpSpPr/>
          <p:nvPr/>
        </p:nvGrpSpPr>
        <p:grpSpPr>
          <a:xfrm>
            <a:off x="4953000" y="4648200"/>
            <a:ext cx="3200400" cy="685800"/>
            <a:chOff x="5105400" y="4876800"/>
            <a:chExt cx="3200400" cy="685800"/>
          </a:xfrm>
        </p:grpSpPr>
        <p:grpSp>
          <p:nvGrpSpPr>
            <p:cNvPr id="3" name="Group 13"/>
            <p:cNvGrpSpPr/>
            <p:nvPr/>
          </p:nvGrpSpPr>
          <p:grpSpPr>
            <a:xfrm>
              <a:off x="5181600" y="5029200"/>
              <a:ext cx="2971800" cy="508000"/>
              <a:chOff x="5181600" y="5029200"/>
              <a:chExt cx="2971800" cy="508000"/>
            </a:xfrm>
          </p:grpSpPr>
          <p:pic>
            <p:nvPicPr>
              <p:cNvPr id="12" name="Picture 11"/>
              <p:cNvPicPr>
                <a:picLocks noChangeAspect="1"/>
              </p:cNvPicPr>
              <p:nvPr/>
            </p:nvPicPr>
            <p:blipFill>
              <a:blip r:embed="rId6" cstate="print"/>
              <a:stretch>
                <a:fillRect/>
              </a:stretch>
            </p:blipFill>
            <p:spPr>
              <a:xfrm>
                <a:off x="6705600" y="5029200"/>
                <a:ext cx="1447800" cy="508000"/>
              </a:xfrm>
              <a:prstGeom prst="rect">
                <a:avLst/>
              </a:prstGeom>
              <a:ln>
                <a:noFill/>
              </a:ln>
            </p:spPr>
          </p:pic>
          <p:sp>
            <p:nvSpPr>
              <p:cNvPr id="13" name="TextBox 12"/>
              <p:cNvSpPr txBox="1"/>
              <p:nvPr/>
            </p:nvSpPr>
            <p:spPr>
              <a:xfrm>
                <a:off x="5181600" y="5040868"/>
                <a:ext cx="1505605" cy="369332"/>
              </a:xfrm>
              <a:prstGeom prst="rect">
                <a:avLst/>
              </a:prstGeom>
              <a:noFill/>
              <a:ln>
                <a:noFill/>
              </a:ln>
            </p:spPr>
            <p:txBody>
              <a:bodyPr wrap="none" rtlCol="0">
                <a:spAutoFit/>
              </a:bodyPr>
              <a:lstStyle/>
              <a:p>
                <a:r>
                  <a:rPr lang="en-US" dirty="0"/>
                  <a:t>T</a:t>
                </a:r>
                <a:r>
                  <a:rPr lang="en-US" dirty="0" smtClean="0"/>
                  <a:t>est </a:t>
                </a:r>
                <a:r>
                  <a:rPr lang="en-US" dirty="0"/>
                  <a:t>statistic:</a:t>
                </a:r>
              </a:p>
            </p:txBody>
          </p:sp>
        </p:grpSp>
        <p:sp>
          <p:nvSpPr>
            <p:cNvPr id="15" name="Rectangle 14"/>
            <p:cNvSpPr/>
            <p:nvPr/>
          </p:nvSpPr>
          <p:spPr>
            <a:xfrm>
              <a:off x="5105400" y="4876800"/>
              <a:ext cx="3200400" cy="685800"/>
            </a:xfrm>
            <a:prstGeom prst="rect">
              <a:avLst/>
            </a:prstGeom>
            <a:noFill/>
            <a:ln w="190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87506520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R </a:t>
            </a:r>
            <a:r>
              <a:rPr lang="en-US" dirty="0" smtClean="0"/>
              <a:t>Example:</a:t>
            </a:r>
            <a:br>
              <a:rPr lang="en-US" dirty="0" smtClean="0"/>
            </a:br>
            <a:r>
              <a:rPr lang="en-US" dirty="0" smtClean="0"/>
              <a:t>ANOVA</a:t>
            </a:r>
            <a:endParaRPr lang="en-US" dirty="0"/>
          </a:p>
        </p:txBody>
      </p:sp>
      <p:sp>
        <p:nvSpPr>
          <p:cNvPr id="5" name="Footer Placeholder 4"/>
          <p:cNvSpPr>
            <a:spLocks noGrp="1"/>
          </p:cNvSpPr>
          <p:nvPr>
            <p:ph type="ftr" sz="quarter" idx="10"/>
          </p:nvPr>
        </p:nvSpPr>
        <p:spPr/>
        <p:txBody>
          <a:bodyPr/>
          <a:lstStyle/>
          <a:p>
            <a:pPr>
              <a:defRPr/>
            </a:pPr>
            <a:r>
              <a:rPr lang="en-US" dirty="0" smtClean="0"/>
              <a:t>Module 3: Basic Data Analytic Methods Using R</a:t>
            </a:r>
            <a:endParaRPr lang="en-US" dirty="0"/>
          </a:p>
        </p:txBody>
      </p:sp>
      <p:sp>
        <p:nvSpPr>
          <p:cNvPr id="6" name="Slide Number Placeholder 5"/>
          <p:cNvSpPr>
            <a:spLocks noGrp="1"/>
          </p:cNvSpPr>
          <p:nvPr>
            <p:ph type="sldNum" sz="quarter" idx="11"/>
          </p:nvPr>
        </p:nvSpPr>
        <p:spPr/>
        <p:txBody>
          <a:bodyPr/>
          <a:lstStyle/>
          <a:p>
            <a:pPr>
              <a:defRPr/>
            </a:pPr>
            <a:fld id="{895683FA-D0FB-447D-82E1-0D3AF418E355}" type="slidenum">
              <a:rPr lang="en-US"/>
              <a:pPr>
                <a:defRPr/>
              </a:pPr>
              <a:t>36</a:t>
            </a:fld>
            <a:endParaRPr lang="en-US" dirty="0"/>
          </a:p>
        </p:txBody>
      </p:sp>
      <p:sp>
        <p:nvSpPr>
          <p:cNvPr id="10" name="TextBox 9"/>
          <p:cNvSpPr txBox="1"/>
          <p:nvPr/>
        </p:nvSpPr>
        <p:spPr>
          <a:xfrm>
            <a:off x="2133600" y="152400"/>
            <a:ext cx="2209800" cy="461665"/>
          </a:xfrm>
          <a:prstGeom prst="rect">
            <a:avLst/>
          </a:prstGeom>
          <a:noFill/>
        </p:spPr>
        <p:txBody>
          <a:bodyPr wrap="square" rtlCol="0">
            <a:spAutoFit/>
          </a:bodyPr>
          <a:lstStyle/>
          <a:p>
            <a:pPr algn="r"/>
            <a:r>
              <a:rPr lang="en-US" sz="1200" dirty="0"/>
              <a:t>3 different offers, and their outcomes</a:t>
            </a:r>
          </a:p>
        </p:txBody>
      </p:sp>
      <p:sp>
        <p:nvSpPr>
          <p:cNvPr id="11" name="TextBox 10"/>
          <p:cNvSpPr txBox="1"/>
          <p:nvPr/>
        </p:nvSpPr>
        <p:spPr>
          <a:xfrm>
            <a:off x="1295400" y="1219200"/>
            <a:ext cx="3048000" cy="276999"/>
          </a:xfrm>
          <a:prstGeom prst="rect">
            <a:avLst/>
          </a:prstGeom>
          <a:noFill/>
        </p:spPr>
        <p:txBody>
          <a:bodyPr wrap="square" rtlCol="0">
            <a:spAutoFit/>
          </a:bodyPr>
          <a:lstStyle/>
          <a:p>
            <a:pPr algn="r"/>
            <a:r>
              <a:rPr lang="en-US" sz="1200" dirty="0"/>
              <a:t>Use </a:t>
            </a:r>
            <a:r>
              <a:rPr lang="en-US" sz="1200" dirty="0" smtClean="0"/>
              <a:t>lm() </a:t>
            </a:r>
            <a:r>
              <a:rPr lang="en-US" sz="1200" dirty="0"/>
              <a:t>to do the ANOVA</a:t>
            </a:r>
          </a:p>
        </p:txBody>
      </p:sp>
      <p:sp>
        <p:nvSpPr>
          <p:cNvPr id="12" name="TextBox 11"/>
          <p:cNvSpPr txBox="1"/>
          <p:nvPr/>
        </p:nvSpPr>
        <p:spPr>
          <a:xfrm>
            <a:off x="400050" y="3914775"/>
            <a:ext cx="3962400" cy="276999"/>
          </a:xfrm>
          <a:prstGeom prst="rect">
            <a:avLst/>
          </a:prstGeom>
          <a:noFill/>
        </p:spPr>
        <p:txBody>
          <a:bodyPr wrap="square" rtlCol="0">
            <a:spAutoFit/>
          </a:bodyPr>
          <a:lstStyle/>
          <a:p>
            <a:pPr algn="r"/>
            <a:r>
              <a:rPr lang="en-US" sz="1200" b="1" dirty="0">
                <a:solidFill>
                  <a:srgbClr val="49A942"/>
                </a:solidFill>
              </a:rPr>
              <a:t>F-statistic: reject the null hypothesis</a:t>
            </a:r>
          </a:p>
        </p:txBody>
      </p:sp>
      <p:sp>
        <p:nvSpPr>
          <p:cNvPr id="13" name="TextBox 12"/>
          <p:cNvSpPr txBox="1"/>
          <p:nvPr/>
        </p:nvSpPr>
        <p:spPr>
          <a:xfrm>
            <a:off x="247650" y="5590401"/>
            <a:ext cx="4114800" cy="276999"/>
          </a:xfrm>
          <a:prstGeom prst="rect">
            <a:avLst/>
          </a:prstGeom>
          <a:noFill/>
        </p:spPr>
        <p:txBody>
          <a:bodyPr wrap="square" rtlCol="0">
            <a:spAutoFit/>
          </a:bodyPr>
          <a:lstStyle/>
          <a:p>
            <a:pPr algn="r"/>
            <a:r>
              <a:rPr lang="en-US" sz="1200" dirty="0" smtClean="0"/>
              <a:t>.</a:t>
            </a:r>
            <a:r>
              <a:rPr lang="en-US" sz="1200" b="1" dirty="0" smtClean="0">
                <a:solidFill>
                  <a:srgbClr val="49A942"/>
                </a:solidFill>
              </a:rPr>
              <a:t>No appreciable difference between offer1 and offer2</a:t>
            </a:r>
            <a:endParaRPr lang="en-US" sz="1200" b="1" dirty="0">
              <a:solidFill>
                <a:srgbClr val="49A942"/>
              </a:solidFill>
            </a:endParaRPr>
          </a:p>
        </p:txBody>
      </p:sp>
      <p:sp>
        <p:nvSpPr>
          <p:cNvPr id="14" name="TextBox 13"/>
          <p:cNvSpPr txBox="1"/>
          <p:nvPr/>
        </p:nvSpPr>
        <p:spPr>
          <a:xfrm>
            <a:off x="400050" y="2743200"/>
            <a:ext cx="3962400" cy="461665"/>
          </a:xfrm>
          <a:prstGeom prst="rect">
            <a:avLst/>
          </a:prstGeom>
          <a:noFill/>
        </p:spPr>
        <p:txBody>
          <a:bodyPr wrap="square" rtlCol="0">
            <a:spAutoFit/>
          </a:bodyPr>
          <a:lstStyle/>
          <a:p>
            <a:pPr algn="r"/>
            <a:r>
              <a:rPr lang="en-US" sz="1200" dirty="0" smtClean="0"/>
              <a:t>offer1-nooffer</a:t>
            </a:r>
            <a:endParaRPr lang="en-US" sz="1200" dirty="0"/>
          </a:p>
          <a:p>
            <a:pPr algn="r"/>
            <a:r>
              <a:rPr lang="en-US" sz="1200" dirty="0" smtClean="0"/>
              <a:t>offer2-nooffer</a:t>
            </a:r>
            <a:endParaRPr lang="en-US" sz="1200" dirty="0"/>
          </a:p>
        </p:txBody>
      </p:sp>
      <p:sp>
        <p:nvSpPr>
          <p:cNvPr id="15" name="TextBox 14"/>
          <p:cNvSpPr txBox="1"/>
          <p:nvPr/>
        </p:nvSpPr>
        <p:spPr>
          <a:xfrm>
            <a:off x="4343400" y="-90309"/>
            <a:ext cx="4800600" cy="6186309"/>
          </a:xfrm>
          <a:prstGeom prst="rect">
            <a:avLst/>
          </a:prstGeom>
          <a:solidFill>
            <a:schemeClr val="accent4">
              <a:lumMod val="40000"/>
              <a:lumOff val="60000"/>
              <a:alpha val="43000"/>
            </a:schemeClr>
          </a:solidFill>
          <a:ln>
            <a:solidFill>
              <a:schemeClr val="accent1"/>
            </a:solidFill>
          </a:ln>
        </p:spPr>
        <p:txBody>
          <a:bodyPr wrap="square" rtlCol="0">
            <a:spAutoFit/>
          </a:bodyPr>
          <a:lstStyle/>
          <a:p>
            <a:r>
              <a:rPr lang="en-US" sz="1100" dirty="0" smtClean="0">
                <a:latin typeface="Courier New" pitchFamily="49" charset="0"/>
                <a:cs typeface="Courier New" pitchFamily="49" charset="0"/>
              </a:rPr>
              <a:t>&gt;offers = sample(c("</a:t>
            </a:r>
            <a:r>
              <a:rPr lang="en-US" sz="1100" dirty="0" err="1" smtClean="0">
                <a:latin typeface="Courier New" pitchFamily="49" charset="0"/>
                <a:cs typeface="Courier New" pitchFamily="49" charset="0"/>
              </a:rPr>
              <a:t>noffer</a:t>
            </a:r>
            <a:r>
              <a:rPr lang="en-US" sz="1100" dirty="0" smtClean="0">
                <a:latin typeface="Courier New" pitchFamily="49" charset="0"/>
                <a:cs typeface="Courier New" pitchFamily="49" charset="0"/>
              </a:rPr>
              <a:t>", "offer1", "offer2"), 	size=500, replace=T)</a:t>
            </a:r>
          </a:p>
          <a:p>
            <a:r>
              <a:rPr lang="en-US" sz="1100" dirty="0" smtClean="0">
                <a:latin typeface="Courier New" pitchFamily="49" charset="0"/>
                <a:cs typeface="Courier New" pitchFamily="49" charset="0"/>
              </a:rPr>
              <a:t>&gt;</a:t>
            </a:r>
            <a:r>
              <a:rPr lang="en-US" sz="1100" dirty="0" err="1" smtClean="0">
                <a:latin typeface="Courier New" pitchFamily="49" charset="0"/>
                <a:cs typeface="Courier New" pitchFamily="49" charset="0"/>
              </a:rPr>
              <a:t>purchasesize</a:t>
            </a:r>
            <a:r>
              <a:rPr lang="en-US" sz="1100" dirty="0" smtClean="0">
                <a:latin typeface="Courier New" pitchFamily="49" charset="0"/>
                <a:cs typeface="Courier New" pitchFamily="49" charset="0"/>
              </a:rPr>
              <a:t> = </a:t>
            </a:r>
            <a:r>
              <a:rPr lang="en-US" sz="1100" dirty="0" err="1" smtClean="0">
                <a:latin typeface="Courier New" pitchFamily="49" charset="0"/>
                <a:cs typeface="Courier New" pitchFamily="49" charset="0"/>
              </a:rPr>
              <a:t>ifelse</a:t>
            </a:r>
            <a:r>
              <a:rPr lang="en-US" sz="1100" dirty="0" smtClean="0">
                <a:latin typeface="Courier New" pitchFamily="49" charset="0"/>
                <a:cs typeface="Courier New" pitchFamily="49" charset="0"/>
              </a:rPr>
              <a:t>(offers=="</a:t>
            </a:r>
            <a:r>
              <a:rPr lang="en-US" sz="1100" dirty="0" err="1" smtClean="0">
                <a:latin typeface="Courier New" pitchFamily="49" charset="0"/>
                <a:cs typeface="Courier New" pitchFamily="49" charset="0"/>
              </a:rPr>
              <a:t>noffer</a:t>
            </a:r>
            <a:r>
              <a:rPr lang="en-US" sz="1100" dirty="0" smtClean="0">
                <a:latin typeface="Courier New" pitchFamily="49" charset="0"/>
                <a:cs typeface="Courier New" pitchFamily="49" charset="0"/>
              </a:rPr>
              <a:t>", </a:t>
            </a:r>
            <a:r>
              <a:rPr lang="en-US" sz="1100" dirty="0" err="1" smtClean="0">
                <a:latin typeface="Courier New" pitchFamily="49" charset="0"/>
                <a:cs typeface="Courier New" pitchFamily="49" charset="0"/>
              </a:rPr>
              <a:t>rlnorm</a:t>
            </a:r>
            <a:r>
              <a:rPr lang="en-US" sz="1100" dirty="0" smtClean="0">
                <a:latin typeface="Courier New" pitchFamily="49" charset="0"/>
                <a:cs typeface="Courier New" pitchFamily="49" charset="0"/>
              </a:rPr>
              <a:t>(500, </a:t>
            </a:r>
            <a:r>
              <a:rPr lang="en-US" sz="1100" dirty="0" err="1" smtClean="0">
                <a:latin typeface="Courier New" pitchFamily="49" charset="0"/>
                <a:cs typeface="Courier New" pitchFamily="49" charset="0"/>
              </a:rPr>
              <a:t>meanlog</a:t>
            </a:r>
            <a:r>
              <a:rPr lang="en-US" sz="1100" dirty="0" smtClean="0">
                <a:latin typeface="Courier New" pitchFamily="49" charset="0"/>
                <a:cs typeface="Courier New" pitchFamily="49" charset="0"/>
              </a:rPr>
              <a:t>=log(25)), </a:t>
            </a:r>
            <a:r>
              <a:rPr lang="en-US" sz="1100" dirty="0" err="1" smtClean="0">
                <a:latin typeface="Courier New" pitchFamily="49" charset="0"/>
                <a:cs typeface="Courier New" pitchFamily="49" charset="0"/>
              </a:rPr>
              <a:t>ifelse</a:t>
            </a:r>
            <a:r>
              <a:rPr lang="en-US" sz="1100" dirty="0" smtClean="0">
                <a:latin typeface="Courier New" pitchFamily="49" charset="0"/>
                <a:cs typeface="Courier New" pitchFamily="49" charset="0"/>
              </a:rPr>
              <a:t>(offers=="offer1", </a:t>
            </a:r>
            <a:r>
              <a:rPr lang="en-US" sz="1100" dirty="0" err="1" smtClean="0">
                <a:latin typeface="Courier New" pitchFamily="49" charset="0"/>
                <a:cs typeface="Courier New" pitchFamily="49" charset="0"/>
              </a:rPr>
              <a:t>rlnorm</a:t>
            </a:r>
            <a:r>
              <a:rPr lang="en-US" sz="1100" dirty="0" smtClean="0">
                <a:latin typeface="Courier New" pitchFamily="49" charset="0"/>
                <a:cs typeface="Courier New" pitchFamily="49" charset="0"/>
              </a:rPr>
              <a:t>(500, </a:t>
            </a:r>
            <a:r>
              <a:rPr lang="en-US" sz="1100" dirty="0" err="1" smtClean="0">
                <a:latin typeface="Courier New" pitchFamily="49" charset="0"/>
                <a:cs typeface="Courier New" pitchFamily="49" charset="0"/>
              </a:rPr>
              <a:t>meanlog</a:t>
            </a:r>
            <a:r>
              <a:rPr lang="en-US" sz="1100" dirty="0" smtClean="0">
                <a:latin typeface="Courier New" pitchFamily="49" charset="0"/>
                <a:cs typeface="Courier New" pitchFamily="49" charset="0"/>
              </a:rPr>
              <a:t>=log(50)), </a:t>
            </a:r>
            <a:r>
              <a:rPr lang="en-US" sz="1100" dirty="0" err="1" smtClean="0">
                <a:latin typeface="Courier New" pitchFamily="49" charset="0"/>
                <a:cs typeface="Courier New" pitchFamily="49" charset="0"/>
              </a:rPr>
              <a:t>rlnorm</a:t>
            </a:r>
            <a:r>
              <a:rPr lang="en-US" sz="1100" dirty="0" smtClean="0">
                <a:latin typeface="Courier New" pitchFamily="49" charset="0"/>
                <a:cs typeface="Courier New" pitchFamily="49" charset="0"/>
              </a:rPr>
              <a:t>(500, </a:t>
            </a:r>
            <a:r>
              <a:rPr lang="en-US" sz="1100" dirty="0" err="1" smtClean="0">
                <a:latin typeface="Courier New" pitchFamily="49" charset="0"/>
                <a:cs typeface="Courier New" pitchFamily="49" charset="0"/>
              </a:rPr>
              <a:t>meanlog</a:t>
            </a:r>
            <a:r>
              <a:rPr lang="en-US" sz="1100" dirty="0" smtClean="0">
                <a:latin typeface="Courier New" pitchFamily="49" charset="0"/>
                <a:cs typeface="Courier New" pitchFamily="49" charset="0"/>
              </a:rPr>
              <a:t>=log(55))))</a:t>
            </a:r>
          </a:p>
          <a:p>
            <a:r>
              <a:rPr lang="en-US" sz="1100" dirty="0" smtClean="0">
                <a:latin typeface="Courier New" pitchFamily="49" charset="0"/>
                <a:cs typeface="Courier New" pitchFamily="49" charset="0"/>
              </a:rPr>
              <a:t>&gt;</a:t>
            </a:r>
            <a:r>
              <a:rPr lang="en-US" sz="1100" dirty="0" err="1" smtClean="0">
                <a:latin typeface="Courier New" pitchFamily="49" charset="0"/>
                <a:cs typeface="Courier New" pitchFamily="49" charset="0"/>
              </a:rPr>
              <a:t>offertest</a:t>
            </a:r>
            <a:r>
              <a:rPr lang="en-US" sz="1100" dirty="0" smtClean="0">
                <a:latin typeface="Courier New" pitchFamily="49" charset="0"/>
                <a:cs typeface="Courier New" pitchFamily="49" charset="0"/>
              </a:rPr>
              <a:t> = </a:t>
            </a:r>
            <a:r>
              <a:rPr lang="en-US" sz="1100" dirty="0" err="1" smtClean="0">
                <a:latin typeface="Courier New" pitchFamily="49" charset="0"/>
                <a:cs typeface="Courier New" pitchFamily="49" charset="0"/>
              </a:rPr>
              <a:t>data.frame</a:t>
            </a:r>
            <a:r>
              <a:rPr lang="en-US" sz="1100" dirty="0" smtClean="0">
                <a:latin typeface="Courier New" pitchFamily="49" charset="0"/>
                <a:cs typeface="Courier New" pitchFamily="49" charset="0"/>
              </a:rPr>
              <a:t>(offer=</a:t>
            </a:r>
            <a:r>
              <a:rPr lang="en-US" sz="1100" dirty="0" err="1" smtClean="0">
                <a:latin typeface="Courier New" pitchFamily="49" charset="0"/>
                <a:cs typeface="Courier New" pitchFamily="49" charset="0"/>
              </a:rPr>
              <a:t>as.factor</a:t>
            </a:r>
            <a:r>
              <a:rPr lang="en-US" sz="1100" dirty="0" smtClean="0">
                <a:latin typeface="Courier New" pitchFamily="49" charset="0"/>
                <a:cs typeface="Courier New" pitchFamily="49" charset="0"/>
              </a:rPr>
              <a:t>(offers), 	</a:t>
            </a:r>
            <a:r>
              <a:rPr lang="en-US" sz="1100" dirty="0" err="1" smtClean="0">
                <a:latin typeface="Courier New" pitchFamily="49" charset="0"/>
                <a:cs typeface="Courier New" pitchFamily="49" charset="0"/>
              </a:rPr>
              <a:t>purchase_amt</a:t>
            </a:r>
            <a:r>
              <a:rPr lang="en-US" sz="1100" dirty="0" smtClean="0">
                <a:latin typeface="Courier New" pitchFamily="49" charset="0"/>
                <a:cs typeface="Courier New" pitchFamily="49" charset="0"/>
              </a:rPr>
              <a:t>=</a:t>
            </a:r>
            <a:r>
              <a:rPr lang="en-US" sz="1100" dirty="0" err="1" smtClean="0">
                <a:latin typeface="Courier New" pitchFamily="49" charset="0"/>
                <a:cs typeface="Courier New" pitchFamily="49" charset="0"/>
              </a:rPr>
              <a:t>purchasesize</a:t>
            </a:r>
            <a:r>
              <a:rPr lang="en-US" sz="1100" dirty="0" smtClean="0">
                <a:latin typeface="Courier New" pitchFamily="49" charset="0"/>
                <a:cs typeface="Courier New" pitchFamily="49" charset="0"/>
              </a:rPr>
              <a:t>)</a:t>
            </a:r>
          </a:p>
          <a:p>
            <a:r>
              <a:rPr lang="en-US" sz="1100" dirty="0" smtClean="0">
                <a:latin typeface="Courier New" pitchFamily="49" charset="0"/>
                <a:cs typeface="Courier New" pitchFamily="49" charset="0"/>
              </a:rPr>
              <a:t>&gt; model = lm(log10(</a:t>
            </a:r>
            <a:r>
              <a:rPr lang="en-US" sz="1100" dirty="0" err="1" smtClean="0">
                <a:latin typeface="Courier New" pitchFamily="49" charset="0"/>
                <a:cs typeface="Courier New" pitchFamily="49" charset="0"/>
              </a:rPr>
              <a:t>purchase_amt</a:t>
            </a:r>
            <a:r>
              <a:rPr lang="en-US" sz="1100" dirty="0" smtClean="0">
                <a:latin typeface="Courier New" pitchFamily="49" charset="0"/>
                <a:cs typeface="Courier New" pitchFamily="49" charset="0"/>
              </a:rPr>
              <a:t>) ~ </a:t>
            </a:r>
            <a:r>
              <a:rPr lang="en-US" sz="1100" dirty="0" err="1" smtClean="0">
                <a:latin typeface="Courier New" pitchFamily="49" charset="0"/>
                <a:cs typeface="Courier New" pitchFamily="49" charset="0"/>
              </a:rPr>
              <a:t>as.factor</a:t>
            </a:r>
            <a:r>
              <a:rPr lang="en-US" sz="1100" dirty="0" smtClean="0">
                <a:latin typeface="Courier New" pitchFamily="49" charset="0"/>
                <a:cs typeface="Courier New" pitchFamily="49" charset="0"/>
              </a:rPr>
              <a:t>(offers), 		   data=</a:t>
            </a:r>
            <a:r>
              <a:rPr lang="en-US" sz="1100" dirty="0" err="1" smtClean="0">
                <a:latin typeface="Courier New" pitchFamily="49" charset="0"/>
                <a:cs typeface="Courier New" pitchFamily="49" charset="0"/>
              </a:rPr>
              <a:t>offertest</a:t>
            </a:r>
            <a:r>
              <a:rPr lang="en-US" sz="1100" dirty="0" smtClean="0">
                <a:latin typeface="Courier New" pitchFamily="49" charset="0"/>
                <a:cs typeface="Courier New" pitchFamily="49" charset="0"/>
              </a:rPr>
              <a:t>)   </a:t>
            </a:r>
          </a:p>
          <a:p>
            <a:r>
              <a:rPr lang="en-US" sz="1100" dirty="0" smtClean="0">
                <a:latin typeface="Courier New" pitchFamily="49" charset="0"/>
                <a:cs typeface="Courier New" pitchFamily="49" charset="0"/>
              </a:rPr>
              <a:t>&gt;summary(model)</a:t>
            </a:r>
            <a:endParaRPr lang="en-US" sz="1100" dirty="0" smtClean="0">
              <a:latin typeface="Arial" pitchFamily="34" charset="0"/>
              <a:cs typeface="Arial" pitchFamily="34" charset="0"/>
            </a:endParaRPr>
          </a:p>
          <a:p>
            <a:r>
              <a:rPr lang="en-US" sz="1100" dirty="0" smtClean="0">
                <a:latin typeface="Arial" pitchFamily="34" charset="0"/>
                <a:cs typeface="Arial" pitchFamily="34" charset="0"/>
              </a:rPr>
              <a:t>Residuals:</a:t>
            </a:r>
          </a:p>
          <a:p>
            <a:r>
              <a:rPr lang="en-US" sz="1100" dirty="0" smtClean="0">
                <a:latin typeface="Arial" pitchFamily="34" charset="0"/>
                <a:cs typeface="Arial" pitchFamily="34" charset="0"/>
              </a:rPr>
              <a:t>      Min            1Q   Median        3Q       Max </a:t>
            </a:r>
          </a:p>
          <a:p>
            <a:r>
              <a:rPr lang="en-US" sz="1100" dirty="0" smtClean="0">
                <a:latin typeface="Arial" pitchFamily="34" charset="0"/>
                <a:cs typeface="Arial" pitchFamily="34" charset="0"/>
              </a:rPr>
              <a:t>-1.1940    -0.2837    0.0135  0.2863   1.3374 </a:t>
            </a:r>
          </a:p>
          <a:p>
            <a:endParaRPr lang="en-US" sz="1100" dirty="0" smtClean="0">
              <a:latin typeface="Arial" pitchFamily="34" charset="0"/>
              <a:cs typeface="Arial" pitchFamily="34" charset="0"/>
            </a:endParaRPr>
          </a:p>
          <a:p>
            <a:r>
              <a:rPr lang="en-US" sz="1100" dirty="0" smtClean="0">
                <a:latin typeface="Arial" pitchFamily="34" charset="0"/>
                <a:cs typeface="Arial" pitchFamily="34" charset="0"/>
              </a:rPr>
              <a:t>Coefficients:</a:t>
            </a:r>
          </a:p>
          <a:p>
            <a:r>
              <a:rPr lang="en-US" sz="1100" dirty="0" smtClean="0">
                <a:latin typeface="Arial" pitchFamily="34" charset="0"/>
                <a:cs typeface="Arial" pitchFamily="34" charset="0"/>
              </a:rPr>
              <a:t>                                   Estimate  Std. Error      t value       Pr(&gt;|t|)    </a:t>
            </a:r>
          </a:p>
          <a:p>
            <a:r>
              <a:rPr lang="en-US" sz="1100" dirty="0" smtClean="0">
                <a:latin typeface="Arial" pitchFamily="34" charset="0"/>
                <a:cs typeface="Arial" pitchFamily="34" charset="0"/>
              </a:rPr>
              <a:t>(Intercept)                     1.49092    0.03240     46.011       </a:t>
            </a:r>
            <a:r>
              <a:rPr lang="en-US" sz="1100" b="1" dirty="0" smtClean="0">
                <a:latin typeface="Arial" pitchFamily="34" charset="0"/>
                <a:cs typeface="Arial" pitchFamily="34" charset="0"/>
              </a:rPr>
              <a:t>&lt; 2e-16 </a:t>
            </a:r>
            <a:r>
              <a:rPr lang="en-US" sz="1100" dirty="0" smtClean="0">
                <a:latin typeface="Arial" pitchFamily="34" charset="0"/>
                <a:cs typeface="Arial" pitchFamily="34" charset="0"/>
              </a:rPr>
              <a:t>***</a:t>
            </a:r>
          </a:p>
          <a:p>
            <a:r>
              <a:rPr lang="en-US" sz="1100" dirty="0" err="1" smtClean="0">
                <a:latin typeface="Arial" pitchFamily="34" charset="0"/>
                <a:cs typeface="Arial" pitchFamily="34" charset="0"/>
              </a:rPr>
              <a:t>as.factor</a:t>
            </a:r>
            <a:r>
              <a:rPr lang="en-US" sz="1100" dirty="0" smtClean="0">
                <a:latin typeface="Arial" pitchFamily="34" charset="0"/>
                <a:cs typeface="Arial" pitchFamily="34" charset="0"/>
              </a:rPr>
              <a:t>(offers)offer1  0.20424    0.04706        4.340     </a:t>
            </a:r>
            <a:r>
              <a:rPr lang="en-US" sz="1100" b="1" dirty="0" smtClean="0">
                <a:latin typeface="Arial" pitchFamily="34" charset="0"/>
                <a:cs typeface="Arial" pitchFamily="34" charset="0"/>
              </a:rPr>
              <a:t>1.73e-05</a:t>
            </a:r>
            <a:r>
              <a:rPr lang="en-US" sz="1100" dirty="0" smtClean="0">
                <a:latin typeface="Arial" pitchFamily="34" charset="0"/>
                <a:cs typeface="Arial" pitchFamily="34" charset="0"/>
              </a:rPr>
              <a:t> ***</a:t>
            </a:r>
          </a:p>
          <a:p>
            <a:r>
              <a:rPr lang="en-US" sz="1100" dirty="0" err="1" smtClean="0">
                <a:latin typeface="Arial" pitchFamily="34" charset="0"/>
                <a:cs typeface="Arial" pitchFamily="34" charset="0"/>
              </a:rPr>
              <a:t>as.factor</a:t>
            </a:r>
            <a:r>
              <a:rPr lang="en-US" sz="1100" dirty="0" smtClean="0">
                <a:latin typeface="Arial" pitchFamily="34" charset="0"/>
                <a:cs typeface="Arial" pitchFamily="34" charset="0"/>
              </a:rPr>
              <a:t>(offers)offer2  0.22371    0.04596        4.867      </a:t>
            </a:r>
            <a:r>
              <a:rPr lang="en-US" sz="1100" b="1" dirty="0" smtClean="0">
                <a:latin typeface="Arial" pitchFamily="34" charset="0"/>
                <a:cs typeface="Arial" pitchFamily="34" charset="0"/>
              </a:rPr>
              <a:t>1.52e-06</a:t>
            </a:r>
            <a:r>
              <a:rPr lang="en-US" sz="1100" dirty="0" smtClean="0">
                <a:latin typeface="Arial" pitchFamily="34" charset="0"/>
                <a:cs typeface="Arial" pitchFamily="34" charset="0"/>
              </a:rPr>
              <a:t> ***</a:t>
            </a:r>
          </a:p>
          <a:p>
            <a:r>
              <a:rPr lang="en-US" sz="1100" dirty="0" smtClean="0">
                <a:latin typeface="Arial" pitchFamily="34" charset="0"/>
                <a:cs typeface="Arial" pitchFamily="34" charset="0"/>
              </a:rPr>
              <a:t>---</a:t>
            </a:r>
          </a:p>
          <a:p>
            <a:r>
              <a:rPr lang="en-US" sz="1100" dirty="0" err="1" smtClean="0">
                <a:latin typeface="Arial" pitchFamily="34" charset="0"/>
                <a:cs typeface="Arial" pitchFamily="34" charset="0"/>
              </a:rPr>
              <a:t>Signif</a:t>
            </a:r>
            <a:r>
              <a:rPr lang="en-US" sz="1100" dirty="0" smtClean="0">
                <a:latin typeface="Arial" pitchFamily="34" charset="0"/>
                <a:cs typeface="Arial" pitchFamily="34" charset="0"/>
              </a:rPr>
              <a:t>. codes:  0 ‘***’ 0.001 ‘**’ 0.01 ‘*’ 0.05 ‘.’ 0.1 ‘ ’ 1 </a:t>
            </a:r>
          </a:p>
          <a:p>
            <a:endParaRPr lang="en-US" sz="1100" dirty="0" smtClean="0">
              <a:latin typeface="Arial" pitchFamily="34" charset="0"/>
              <a:cs typeface="Arial" pitchFamily="34" charset="0"/>
            </a:endParaRPr>
          </a:p>
          <a:p>
            <a:r>
              <a:rPr lang="en-US" sz="1100" dirty="0" smtClean="0">
                <a:latin typeface="Arial" pitchFamily="34" charset="0"/>
                <a:cs typeface="Arial" pitchFamily="34" charset="0"/>
              </a:rPr>
              <a:t>Residual standard error: 0.4262 on 497 degrees of freedom</a:t>
            </a:r>
          </a:p>
          <a:p>
            <a:r>
              <a:rPr lang="en-US" sz="1100" dirty="0" smtClean="0">
                <a:latin typeface="Arial" pitchFamily="34" charset="0"/>
                <a:cs typeface="Arial" pitchFamily="34" charset="0"/>
              </a:rPr>
              <a:t>Multiple R-squared: 0.05479,    Adjusted R-squared: 0.05098 </a:t>
            </a:r>
          </a:p>
          <a:p>
            <a:r>
              <a:rPr lang="en-US" sz="1100" b="1" dirty="0" smtClean="0">
                <a:latin typeface="Arial" pitchFamily="34" charset="0"/>
                <a:cs typeface="Arial" pitchFamily="34" charset="0"/>
              </a:rPr>
              <a:t>F-statistic:  14.4 on 2 and 497 DF,  p-value: 8.304e-07 </a:t>
            </a:r>
          </a:p>
          <a:p>
            <a:endParaRPr lang="en-US" sz="1100" dirty="0" smtClean="0">
              <a:latin typeface="Courier New" pitchFamily="49" charset="0"/>
              <a:cs typeface="Courier New" pitchFamily="49" charset="0"/>
            </a:endParaRPr>
          </a:p>
          <a:p>
            <a:r>
              <a:rPr lang="en-US" sz="1100" dirty="0" smtClean="0">
                <a:latin typeface="Courier New" pitchFamily="49" charset="0"/>
                <a:cs typeface="Courier New" pitchFamily="49" charset="0"/>
              </a:rPr>
              <a:t>&gt; </a:t>
            </a:r>
            <a:r>
              <a:rPr lang="en-US" sz="1100" dirty="0" err="1" smtClean="0">
                <a:latin typeface="Courier New" pitchFamily="49" charset="0"/>
                <a:cs typeface="Courier New" pitchFamily="49" charset="0"/>
              </a:rPr>
              <a:t>TukeyHSD</a:t>
            </a:r>
            <a:r>
              <a:rPr lang="en-US" sz="1100" dirty="0" smtClean="0">
                <a:latin typeface="Courier New" pitchFamily="49" charset="0"/>
                <a:cs typeface="Courier New" pitchFamily="49" charset="0"/>
              </a:rPr>
              <a:t>(</a:t>
            </a:r>
            <a:r>
              <a:rPr lang="en-US" sz="1100" dirty="0" err="1" smtClean="0">
                <a:latin typeface="Courier New" pitchFamily="49" charset="0"/>
                <a:cs typeface="Courier New" pitchFamily="49" charset="0"/>
              </a:rPr>
              <a:t>aov</a:t>
            </a:r>
            <a:r>
              <a:rPr lang="en-US" sz="1100" dirty="0" smtClean="0">
                <a:latin typeface="Courier New" pitchFamily="49" charset="0"/>
                <a:cs typeface="Courier New" pitchFamily="49" charset="0"/>
              </a:rPr>
              <a:t>(model))</a:t>
            </a:r>
          </a:p>
          <a:p>
            <a:r>
              <a:rPr lang="en-US" sz="1100" dirty="0" smtClean="0">
                <a:latin typeface="Arial" pitchFamily="34" charset="0"/>
                <a:cs typeface="Arial" pitchFamily="34" charset="0"/>
              </a:rPr>
              <a:t>  </a:t>
            </a:r>
            <a:r>
              <a:rPr lang="en-US" sz="1100" dirty="0" err="1" smtClean="0">
                <a:latin typeface="Arial" pitchFamily="34" charset="0"/>
                <a:cs typeface="Arial" pitchFamily="34" charset="0"/>
              </a:rPr>
              <a:t>Tukey</a:t>
            </a:r>
            <a:r>
              <a:rPr lang="en-US" sz="1100" dirty="0" smtClean="0">
                <a:latin typeface="Arial" pitchFamily="34" charset="0"/>
                <a:cs typeface="Arial" pitchFamily="34" charset="0"/>
              </a:rPr>
              <a:t> multiple comparisons of means</a:t>
            </a:r>
          </a:p>
          <a:p>
            <a:r>
              <a:rPr lang="en-US" sz="1100" dirty="0" smtClean="0">
                <a:latin typeface="Arial" pitchFamily="34" charset="0"/>
                <a:cs typeface="Arial" pitchFamily="34" charset="0"/>
              </a:rPr>
              <a:t>   95% family-wise confidence level</a:t>
            </a:r>
          </a:p>
          <a:p>
            <a:r>
              <a:rPr lang="en-US" sz="1100" dirty="0" smtClean="0">
                <a:latin typeface="Arial" pitchFamily="34" charset="0"/>
                <a:cs typeface="Arial" pitchFamily="34" charset="0"/>
              </a:rPr>
              <a:t>   Fit: </a:t>
            </a:r>
            <a:r>
              <a:rPr lang="en-US" sz="1100" dirty="0" err="1" smtClean="0">
                <a:latin typeface="Arial" pitchFamily="34" charset="0"/>
                <a:cs typeface="Arial" pitchFamily="34" charset="0"/>
              </a:rPr>
              <a:t>aov</a:t>
            </a:r>
            <a:r>
              <a:rPr lang="en-US" sz="1100" dirty="0" smtClean="0">
                <a:latin typeface="Arial" pitchFamily="34" charset="0"/>
                <a:cs typeface="Arial" pitchFamily="34" charset="0"/>
              </a:rPr>
              <a:t>(formula = model)</a:t>
            </a:r>
          </a:p>
          <a:p>
            <a:endParaRPr lang="en-US" sz="1100" dirty="0" smtClean="0">
              <a:latin typeface="Arial" pitchFamily="34" charset="0"/>
              <a:cs typeface="Arial" pitchFamily="34" charset="0"/>
            </a:endParaRPr>
          </a:p>
          <a:p>
            <a:r>
              <a:rPr lang="en-US" sz="1100" dirty="0" smtClean="0">
                <a:latin typeface="Arial" pitchFamily="34" charset="0"/>
                <a:cs typeface="Arial" pitchFamily="34" charset="0"/>
              </a:rPr>
              <a:t>$offers</a:t>
            </a:r>
          </a:p>
          <a:p>
            <a:r>
              <a:rPr lang="en-US" sz="1100" dirty="0" smtClean="0">
                <a:latin typeface="Arial" pitchFamily="34" charset="0"/>
                <a:cs typeface="Arial" pitchFamily="34" charset="0"/>
              </a:rPr>
              <a:t>                                   diff                </a:t>
            </a:r>
            <a:r>
              <a:rPr lang="en-US" sz="1100" dirty="0" err="1" smtClean="0">
                <a:latin typeface="Arial" pitchFamily="34" charset="0"/>
                <a:cs typeface="Arial" pitchFamily="34" charset="0"/>
              </a:rPr>
              <a:t>lwr</a:t>
            </a:r>
            <a:r>
              <a:rPr lang="en-US" sz="1100" dirty="0" smtClean="0">
                <a:latin typeface="Arial" pitchFamily="34" charset="0"/>
                <a:cs typeface="Arial" pitchFamily="34" charset="0"/>
              </a:rPr>
              <a:t>             </a:t>
            </a:r>
            <a:r>
              <a:rPr lang="en-US" sz="1100" dirty="0" err="1" smtClean="0">
                <a:latin typeface="Arial" pitchFamily="34" charset="0"/>
                <a:cs typeface="Arial" pitchFamily="34" charset="0"/>
              </a:rPr>
              <a:t>upr</a:t>
            </a:r>
            <a:r>
              <a:rPr lang="en-US" sz="1100" dirty="0" smtClean="0">
                <a:latin typeface="Arial" pitchFamily="34" charset="0"/>
                <a:cs typeface="Arial" pitchFamily="34" charset="0"/>
              </a:rPr>
              <a:t>          p </a:t>
            </a:r>
            <a:r>
              <a:rPr lang="en-US" sz="1100" dirty="0" err="1" smtClean="0">
                <a:latin typeface="Arial" pitchFamily="34" charset="0"/>
                <a:cs typeface="Arial" pitchFamily="34" charset="0"/>
              </a:rPr>
              <a:t>adj</a:t>
            </a:r>
            <a:endParaRPr lang="en-US" sz="1100" dirty="0" smtClean="0">
              <a:latin typeface="Arial" pitchFamily="34" charset="0"/>
              <a:cs typeface="Arial" pitchFamily="34" charset="0"/>
            </a:endParaRPr>
          </a:p>
          <a:p>
            <a:r>
              <a:rPr lang="en-US" sz="1100" dirty="0" smtClean="0">
                <a:latin typeface="Arial" pitchFamily="34" charset="0"/>
                <a:cs typeface="Arial" pitchFamily="34" charset="0"/>
              </a:rPr>
              <a:t>offer1-noffer 0.20424099  0.09361976 0.3148622 0.0000512</a:t>
            </a:r>
          </a:p>
          <a:p>
            <a:r>
              <a:rPr lang="en-US" sz="1100" dirty="0" smtClean="0">
                <a:latin typeface="Arial" pitchFamily="34" charset="0"/>
                <a:cs typeface="Arial" pitchFamily="34" charset="0"/>
              </a:rPr>
              <a:t>offer2-noffer 0.22370761  0.11566775 0.3317475 0.0000045</a:t>
            </a:r>
          </a:p>
          <a:p>
            <a:r>
              <a:rPr lang="en-US" sz="1100" dirty="0" smtClean="0">
                <a:latin typeface="Arial" pitchFamily="34" charset="0"/>
                <a:cs typeface="Arial" pitchFamily="34" charset="0"/>
              </a:rPr>
              <a:t>offer2-offer1 0.01946663 -0.09146092 0.1303942 0.9104871</a:t>
            </a:r>
            <a:endParaRPr lang="en-US" sz="1100" dirty="0">
              <a:latin typeface="Calibri" pitchFamily="34" charset="0"/>
            </a:endParaRPr>
          </a:p>
        </p:txBody>
      </p:sp>
      <p:sp>
        <p:nvSpPr>
          <p:cNvPr id="17" name="TextBox 16"/>
          <p:cNvSpPr txBox="1"/>
          <p:nvPr/>
        </p:nvSpPr>
        <p:spPr>
          <a:xfrm>
            <a:off x="400050" y="4305300"/>
            <a:ext cx="3962400" cy="228599"/>
          </a:xfrm>
          <a:prstGeom prst="rect">
            <a:avLst/>
          </a:prstGeom>
          <a:noFill/>
        </p:spPr>
        <p:txBody>
          <a:bodyPr wrap="square" rtlCol="0">
            <a:normAutofit fontScale="92500" lnSpcReduction="20000"/>
          </a:bodyPr>
          <a:lstStyle/>
          <a:p>
            <a:pPr algn="r"/>
            <a:r>
              <a:rPr lang="en-US" sz="1200" dirty="0" err="1" smtClean="0"/>
              <a:t>Tukey's</a:t>
            </a:r>
            <a:r>
              <a:rPr lang="en-US" sz="1200" dirty="0" smtClean="0"/>
              <a:t> test: all pair-wise tests for difference of means</a:t>
            </a:r>
          </a:p>
          <a:p>
            <a:endParaRPr lang="en-US" sz="1200" dirty="0"/>
          </a:p>
        </p:txBody>
      </p:sp>
      <p:sp>
        <p:nvSpPr>
          <p:cNvPr id="19" name="TextBox 18"/>
          <p:cNvSpPr txBox="1"/>
          <p:nvPr/>
        </p:nvSpPr>
        <p:spPr>
          <a:xfrm>
            <a:off x="278832" y="4600575"/>
            <a:ext cx="4083618" cy="276999"/>
          </a:xfrm>
          <a:prstGeom prst="rect">
            <a:avLst/>
          </a:prstGeom>
          <a:noFill/>
        </p:spPr>
        <p:txBody>
          <a:bodyPr wrap="none" rtlCol="0">
            <a:spAutoFit/>
          </a:bodyPr>
          <a:lstStyle/>
          <a:p>
            <a:pPr algn="r"/>
            <a:r>
              <a:rPr lang="en-US" sz="1200" b="1" dirty="0" smtClean="0">
                <a:solidFill>
                  <a:srgbClr val="42BBFF"/>
                </a:solidFill>
              </a:rPr>
              <a:t>95% confidence intervals </a:t>
            </a:r>
            <a:r>
              <a:rPr lang="en-US" sz="1200" dirty="0" smtClean="0"/>
              <a:t>for difference between means</a:t>
            </a:r>
            <a:endParaRPr lang="en-US" sz="1200" dirty="0"/>
          </a:p>
        </p:txBody>
      </p:sp>
      <p:sp>
        <p:nvSpPr>
          <p:cNvPr id="20" name="Rectangle 19"/>
          <p:cNvSpPr/>
          <p:nvPr/>
        </p:nvSpPr>
        <p:spPr>
          <a:xfrm>
            <a:off x="7467600" y="5486400"/>
            <a:ext cx="762000" cy="304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624512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Confidence Intervals</a:t>
            </a:r>
          </a:p>
        </p:txBody>
      </p:sp>
      <p:sp>
        <p:nvSpPr>
          <p:cNvPr id="5" name="Footer Placeholder 4"/>
          <p:cNvSpPr>
            <a:spLocks noGrp="1"/>
          </p:cNvSpPr>
          <p:nvPr>
            <p:ph type="ftr" sz="quarter" idx="10"/>
          </p:nvPr>
        </p:nvSpPr>
        <p:spPr/>
        <p:txBody>
          <a:bodyPr/>
          <a:lstStyle/>
          <a:p>
            <a:pPr>
              <a:defRPr/>
            </a:pPr>
            <a:r>
              <a:rPr lang="en-US" dirty="0" smtClean="0"/>
              <a:t>Module 3: Basic Data Analytic Methods Using R</a:t>
            </a:r>
            <a:endParaRPr lang="en-US" dirty="0"/>
          </a:p>
        </p:txBody>
      </p:sp>
      <p:sp>
        <p:nvSpPr>
          <p:cNvPr id="6" name="Slide Number Placeholder 5"/>
          <p:cNvSpPr>
            <a:spLocks noGrp="1"/>
          </p:cNvSpPr>
          <p:nvPr>
            <p:ph type="sldNum" sz="quarter" idx="11"/>
          </p:nvPr>
        </p:nvSpPr>
        <p:spPr/>
        <p:txBody>
          <a:bodyPr/>
          <a:lstStyle/>
          <a:p>
            <a:pPr>
              <a:defRPr/>
            </a:pPr>
            <a:fld id="{895683FA-D0FB-447D-82E1-0D3AF418E355}" type="slidenum">
              <a:rPr lang="en-US"/>
              <a:pPr>
                <a:defRPr/>
              </a:pPr>
              <a:t>37</a:t>
            </a:fld>
            <a:endParaRPr lang="en-US" dirty="0"/>
          </a:p>
        </p:txBody>
      </p:sp>
      <p:pic>
        <p:nvPicPr>
          <p:cNvPr id="9" name="Picture 8"/>
          <p:cNvPicPr>
            <a:picLocks noChangeAspect="1"/>
          </p:cNvPicPr>
          <p:nvPr/>
        </p:nvPicPr>
        <p:blipFill rotWithShape="1">
          <a:blip r:embed="rId3" cstate="print"/>
          <a:srcRect r="42392" b="7890"/>
          <a:stretch/>
        </p:blipFill>
        <p:spPr>
          <a:xfrm>
            <a:off x="838200" y="914400"/>
            <a:ext cx="3950783" cy="3124313"/>
          </a:xfrm>
          <a:prstGeom prst="rect">
            <a:avLst/>
          </a:prstGeom>
        </p:spPr>
      </p:pic>
      <p:sp>
        <p:nvSpPr>
          <p:cNvPr id="10" name="TextBox 9"/>
          <p:cNvSpPr txBox="1"/>
          <p:nvPr/>
        </p:nvSpPr>
        <p:spPr>
          <a:xfrm>
            <a:off x="1371600" y="4419600"/>
            <a:ext cx="5638801" cy="1323439"/>
          </a:xfrm>
          <a:prstGeom prst="rect">
            <a:avLst/>
          </a:prstGeom>
          <a:noFill/>
          <a:ln>
            <a:noFill/>
          </a:ln>
        </p:spPr>
        <p:txBody>
          <a:bodyPr wrap="square" rtlCol="0">
            <a:spAutoFit/>
          </a:bodyPr>
          <a:lstStyle/>
          <a:p>
            <a:pPr algn="ctr"/>
            <a:r>
              <a:rPr lang="en-US" sz="2000" dirty="0"/>
              <a:t>If x is your estimate of some unknown value μ, the P% confidence interval</a:t>
            </a:r>
          </a:p>
          <a:p>
            <a:pPr algn="ctr"/>
            <a:r>
              <a:rPr lang="en-US" sz="2000" dirty="0"/>
              <a:t>is the interval around x that μ will fall in, with probability P.</a:t>
            </a:r>
          </a:p>
        </p:txBody>
      </p:sp>
      <p:sp>
        <p:nvSpPr>
          <p:cNvPr id="11" name="TextBox 10"/>
          <p:cNvSpPr txBox="1"/>
          <p:nvPr/>
        </p:nvSpPr>
        <p:spPr>
          <a:xfrm>
            <a:off x="5334000" y="914400"/>
            <a:ext cx="3124200" cy="3139321"/>
          </a:xfrm>
          <a:prstGeom prst="rect">
            <a:avLst/>
          </a:prstGeom>
          <a:solidFill>
            <a:schemeClr val="accent4">
              <a:lumMod val="20000"/>
              <a:lumOff val="80000"/>
            </a:schemeClr>
          </a:solidFill>
          <a:ln>
            <a:solidFill>
              <a:schemeClr val="accent2"/>
            </a:solidFill>
          </a:ln>
        </p:spPr>
        <p:txBody>
          <a:bodyPr wrap="square" rtlCol="0">
            <a:spAutoFit/>
          </a:bodyPr>
          <a:lstStyle/>
          <a:p>
            <a:r>
              <a:rPr lang="en-US" u="sng" dirty="0"/>
              <a:t>Example:</a:t>
            </a:r>
            <a:r>
              <a:rPr lang="en-US" dirty="0"/>
              <a:t> </a:t>
            </a:r>
          </a:p>
          <a:p>
            <a:pPr marL="285750" indent="-285750">
              <a:buFont typeface="Arial"/>
              <a:buChar char="•"/>
            </a:pPr>
            <a:r>
              <a:rPr lang="en-US" dirty="0"/>
              <a:t>Gaussian data N(μ, σ) </a:t>
            </a:r>
          </a:p>
          <a:p>
            <a:pPr marL="285750" indent="-285750">
              <a:buFont typeface="Arial"/>
              <a:buChar char="•"/>
            </a:pPr>
            <a:r>
              <a:rPr lang="en-US" dirty="0"/>
              <a:t>x is the estimate of μ</a:t>
            </a:r>
          </a:p>
          <a:p>
            <a:pPr marL="742950" lvl="1" indent="-285750">
              <a:buFont typeface="Arial"/>
              <a:buChar char="•"/>
            </a:pPr>
            <a:r>
              <a:rPr lang="en-US" dirty="0"/>
              <a:t>based on n samples</a:t>
            </a:r>
          </a:p>
          <a:p>
            <a:pPr marL="285750" indent="-285750">
              <a:buFont typeface="Arial"/>
              <a:buChar char="•"/>
            </a:pPr>
            <a:endParaRPr lang="en-US" dirty="0"/>
          </a:p>
          <a:p>
            <a:r>
              <a:rPr lang="en-US" dirty="0"/>
              <a:t>μ falls in the interval </a:t>
            </a:r>
          </a:p>
          <a:p>
            <a:endParaRPr lang="en-US" dirty="0"/>
          </a:p>
          <a:p>
            <a:pPr algn="ctr"/>
            <a:r>
              <a:rPr lang="en-US" b="1" dirty="0"/>
              <a:t>x ± 2σ/√n</a:t>
            </a:r>
          </a:p>
          <a:p>
            <a:endParaRPr lang="en-US" dirty="0"/>
          </a:p>
          <a:p>
            <a:r>
              <a:rPr lang="en-US" dirty="0"/>
              <a:t>with approx. 95% probability</a:t>
            </a:r>
          </a:p>
          <a:p>
            <a:pPr algn="ctr"/>
            <a:r>
              <a:rPr lang="en-US" dirty="0"/>
              <a:t>("95% confidence")</a:t>
            </a:r>
          </a:p>
        </p:txBody>
      </p:sp>
    </p:spTree>
    <p:extLst>
      <p:ext uri="{BB962C8B-B14F-4D97-AF65-F5344CB8AC3E}">
        <p14:creationId xmlns:p14="http://schemas.microsoft.com/office/powerpoint/2010/main" val="66833658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304800" y="381000"/>
            <a:ext cx="8458200" cy="609600"/>
          </a:xfrm>
        </p:spPr>
        <p:txBody>
          <a:bodyPr/>
          <a:lstStyle/>
          <a:p>
            <a:r>
              <a:rPr lang="en-US" dirty="0"/>
              <a:t>Example</a:t>
            </a:r>
          </a:p>
        </p:txBody>
      </p:sp>
      <p:sp>
        <p:nvSpPr>
          <p:cNvPr id="8" name="Content Placeholder 7"/>
          <p:cNvSpPr>
            <a:spLocks noGrp="1"/>
          </p:cNvSpPr>
          <p:nvPr>
            <p:ph idx="1"/>
          </p:nvPr>
        </p:nvSpPr>
        <p:spPr>
          <a:xfrm>
            <a:off x="304800" y="1371600"/>
            <a:ext cx="8686800" cy="1143000"/>
          </a:xfrm>
        </p:spPr>
        <p:txBody>
          <a:bodyPr/>
          <a:lstStyle/>
          <a:p>
            <a:pPr marL="0" indent="0">
              <a:buNone/>
            </a:pPr>
            <a:r>
              <a:rPr lang="en-US" dirty="0">
                <a:solidFill>
                  <a:schemeClr val="tx1"/>
                </a:solidFill>
              </a:rPr>
              <a:t>The defect rate of a disk drive manufacturing process is within 0.9% - 1.7%, with 98% confidence. We inspect a sample of 1000 drives from one of our plants.</a:t>
            </a:r>
          </a:p>
          <a:p>
            <a:pPr marL="0" indent="0">
              <a:buNone/>
            </a:pPr>
            <a:endParaRPr lang="en-US" dirty="0"/>
          </a:p>
        </p:txBody>
      </p:sp>
      <p:sp>
        <p:nvSpPr>
          <p:cNvPr id="5" name="Footer Placeholder 4"/>
          <p:cNvSpPr>
            <a:spLocks noGrp="1"/>
          </p:cNvSpPr>
          <p:nvPr>
            <p:ph type="ftr" sz="quarter" idx="10"/>
          </p:nvPr>
        </p:nvSpPr>
        <p:spPr/>
        <p:txBody>
          <a:bodyPr/>
          <a:lstStyle/>
          <a:p>
            <a:pPr>
              <a:defRPr/>
            </a:pPr>
            <a:r>
              <a:rPr lang="en-US" dirty="0" smtClean="0"/>
              <a:t>Module 3: Basic Data Analytic Methods Using R</a:t>
            </a:r>
            <a:endParaRPr lang="en-US" dirty="0"/>
          </a:p>
        </p:txBody>
      </p:sp>
      <p:sp>
        <p:nvSpPr>
          <p:cNvPr id="6" name="Slide Number Placeholder 5"/>
          <p:cNvSpPr>
            <a:spLocks noGrp="1"/>
          </p:cNvSpPr>
          <p:nvPr>
            <p:ph type="sldNum" sz="quarter" idx="11"/>
          </p:nvPr>
        </p:nvSpPr>
        <p:spPr/>
        <p:txBody>
          <a:bodyPr/>
          <a:lstStyle/>
          <a:p>
            <a:pPr>
              <a:defRPr/>
            </a:pPr>
            <a:fld id="{895683FA-D0FB-447D-82E1-0D3AF418E355}" type="slidenum">
              <a:rPr lang="en-US"/>
              <a:pPr>
                <a:defRPr/>
              </a:pPr>
              <a:t>38</a:t>
            </a:fld>
            <a:endParaRPr lang="en-US" dirty="0"/>
          </a:p>
        </p:txBody>
      </p:sp>
      <p:pic>
        <p:nvPicPr>
          <p:cNvPr id="2" name="Picture 1" descr="MP900401975.JP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72000" y="2819400"/>
            <a:ext cx="4358640" cy="2908030"/>
          </a:xfrm>
          <a:prstGeom prst="rect">
            <a:avLst/>
          </a:prstGeom>
          <a:ln>
            <a:noFill/>
          </a:ln>
          <a:effectLst>
            <a:softEdge rad="112500"/>
          </a:effectLst>
        </p:spPr>
      </p:pic>
      <p:sp>
        <p:nvSpPr>
          <p:cNvPr id="3" name="TextBox 2"/>
          <p:cNvSpPr txBox="1"/>
          <p:nvPr/>
        </p:nvSpPr>
        <p:spPr>
          <a:xfrm>
            <a:off x="609600" y="2590800"/>
            <a:ext cx="3962399" cy="2554545"/>
          </a:xfrm>
          <a:prstGeom prst="rect">
            <a:avLst/>
          </a:prstGeom>
          <a:noFill/>
        </p:spPr>
        <p:txBody>
          <a:bodyPr wrap="square" rtlCol="0">
            <a:spAutoFit/>
          </a:bodyPr>
          <a:lstStyle/>
          <a:p>
            <a:pPr marL="342900" indent="-342900">
              <a:buFont typeface="Arial"/>
              <a:buChar char="•"/>
            </a:pPr>
            <a:r>
              <a:rPr lang="en-US" sz="2400" dirty="0">
                <a:solidFill>
                  <a:srgbClr val="474747"/>
                </a:solidFill>
                <a:latin typeface="Calibri"/>
                <a:cs typeface="Calibri"/>
              </a:rPr>
              <a:t>We observe 13 defects in our sample.</a:t>
            </a:r>
          </a:p>
          <a:p>
            <a:pPr marL="800100" lvl="1" indent="-342900">
              <a:buFont typeface="Arial"/>
              <a:buChar char="•"/>
            </a:pPr>
            <a:r>
              <a:rPr lang="en-US" sz="2000" dirty="0">
                <a:solidFill>
                  <a:srgbClr val="474747"/>
                </a:solidFill>
                <a:latin typeface="Calibri"/>
                <a:cs typeface="Calibri"/>
              </a:rPr>
              <a:t>Should we inspect the plant for problems?</a:t>
            </a:r>
          </a:p>
          <a:p>
            <a:pPr marL="800100" lvl="1" indent="-342900">
              <a:buFont typeface="Arial"/>
              <a:buChar char="•"/>
            </a:pPr>
            <a:endParaRPr lang="en-US" sz="2400" dirty="0">
              <a:solidFill>
                <a:srgbClr val="474747"/>
              </a:solidFill>
              <a:latin typeface="Calibri"/>
              <a:cs typeface="Calibri"/>
            </a:endParaRPr>
          </a:p>
          <a:p>
            <a:pPr marL="342900" indent="-342900">
              <a:buFont typeface="Arial"/>
              <a:buChar char="•"/>
            </a:pPr>
            <a:r>
              <a:rPr lang="en-US" sz="2400" dirty="0">
                <a:solidFill>
                  <a:srgbClr val="474747"/>
                </a:solidFill>
                <a:latin typeface="Calibri"/>
                <a:cs typeface="Calibri"/>
              </a:rPr>
              <a:t>What if we observe 25 defects in the sample?</a:t>
            </a:r>
          </a:p>
        </p:txBody>
      </p:sp>
    </p:spTree>
    <p:extLst>
      <p:ext uri="{BB962C8B-B14F-4D97-AF65-F5344CB8AC3E}">
        <p14:creationId xmlns:p14="http://schemas.microsoft.com/office/powerpoint/2010/main" val="196646718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Check Your Knowledge</a:t>
            </a:r>
            <a:endParaRPr lang="en-US" dirty="0"/>
          </a:p>
        </p:txBody>
      </p:sp>
      <p:sp>
        <p:nvSpPr>
          <p:cNvPr id="8" name="Content Placeholder 7"/>
          <p:cNvSpPr>
            <a:spLocks noGrp="1"/>
          </p:cNvSpPr>
          <p:nvPr>
            <p:ph idx="1"/>
          </p:nvPr>
        </p:nvSpPr>
        <p:spPr/>
        <p:txBody>
          <a:bodyPr/>
          <a:lstStyle/>
          <a:p>
            <a:r>
              <a:rPr lang="en-US" dirty="0" smtClean="0"/>
              <a:t>Refer back to the Anova example on an earlier slide. What do you think? Does the difference between </a:t>
            </a:r>
            <a:r>
              <a:rPr lang="en-US" i="1" dirty="0" smtClean="0"/>
              <a:t>offer1</a:t>
            </a:r>
            <a:r>
              <a:rPr lang="en-US" dirty="0" smtClean="0"/>
              <a:t> and </a:t>
            </a:r>
            <a:r>
              <a:rPr lang="en-US" i="1" dirty="0" smtClean="0"/>
              <a:t>offer2</a:t>
            </a:r>
            <a:r>
              <a:rPr lang="en-US" dirty="0" smtClean="0"/>
              <a:t> make a practical difference? Should we go ahead and implement one of them? </a:t>
            </a:r>
            <a:br>
              <a:rPr lang="en-US" dirty="0" smtClean="0"/>
            </a:br>
            <a:endParaRPr lang="en-US" dirty="0" smtClean="0"/>
          </a:p>
          <a:p>
            <a:r>
              <a:rPr lang="en-US" dirty="0" smtClean="0"/>
              <a:t>If yes, and the costs were US $25 for each offer1 and US $10 for </a:t>
            </a:r>
            <a:r>
              <a:rPr lang="en-US" i="1" dirty="0" smtClean="0"/>
              <a:t>offer2</a:t>
            </a:r>
            <a:r>
              <a:rPr lang="en-US" dirty="0" smtClean="0"/>
              <a:t>, would you still make the same decision?</a:t>
            </a:r>
            <a:br>
              <a:rPr lang="en-US" dirty="0" smtClean="0"/>
            </a:br>
            <a:endParaRPr lang="en-US" dirty="0" smtClean="0"/>
          </a:p>
          <a:p>
            <a:r>
              <a:rPr lang="en-US" dirty="0" smtClean="0"/>
              <a:t>In our manufacturing plant example, assuming you would check the plant for problems in the manufacturing process, how might you justify this decision financially? </a:t>
            </a:r>
          </a:p>
        </p:txBody>
      </p:sp>
      <p:sp>
        <p:nvSpPr>
          <p:cNvPr id="5" name="Footer Placeholder 4"/>
          <p:cNvSpPr>
            <a:spLocks noGrp="1"/>
          </p:cNvSpPr>
          <p:nvPr>
            <p:ph type="ftr" sz="quarter" idx="10"/>
          </p:nvPr>
        </p:nvSpPr>
        <p:spPr/>
        <p:txBody>
          <a:bodyPr/>
          <a:lstStyle/>
          <a:p>
            <a:pPr>
              <a:defRPr/>
            </a:pPr>
            <a:r>
              <a:rPr lang="en-US" dirty="0" smtClean="0"/>
              <a:t>Module 3: Basic Data Analytic Methods Using R</a:t>
            </a:r>
            <a:endParaRPr lang="en-US" dirty="0"/>
          </a:p>
        </p:txBody>
      </p:sp>
      <p:sp>
        <p:nvSpPr>
          <p:cNvPr id="6" name="Slide Number Placeholder 5"/>
          <p:cNvSpPr>
            <a:spLocks noGrp="1"/>
          </p:cNvSpPr>
          <p:nvPr>
            <p:ph type="sldNum" sz="quarter" idx="11"/>
          </p:nvPr>
        </p:nvSpPr>
        <p:spPr/>
        <p:txBody>
          <a:bodyPr/>
          <a:lstStyle/>
          <a:p>
            <a:pPr>
              <a:defRPr/>
            </a:pPr>
            <a:fld id="{895683FA-D0FB-447D-82E1-0D3AF418E355}" type="slidenum">
              <a:rPr lang="en-US" smtClean="0"/>
              <a:pPr>
                <a:defRPr/>
              </a:pPr>
              <a:t>39</a:t>
            </a:fld>
            <a:endParaRPr lang="en-US"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Moral: Visualize Before Analyzing! </a:t>
            </a:r>
            <a:endParaRPr lang="en-US" dirty="0"/>
          </a:p>
        </p:txBody>
      </p:sp>
      <p:pic>
        <p:nvPicPr>
          <p:cNvPr id="9" name="Content Placeholder 8" descr="1000px-Anscombe's_quartet_3.svg.png"/>
          <p:cNvPicPr>
            <a:picLocks noGrp="1" noChangeAspect="1"/>
          </p:cNvPicPr>
          <p:nvPr>
            <p:ph idx="1"/>
          </p:nvPr>
        </p:nvPicPr>
        <p:blipFill>
          <a:blip r:embed="rId3" cstate="print"/>
          <a:stretch>
            <a:fillRect/>
          </a:stretch>
        </p:blipFill>
        <p:spPr>
          <a:xfrm>
            <a:off x="970213" y="914400"/>
            <a:ext cx="7127373" cy="5181600"/>
          </a:xfrm>
        </p:spPr>
      </p:pic>
      <p:sp>
        <p:nvSpPr>
          <p:cNvPr id="6" name="Slide Number Placeholder 5"/>
          <p:cNvSpPr>
            <a:spLocks noGrp="1"/>
          </p:cNvSpPr>
          <p:nvPr>
            <p:ph type="sldNum" sz="quarter" idx="11"/>
          </p:nvPr>
        </p:nvSpPr>
        <p:spPr/>
        <p:txBody>
          <a:bodyPr/>
          <a:lstStyle/>
          <a:p>
            <a:pPr>
              <a:defRPr/>
            </a:pPr>
            <a:fld id="{5BA1DFFF-3F85-458B-986A-7762775E0CEF}" type="slidenum">
              <a:rPr lang="en-US" smtClean="0"/>
              <a:pPr>
                <a:defRPr/>
              </a:pPr>
              <a:t>4</a:t>
            </a:fld>
            <a:endParaRPr lang="en-US" dirty="0"/>
          </a:p>
        </p:txBody>
      </p:sp>
      <p:sp>
        <p:nvSpPr>
          <p:cNvPr id="8" name="Footer Placeholder 7"/>
          <p:cNvSpPr>
            <a:spLocks noGrp="1"/>
          </p:cNvSpPr>
          <p:nvPr>
            <p:ph type="ftr" sz="quarter" idx="10"/>
          </p:nvPr>
        </p:nvSpPr>
        <p:spPr/>
        <p:txBody>
          <a:bodyPr/>
          <a:lstStyle/>
          <a:p>
            <a:pPr>
              <a:defRPr/>
            </a:pPr>
            <a:r>
              <a:rPr lang="en-US" dirty="0" smtClean="0"/>
              <a:t>Module 3: Basic Data Analytic Methods Using R</a:t>
            </a:r>
            <a:endParaRPr lang="en-US" dirty="0"/>
          </a:p>
        </p:txBody>
      </p:sp>
    </p:spTree>
    <p:extLst>
      <p:ext uri="{BB962C8B-B14F-4D97-AF65-F5344CB8AC3E}">
        <p14:creationId xmlns:p14="http://schemas.microsoft.com/office/powerpoint/2010/main" val="182496429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685800" y="1219200"/>
            <a:ext cx="8229600" cy="1219200"/>
          </a:xfrm>
        </p:spPr>
        <p:txBody>
          <a:bodyPr/>
          <a:lstStyle/>
          <a:p>
            <a:pPr>
              <a:defRPr/>
            </a:pPr>
            <a:r>
              <a:rPr lang="en-US" dirty="0" smtClean="0"/>
              <a:t>Module 3: Review of Basic Data Analytic Methods Using R</a:t>
            </a:r>
            <a:endParaRPr lang="en-US" dirty="0"/>
          </a:p>
        </p:txBody>
      </p:sp>
      <p:sp>
        <p:nvSpPr>
          <p:cNvPr id="7" name="Subtitle 6"/>
          <p:cNvSpPr>
            <a:spLocks noGrp="1"/>
          </p:cNvSpPr>
          <p:nvPr>
            <p:ph type="subTitle" idx="1"/>
          </p:nvPr>
        </p:nvSpPr>
        <p:spPr/>
        <p:txBody>
          <a:bodyPr>
            <a:normAutofit fontScale="85000" lnSpcReduction="20000"/>
          </a:bodyPr>
          <a:lstStyle/>
          <a:p>
            <a:r>
              <a:rPr lang="en-US" sz="2400" dirty="0" smtClean="0"/>
              <a:t>During this lesson the following topics were covered:</a:t>
            </a:r>
          </a:p>
          <a:p>
            <a:pPr lvl="1" indent="-223838" algn="l">
              <a:buClr>
                <a:srgbClr val="92D050"/>
              </a:buClr>
              <a:buSzPct val="110000"/>
              <a:buFont typeface="Arial" pitchFamily="34" charset="0"/>
              <a:buChar char="•"/>
              <a:defRPr/>
            </a:pPr>
            <a:r>
              <a:rPr lang="en-US" sz="2100" dirty="0" smtClean="0">
                <a:solidFill>
                  <a:schemeClr val="bg2">
                    <a:lumMod val="75000"/>
                  </a:schemeClr>
                </a:solidFill>
              </a:rPr>
              <a:t>The role of Statistics in the Analytic Lifecycle</a:t>
            </a:r>
          </a:p>
          <a:p>
            <a:pPr lvl="1" indent="-223838" algn="l">
              <a:buClr>
                <a:srgbClr val="92D050"/>
              </a:buClr>
              <a:buSzPct val="110000"/>
              <a:buFont typeface="Arial" pitchFamily="34" charset="0"/>
              <a:buChar char="•"/>
              <a:defRPr/>
            </a:pPr>
            <a:r>
              <a:rPr lang="en-US" sz="2100" dirty="0" smtClean="0">
                <a:solidFill>
                  <a:schemeClr val="bg2">
                    <a:lumMod val="75000"/>
                  </a:schemeClr>
                </a:solidFill>
              </a:rPr>
              <a:t>Developing a model and generating the null and the alternative hypothesis</a:t>
            </a:r>
          </a:p>
          <a:p>
            <a:pPr lvl="1" indent="-223838" algn="l">
              <a:buClr>
                <a:srgbClr val="92D050"/>
              </a:buClr>
              <a:buSzPct val="110000"/>
              <a:buFont typeface="Arial" pitchFamily="34" charset="0"/>
              <a:buChar char="•"/>
              <a:defRPr/>
            </a:pPr>
            <a:r>
              <a:rPr lang="en-US" sz="2100" dirty="0" smtClean="0">
                <a:solidFill>
                  <a:schemeClr val="bg2">
                    <a:lumMod val="75000"/>
                  </a:schemeClr>
                </a:solidFill>
              </a:rPr>
              <a:t>Difference between means</a:t>
            </a:r>
          </a:p>
          <a:p>
            <a:pPr lvl="1" indent="-223838" algn="l">
              <a:buClr>
                <a:srgbClr val="92D050"/>
              </a:buClr>
              <a:buSzPct val="110000"/>
              <a:buFont typeface="Arial" pitchFamily="34" charset="0"/>
              <a:buChar char="•"/>
              <a:defRPr/>
            </a:pPr>
            <a:r>
              <a:rPr lang="en-US" sz="2100" dirty="0" smtClean="0">
                <a:solidFill>
                  <a:schemeClr val="bg2">
                    <a:lumMod val="75000"/>
                  </a:schemeClr>
                </a:solidFill>
              </a:rPr>
              <a:t>Difference between significance, power and effect size, and how they relate to Type I and Type II errors</a:t>
            </a:r>
          </a:p>
          <a:p>
            <a:pPr lvl="1" indent="-223838" algn="l">
              <a:buClr>
                <a:srgbClr val="92D050"/>
              </a:buClr>
              <a:buSzPct val="110000"/>
              <a:buFont typeface="Arial" pitchFamily="34" charset="0"/>
              <a:buChar char="•"/>
              <a:defRPr/>
            </a:pPr>
            <a:r>
              <a:rPr lang="en-US" sz="2100" dirty="0" smtClean="0">
                <a:solidFill>
                  <a:schemeClr val="bg2">
                    <a:lumMod val="75000"/>
                  </a:schemeClr>
                </a:solidFill>
              </a:rPr>
              <a:t>Applying ANOVA and determining whether the results are significant</a:t>
            </a:r>
          </a:p>
          <a:p>
            <a:pPr lvl="1" indent="-223838" algn="l">
              <a:buClr>
                <a:srgbClr val="92D050"/>
              </a:buClr>
              <a:buSzPct val="110000"/>
              <a:buFont typeface="Arial" pitchFamily="34" charset="0"/>
              <a:buChar char="•"/>
              <a:defRPr/>
            </a:pPr>
            <a:r>
              <a:rPr lang="en-US" sz="2100" dirty="0" smtClean="0">
                <a:solidFill>
                  <a:schemeClr val="bg2">
                    <a:lumMod val="75000"/>
                  </a:schemeClr>
                </a:solidFill>
              </a:rPr>
              <a:t>Defining confidence intervals and applying them</a:t>
            </a:r>
          </a:p>
          <a:p>
            <a:pPr lvl="1" indent="-223838" algn="l">
              <a:buClr>
                <a:srgbClr val="92D050"/>
              </a:buClr>
              <a:buSzPct val="110000"/>
              <a:buFont typeface="Arial" pitchFamily="34" charset="0"/>
              <a:buChar char="•"/>
              <a:defRPr/>
            </a:pPr>
            <a:endParaRPr lang="en-US" sz="2000" dirty="0">
              <a:solidFill>
                <a:schemeClr val="bg2">
                  <a:lumMod val="75000"/>
                </a:schemeClr>
              </a:solidFill>
            </a:endParaRPr>
          </a:p>
        </p:txBody>
      </p:sp>
      <p:sp>
        <p:nvSpPr>
          <p:cNvPr id="23556" name="Content Placeholder 7"/>
          <p:cNvSpPr>
            <a:spLocks noGrp="1"/>
          </p:cNvSpPr>
          <p:nvPr>
            <p:ph sz="quarter" idx="13"/>
          </p:nvPr>
        </p:nvSpPr>
        <p:spPr/>
        <p:txBody>
          <a:bodyPr/>
          <a:lstStyle/>
          <a:p>
            <a:r>
              <a:rPr lang="en-US" dirty="0" smtClean="0"/>
              <a:t>Lesson 3: Summary</a:t>
            </a:r>
          </a:p>
        </p:txBody>
      </p:sp>
      <p:sp>
        <p:nvSpPr>
          <p:cNvPr id="9" name="Footer Placeholder 8"/>
          <p:cNvSpPr>
            <a:spLocks noGrp="1"/>
          </p:cNvSpPr>
          <p:nvPr>
            <p:ph type="ftr" sz="quarter" idx="14"/>
          </p:nvPr>
        </p:nvSpPr>
        <p:spPr/>
        <p:txBody>
          <a:bodyPr/>
          <a:lstStyle/>
          <a:p>
            <a:pPr>
              <a:defRPr/>
            </a:pPr>
            <a:r>
              <a:rPr lang="en-US" dirty="0" smtClean="0"/>
              <a:t>Module 3: Basic Data Analytic Methods Using R</a:t>
            </a:r>
            <a:endParaRPr lang="en-US" dirty="0"/>
          </a:p>
        </p:txBody>
      </p:sp>
      <p:sp>
        <p:nvSpPr>
          <p:cNvPr id="5" name="Slide Number Placeholder 4"/>
          <p:cNvSpPr>
            <a:spLocks noGrp="1"/>
          </p:cNvSpPr>
          <p:nvPr>
            <p:ph type="sldNum" sz="quarter" idx="15"/>
          </p:nvPr>
        </p:nvSpPr>
        <p:spPr/>
        <p:txBody>
          <a:bodyPr/>
          <a:lstStyle/>
          <a:p>
            <a:pPr>
              <a:defRPr/>
            </a:pPr>
            <a:fld id="{C1314293-9A8B-4ACA-B212-D2D19BB5553B}" type="slidenum">
              <a:rPr lang="en-US"/>
              <a:pPr>
                <a:defRPr/>
              </a:pPr>
              <a:t>40</a:t>
            </a:fld>
            <a:endParaRPr lang="en-US" dirty="0"/>
          </a:p>
        </p:txBody>
      </p:sp>
      <p:grpSp>
        <p:nvGrpSpPr>
          <p:cNvPr id="8" name="Group 7"/>
          <p:cNvGrpSpPr/>
          <p:nvPr/>
        </p:nvGrpSpPr>
        <p:grpSpPr>
          <a:xfrm>
            <a:off x="533400" y="152400"/>
            <a:ext cx="4757975" cy="914400"/>
            <a:chOff x="457200" y="152400"/>
            <a:chExt cx="4757975" cy="914400"/>
          </a:xfrm>
        </p:grpSpPr>
        <p:pic>
          <p:nvPicPr>
            <p:cNvPr id="10" name="Picture 2" descr="\\Maho3fp3a\tec_dev\TEC Dev Projects\249-Data Science and Big Data Analytics\3470_MR-1CP-DSBDA\Content\ICONS\introduction_icon.jpg"/>
            <p:cNvPicPr>
              <a:picLocks noChangeAspect="1" noChangeArrowheads="1"/>
            </p:cNvPicPr>
            <p:nvPr/>
          </p:nvPicPr>
          <p:blipFill>
            <a:blip r:embed="rId3" cstate="print">
              <a:duotone>
                <a:schemeClr val="bg2">
                  <a:shade val="45000"/>
                  <a:satMod val="135000"/>
                </a:schemeClr>
                <a:prstClr val="white"/>
              </a:duotone>
            </a:blip>
            <a:srcRect/>
            <a:stretch>
              <a:fillRect/>
            </a:stretch>
          </p:blipFill>
          <p:spPr bwMode="auto">
            <a:xfrm>
              <a:off x="457200" y="381000"/>
              <a:ext cx="719375" cy="685800"/>
            </a:xfrm>
            <a:prstGeom prst="rect">
              <a:avLst/>
            </a:prstGeom>
            <a:noFill/>
          </p:spPr>
        </p:pic>
        <p:pic>
          <p:nvPicPr>
            <p:cNvPr id="11" name="Picture 3" descr="\\Maho3fp3a\tec_dev\TEC Dev Projects\249-Data Science and Big Data Analytics\3470_MR-1CP-DSBDA\Content\ICONS\analytics_lifecycle_icon.jpg"/>
            <p:cNvPicPr>
              <a:picLocks noChangeAspect="1" noChangeArrowheads="1"/>
            </p:cNvPicPr>
            <p:nvPr/>
          </p:nvPicPr>
          <p:blipFill>
            <a:blip r:embed="rId4" cstate="print">
              <a:duotone>
                <a:schemeClr val="bg2">
                  <a:shade val="45000"/>
                  <a:satMod val="135000"/>
                </a:schemeClr>
                <a:prstClr val="white"/>
              </a:duotone>
            </a:blip>
            <a:srcRect/>
            <a:stretch>
              <a:fillRect/>
            </a:stretch>
          </p:blipFill>
          <p:spPr bwMode="auto">
            <a:xfrm>
              <a:off x="1219200" y="381000"/>
              <a:ext cx="719375" cy="685800"/>
            </a:xfrm>
            <a:prstGeom prst="rect">
              <a:avLst/>
            </a:prstGeom>
            <a:noFill/>
          </p:spPr>
        </p:pic>
        <p:pic>
          <p:nvPicPr>
            <p:cNvPr id="12" name="Picture 4" descr="\\Maho3fp3a\tec_dev\TEC Dev Projects\249-Data Science and Big Data Analytics\3470_MR-1CP-DSBDA\Content\ICONS\basic_methods_icon.jpg"/>
            <p:cNvPicPr>
              <a:picLocks noChangeAspect="1" noChangeArrowheads="1"/>
            </p:cNvPicPr>
            <p:nvPr/>
          </p:nvPicPr>
          <p:blipFill>
            <a:blip r:embed="rId5" cstate="print"/>
            <a:srcRect/>
            <a:stretch>
              <a:fillRect/>
            </a:stretch>
          </p:blipFill>
          <p:spPr bwMode="auto">
            <a:xfrm>
              <a:off x="1981200" y="152400"/>
              <a:ext cx="959167" cy="914400"/>
            </a:xfrm>
            <a:prstGeom prst="rect">
              <a:avLst/>
            </a:prstGeom>
            <a:noFill/>
          </p:spPr>
        </p:pic>
        <p:pic>
          <p:nvPicPr>
            <p:cNvPr id="13" name="Picture 5" descr="\\Maho3fp3a\tec_dev\TEC Dev Projects\249-Data Science and Big Data Analytics\3470_MR-1CP-DSBDA\Content\ICONS\advanced_methods_icon.jpg"/>
            <p:cNvPicPr>
              <a:picLocks noChangeAspect="1" noChangeArrowheads="1"/>
            </p:cNvPicPr>
            <p:nvPr/>
          </p:nvPicPr>
          <p:blipFill>
            <a:blip r:embed="rId6" cstate="print">
              <a:duotone>
                <a:schemeClr val="bg2">
                  <a:shade val="45000"/>
                  <a:satMod val="135000"/>
                </a:schemeClr>
                <a:prstClr val="white"/>
              </a:duotone>
            </a:blip>
            <a:srcRect/>
            <a:stretch>
              <a:fillRect/>
            </a:stretch>
          </p:blipFill>
          <p:spPr bwMode="auto">
            <a:xfrm>
              <a:off x="2971800" y="381000"/>
              <a:ext cx="719375" cy="685800"/>
            </a:xfrm>
            <a:prstGeom prst="rect">
              <a:avLst/>
            </a:prstGeom>
            <a:noFill/>
          </p:spPr>
        </p:pic>
        <p:pic>
          <p:nvPicPr>
            <p:cNvPr id="14" name="Picture 6" descr="\\Maho3fp3a\tec_dev\TEC Dev Projects\249-Data Science and Big Data Analytics\3470_MR-1CP-DSBDA\Content\ICONS\tools_icon.jpg"/>
            <p:cNvPicPr>
              <a:picLocks noChangeAspect="1" noChangeArrowheads="1"/>
            </p:cNvPicPr>
            <p:nvPr/>
          </p:nvPicPr>
          <p:blipFill>
            <a:blip r:embed="rId7" cstate="print">
              <a:duotone>
                <a:schemeClr val="bg2">
                  <a:shade val="45000"/>
                  <a:satMod val="135000"/>
                </a:schemeClr>
                <a:prstClr val="white"/>
              </a:duotone>
            </a:blip>
            <a:srcRect/>
            <a:stretch>
              <a:fillRect/>
            </a:stretch>
          </p:blipFill>
          <p:spPr bwMode="auto">
            <a:xfrm>
              <a:off x="3733800" y="381000"/>
              <a:ext cx="719375" cy="685800"/>
            </a:xfrm>
            <a:prstGeom prst="rect">
              <a:avLst/>
            </a:prstGeom>
            <a:noFill/>
          </p:spPr>
        </p:pic>
        <p:pic>
          <p:nvPicPr>
            <p:cNvPr id="15" name="Picture 7" descr="\\Maho3fp3a\tec_dev\TEC Dev Projects\249-Data Science and Big Data Analytics\3470_MR-1CP-DSBDA\Content\ICONS\lab_icon.jpg"/>
            <p:cNvPicPr>
              <a:picLocks noChangeAspect="1" noChangeArrowheads="1"/>
            </p:cNvPicPr>
            <p:nvPr/>
          </p:nvPicPr>
          <p:blipFill>
            <a:blip r:embed="rId8" cstate="print">
              <a:duotone>
                <a:schemeClr val="bg2">
                  <a:shade val="45000"/>
                  <a:satMod val="135000"/>
                </a:schemeClr>
                <a:prstClr val="white"/>
              </a:duotone>
            </a:blip>
            <a:srcRect/>
            <a:stretch>
              <a:fillRect/>
            </a:stretch>
          </p:blipFill>
          <p:spPr bwMode="auto">
            <a:xfrm>
              <a:off x="4495800" y="381000"/>
              <a:ext cx="719375" cy="685800"/>
            </a:xfrm>
            <a:prstGeom prst="rect">
              <a:avLst/>
            </a:prstGeom>
            <a:noFill/>
          </p:spPr>
        </p:pic>
      </p:gr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6"/>
          <p:cNvSpPr>
            <a:spLocks noGrp="1"/>
          </p:cNvSpPr>
          <p:nvPr>
            <p:ph type="title"/>
          </p:nvPr>
        </p:nvSpPr>
        <p:spPr>
          <a:xfrm>
            <a:off x="304800" y="381000"/>
            <a:ext cx="8458200" cy="914400"/>
          </a:xfrm>
        </p:spPr>
        <p:txBody>
          <a:bodyPr/>
          <a:lstStyle/>
          <a:p>
            <a:r>
              <a:rPr lang="en-US" dirty="0" smtClean="0"/>
              <a:t>Lab Exercise 3: Basic Statistics, Visualization and Hypothesis Tests</a:t>
            </a:r>
          </a:p>
        </p:txBody>
      </p:sp>
      <p:sp>
        <p:nvSpPr>
          <p:cNvPr id="4" name="Footer Placeholder 3"/>
          <p:cNvSpPr>
            <a:spLocks noGrp="1"/>
          </p:cNvSpPr>
          <p:nvPr>
            <p:ph type="ftr" sz="quarter" idx="14"/>
          </p:nvPr>
        </p:nvSpPr>
        <p:spPr/>
        <p:txBody>
          <a:bodyPr/>
          <a:lstStyle/>
          <a:p>
            <a:pPr>
              <a:defRPr/>
            </a:pPr>
            <a:r>
              <a:rPr lang="en-US" dirty="0" smtClean="0"/>
              <a:t>Module 3: Basic Data Analytic Methods Using R</a:t>
            </a:r>
            <a:endParaRPr lang="en-US" dirty="0"/>
          </a:p>
        </p:txBody>
      </p:sp>
      <p:sp>
        <p:nvSpPr>
          <p:cNvPr id="5" name="Slide Number Placeholder 4"/>
          <p:cNvSpPr>
            <a:spLocks noGrp="1"/>
          </p:cNvSpPr>
          <p:nvPr>
            <p:ph type="sldNum" sz="quarter" idx="15"/>
          </p:nvPr>
        </p:nvSpPr>
        <p:spPr/>
        <p:txBody>
          <a:bodyPr/>
          <a:lstStyle/>
          <a:p>
            <a:pPr>
              <a:defRPr/>
            </a:pPr>
            <a:fld id="{F1CBC73A-2471-4F94-AEC1-B771CCDA663B}" type="slidenum">
              <a:rPr lang="en-US" smtClean="0"/>
              <a:pPr>
                <a:defRPr/>
              </a:pPr>
              <a:t>41</a:t>
            </a:fld>
            <a:endParaRPr lang="en-US" dirty="0"/>
          </a:p>
        </p:txBody>
      </p:sp>
      <p:sp>
        <p:nvSpPr>
          <p:cNvPr id="17" name="Rectangle 16"/>
          <p:cNvSpPr/>
          <p:nvPr/>
        </p:nvSpPr>
        <p:spPr>
          <a:xfrm>
            <a:off x="2438400" y="1524001"/>
            <a:ext cx="6172200" cy="5386090"/>
          </a:xfrm>
          <a:prstGeom prst="rect">
            <a:avLst/>
          </a:prstGeom>
        </p:spPr>
        <p:txBody>
          <a:bodyPr wrap="square">
            <a:spAutoFit/>
          </a:bodyPr>
          <a:lstStyle/>
          <a:p>
            <a:pPr>
              <a:buClr>
                <a:srgbClr val="92D050"/>
              </a:buClr>
              <a:defRPr/>
            </a:pPr>
            <a:r>
              <a:rPr lang="en-US" sz="2000" dirty="0" smtClean="0">
                <a:latin typeface="Calibri" pitchFamily="34" charset="0"/>
              </a:rPr>
              <a:t>This lab is designed to investigate and practice using R to perform basic statistics and visualization on data and to perform hypothesis testing. </a:t>
            </a:r>
            <a:br>
              <a:rPr lang="en-US" sz="2000" dirty="0" smtClean="0">
                <a:latin typeface="Calibri" pitchFamily="34" charset="0"/>
              </a:rPr>
            </a:br>
            <a:endParaRPr lang="en-US" sz="2000" dirty="0" smtClean="0">
              <a:latin typeface="Calibri" pitchFamily="34" charset="0"/>
            </a:endParaRPr>
          </a:p>
          <a:p>
            <a:pPr marL="290513" indent="-290513">
              <a:buClr>
                <a:srgbClr val="92D050"/>
              </a:buClr>
              <a:buFont typeface="Arial" pitchFamily="34" charset="0"/>
              <a:buChar char="•"/>
              <a:defRPr/>
            </a:pPr>
            <a:r>
              <a:rPr lang="en-US" sz="2000" dirty="0" smtClean="0">
                <a:latin typeface="Calibri" pitchFamily="34" charset="0"/>
              </a:rPr>
              <a:t>After completing the tasks in this lab you should able to: </a:t>
            </a:r>
          </a:p>
          <a:p>
            <a:pPr marL="571500" lvl="1" indent="-114300">
              <a:spcBef>
                <a:spcPct val="20000"/>
              </a:spcBef>
              <a:buClr>
                <a:srgbClr val="92D050"/>
              </a:buClr>
              <a:buFont typeface="Arial" pitchFamily="34" charset="0"/>
              <a:buChar char="•"/>
              <a:defRPr/>
            </a:pPr>
            <a:r>
              <a:rPr lang="en-US" sz="2000" dirty="0" smtClean="0">
                <a:latin typeface="Calibri" pitchFamily="34" charset="0"/>
              </a:rPr>
              <a:t> Perform basic data analysis </a:t>
            </a:r>
          </a:p>
          <a:p>
            <a:pPr lvl="1">
              <a:spcBef>
                <a:spcPct val="20000"/>
              </a:spcBef>
              <a:buClr>
                <a:srgbClr val="92D050"/>
              </a:buClr>
              <a:buFont typeface="Arial" pitchFamily="34" charset="0"/>
              <a:buChar char="•"/>
              <a:defRPr/>
            </a:pPr>
            <a:r>
              <a:rPr lang="en-US" sz="2000" dirty="0" smtClean="0">
                <a:latin typeface="Calibri" pitchFamily="34" charset="0"/>
              </a:rPr>
              <a:t>  Visualize data with R</a:t>
            </a:r>
          </a:p>
          <a:p>
            <a:pPr lvl="1">
              <a:spcBef>
                <a:spcPct val="20000"/>
              </a:spcBef>
              <a:buClr>
                <a:srgbClr val="92D050"/>
              </a:buClr>
              <a:buFont typeface="Arial" pitchFamily="34" charset="0"/>
              <a:buChar char="•"/>
              <a:defRPr/>
            </a:pPr>
            <a:r>
              <a:rPr lang="en-US" sz="2000" dirty="0" smtClean="0">
                <a:latin typeface="Calibri" pitchFamily="34" charset="0"/>
              </a:rPr>
              <a:t>  Create and test a hypothesis</a:t>
            </a:r>
          </a:p>
          <a:p>
            <a:pPr lvl="1">
              <a:spcBef>
                <a:spcPct val="20000"/>
              </a:spcBef>
              <a:buClr>
                <a:srgbClr val="92D050"/>
              </a:buClr>
              <a:buFont typeface="Arial" pitchFamily="34" charset="0"/>
              <a:buChar char="•"/>
              <a:defRPr/>
            </a:pPr>
            <a:endParaRPr lang="en-US" sz="2000" dirty="0" smtClean="0">
              <a:solidFill>
                <a:schemeClr val="tx1">
                  <a:lumMod val="85000"/>
                  <a:lumOff val="15000"/>
                </a:schemeClr>
              </a:solidFill>
              <a:latin typeface="Calibri" pitchFamily="34" charset="0"/>
            </a:endParaRPr>
          </a:p>
          <a:p>
            <a:pPr>
              <a:defRPr/>
            </a:pPr>
            <a:endParaRPr lang="en-US" sz="2000" dirty="0" smtClean="0">
              <a:latin typeface="Calibri" pitchFamily="34" charset="0"/>
            </a:endParaRPr>
          </a:p>
          <a:p>
            <a:pPr>
              <a:defRPr/>
            </a:pPr>
            <a:endParaRPr lang="en-US" sz="2000" dirty="0" smtClean="0">
              <a:latin typeface="Calibri" pitchFamily="34" charset="0"/>
            </a:endParaRPr>
          </a:p>
          <a:p>
            <a:pPr>
              <a:defRPr/>
            </a:pPr>
            <a:endParaRPr lang="en-US" sz="2000" dirty="0" smtClean="0">
              <a:latin typeface="Calibri" pitchFamily="34" charset="0"/>
            </a:endParaRPr>
          </a:p>
          <a:p>
            <a:pPr>
              <a:defRPr/>
            </a:pPr>
            <a:endParaRPr lang="en-US" sz="2000" dirty="0" smtClean="0">
              <a:latin typeface="Calibri" pitchFamily="34" charset="0"/>
            </a:endParaRPr>
          </a:p>
          <a:p>
            <a:pPr>
              <a:defRPr/>
            </a:pPr>
            <a:endParaRPr lang="en-US" sz="2000" dirty="0" smtClean="0">
              <a:latin typeface="Calibri" pitchFamily="34" charset="0"/>
            </a:endParaRPr>
          </a:p>
          <a:p>
            <a:pPr>
              <a:defRPr/>
            </a:pPr>
            <a:r>
              <a:rPr lang="en-US" sz="2000" dirty="0" smtClean="0">
                <a:latin typeface="Calibri" pitchFamily="34" charset="0"/>
              </a:rPr>
              <a:t>  </a:t>
            </a:r>
            <a:endParaRPr lang="en-US" sz="2000" dirty="0">
              <a:solidFill>
                <a:schemeClr val="tx1">
                  <a:lumMod val="75000"/>
                  <a:lumOff val="25000"/>
                </a:schemeClr>
              </a:solidFill>
              <a:latin typeface="Calibri" pitchFamily="34" charset="0"/>
            </a:endParaRPr>
          </a:p>
        </p:txBody>
      </p:sp>
      <p:pic>
        <p:nvPicPr>
          <p:cNvPr id="7" name="Picture 6" descr="recordedLab.png"/>
          <p:cNvPicPr>
            <a:picLocks noChangeAspect="1"/>
          </p:cNvPicPr>
          <p:nvPr/>
        </p:nvPicPr>
        <p:blipFill>
          <a:blip r:embed="rId3" cstate="print"/>
          <a:stretch>
            <a:fillRect/>
          </a:stretch>
        </p:blipFill>
        <p:spPr>
          <a:xfrm>
            <a:off x="0" y="1473473"/>
            <a:ext cx="2361905" cy="2184127"/>
          </a:xfrm>
          <a:prstGeom prst="rect">
            <a:avLst/>
          </a:prstGeom>
        </p:spPr>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Exercise 3: Basic Statistics, Visualization and Hypothesis Tests– Part1 - Workflow</a:t>
            </a:r>
            <a:endParaRPr lang="en-US" dirty="0"/>
          </a:p>
        </p:txBody>
      </p:sp>
      <p:sp>
        <p:nvSpPr>
          <p:cNvPr id="3" name="Footer Placeholder 2"/>
          <p:cNvSpPr>
            <a:spLocks noGrp="1"/>
          </p:cNvSpPr>
          <p:nvPr>
            <p:ph type="ftr" sz="quarter" idx="10"/>
          </p:nvPr>
        </p:nvSpPr>
        <p:spPr/>
        <p:txBody>
          <a:bodyPr/>
          <a:lstStyle/>
          <a:p>
            <a:pPr>
              <a:defRPr/>
            </a:pPr>
            <a:r>
              <a:rPr lang="en-US" smtClean="0"/>
              <a:t>Module 3: Basic Data Analytic Methods Using R</a:t>
            </a:r>
            <a:endParaRPr lang="en-US" dirty="0"/>
          </a:p>
        </p:txBody>
      </p:sp>
      <p:sp>
        <p:nvSpPr>
          <p:cNvPr id="4" name="Slide Number Placeholder 3"/>
          <p:cNvSpPr>
            <a:spLocks noGrp="1"/>
          </p:cNvSpPr>
          <p:nvPr>
            <p:ph type="sldNum" sz="quarter" idx="11"/>
          </p:nvPr>
        </p:nvSpPr>
        <p:spPr/>
        <p:txBody>
          <a:bodyPr/>
          <a:lstStyle/>
          <a:p>
            <a:pPr>
              <a:defRPr/>
            </a:pPr>
            <a:fld id="{6ADD0FD0-5DC7-4614-9D2E-5687F653AACB}" type="slidenum">
              <a:rPr lang="en-US" smtClean="0"/>
              <a:pPr>
                <a:defRPr/>
              </a:pPr>
              <a:t>42</a:t>
            </a:fld>
            <a:endParaRPr lang="en-US" dirty="0"/>
          </a:p>
        </p:txBody>
      </p:sp>
      <p:graphicFrame>
        <p:nvGraphicFramePr>
          <p:cNvPr id="5" name="Diagram 4"/>
          <p:cNvGraphicFramePr/>
          <p:nvPr/>
        </p:nvGraphicFramePr>
        <p:xfrm>
          <a:off x="1828800" y="1066800"/>
          <a:ext cx="5867400" cy="4419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Exercise 3: Basic Statistics, Visualization and Hypothesis Tests - Part 2 - Workflow</a:t>
            </a:r>
            <a:endParaRPr lang="en-US" dirty="0"/>
          </a:p>
        </p:txBody>
      </p:sp>
      <p:sp>
        <p:nvSpPr>
          <p:cNvPr id="3" name="Footer Placeholder 2"/>
          <p:cNvSpPr>
            <a:spLocks noGrp="1"/>
          </p:cNvSpPr>
          <p:nvPr>
            <p:ph type="ftr" sz="quarter" idx="10"/>
          </p:nvPr>
        </p:nvSpPr>
        <p:spPr/>
        <p:txBody>
          <a:bodyPr/>
          <a:lstStyle/>
          <a:p>
            <a:pPr>
              <a:defRPr/>
            </a:pPr>
            <a:r>
              <a:rPr lang="en-US" smtClean="0"/>
              <a:t>Module 3: Basic Data Analytic Methods Using R</a:t>
            </a:r>
            <a:endParaRPr lang="en-US" dirty="0"/>
          </a:p>
        </p:txBody>
      </p:sp>
      <p:sp>
        <p:nvSpPr>
          <p:cNvPr id="4" name="Slide Number Placeholder 3"/>
          <p:cNvSpPr>
            <a:spLocks noGrp="1"/>
          </p:cNvSpPr>
          <p:nvPr>
            <p:ph type="sldNum" sz="quarter" idx="11"/>
          </p:nvPr>
        </p:nvSpPr>
        <p:spPr/>
        <p:txBody>
          <a:bodyPr/>
          <a:lstStyle/>
          <a:p>
            <a:pPr>
              <a:defRPr/>
            </a:pPr>
            <a:fld id="{6ADD0FD0-5DC7-4614-9D2E-5687F653AACB}" type="slidenum">
              <a:rPr lang="en-US" smtClean="0"/>
              <a:pPr>
                <a:defRPr/>
              </a:pPr>
              <a:t>43</a:t>
            </a:fld>
            <a:endParaRPr lang="en-US" dirty="0"/>
          </a:p>
        </p:txBody>
      </p:sp>
      <p:graphicFrame>
        <p:nvGraphicFramePr>
          <p:cNvPr id="6" name="Diagram 5"/>
          <p:cNvGraphicFramePr/>
          <p:nvPr/>
        </p:nvGraphicFramePr>
        <p:xfrm>
          <a:off x="1143000" y="990600"/>
          <a:ext cx="6934200" cy="5257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Module 3: Summary</a:t>
            </a:r>
            <a:endParaRPr lang="en-US" dirty="0"/>
          </a:p>
        </p:txBody>
      </p:sp>
      <p:sp>
        <p:nvSpPr>
          <p:cNvPr id="3" name="Subtitle 2"/>
          <p:cNvSpPr>
            <a:spLocks noGrp="1"/>
          </p:cNvSpPr>
          <p:nvPr>
            <p:ph type="subTitle" idx="1"/>
          </p:nvPr>
        </p:nvSpPr>
        <p:spPr/>
        <p:txBody>
          <a:bodyPr/>
          <a:lstStyle/>
          <a:p>
            <a:r>
              <a:rPr lang="en-US" dirty="0" smtClean="0"/>
              <a:t>Key points covered in this module:</a:t>
            </a:r>
          </a:p>
          <a:p>
            <a:pPr marL="231775" indent="-231775">
              <a:buFont typeface="Arial" pitchFamily="34" charset="0"/>
              <a:buChar char="•"/>
            </a:pPr>
            <a:r>
              <a:rPr lang="en-US" dirty="0" smtClean="0"/>
              <a:t>How to use basic analytics methods such as distributions, statistical tests and summary operations to investigate a data set</a:t>
            </a:r>
          </a:p>
          <a:p>
            <a:pPr marL="231775" indent="-231775">
              <a:buFont typeface="Arial" pitchFamily="34" charset="0"/>
              <a:buChar char="•"/>
            </a:pPr>
            <a:r>
              <a:rPr lang="en-US" dirty="0" smtClean="0"/>
              <a:t>How to use R to apply visualization patterns to better understand the data, help develop a model and derive hypotheses, and determine if our actions had a practical affect.</a:t>
            </a:r>
          </a:p>
          <a:p>
            <a:endParaRPr lang="en-US" dirty="0"/>
          </a:p>
        </p:txBody>
      </p:sp>
      <p:sp>
        <p:nvSpPr>
          <p:cNvPr id="4" name="Footer Placeholder 3"/>
          <p:cNvSpPr>
            <a:spLocks noGrp="1"/>
          </p:cNvSpPr>
          <p:nvPr>
            <p:ph type="ftr" sz="quarter" idx="10"/>
          </p:nvPr>
        </p:nvSpPr>
        <p:spPr/>
        <p:txBody>
          <a:bodyPr/>
          <a:lstStyle/>
          <a:p>
            <a:pPr>
              <a:defRPr/>
            </a:pPr>
            <a:r>
              <a:rPr lang="en-US" smtClean="0"/>
              <a:t>Module 3: Basic Data Analytic Methods Using R</a:t>
            </a:r>
            <a:endParaRPr lang="en-US" dirty="0"/>
          </a:p>
        </p:txBody>
      </p:sp>
      <p:sp>
        <p:nvSpPr>
          <p:cNvPr id="5" name="Slide Number Placeholder 4"/>
          <p:cNvSpPr>
            <a:spLocks noGrp="1"/>
          </p:cNvSpPr>
          <p:nvPr>
            <p:ph type="sldNum" sz="quarter" idx="11"/>
          </p:nvPr>
        </p:nvSpPr>
        <p:spPr/>
        <p:txBody>
          <a:bodyPr/>
          <a:lstStyle/>
          <a:p>
            <a:pPr>
              <a:defRPr/>
            </a:pPr>
            <a:fld id="{550CDAE9-9707-4120-A90B-FABB84BE074E}" type="slidenum">
              <a:rPr lang="en-US" smtClean="0"/>
              <a:pPr>
                <a:defRPr/>
              </a:pPr>
              <a:t>44</a:t>
            </a:fld>
            <a:endParaRPr lang="en-US" dirty="0"/>
          </a:p>
        </p:txBody>
      </p:sp>
      <p:grpSp>
        <p:nvGrpSpPr>
          <p:cNvPr id="6" name="Group 5"/>
          <p:cNvGrpSpPr/>
          <p:nvPr/>
        </p:nvGrpSpPr>
        <p:grpSpPr>
          <a:xfrm>
            <a:off x="533400" y="152400"/>
            <a:ext cx="4757975" cy="914400"/>
            <a:chOff x="457200" y="152400"/>
            <a:chExt cx="4757975" cy="914400"/>
          </a:xfrm>
        </p:grpSpPr>
        <p:pic>
          <p:nvPicPr>
            <p:cNvPr id="7" name="Picture 2" descr="\\Maho3fp3a\tec_dev\TEC Dev Projects\249-Data Science and Big Data Analytics\3470_MR-1CP-DSBDA\Content\ICONS\introduction_icon.jpg"/>
            <p:cNvPicPr>
              <a:picLocks noChangeAspect="1" noChangeArrowheads="1"/>
            </p:cNvPicPr>
            <p:nvPr/>
          </p:nvPicPr>
          <p:blipFill>
            <a:blip r:embed="rId3" cstate="print">
              <a:duotone>
                <a:schemeClr val="bg2">
                  <a:shade val="45000"/>
                  <a:satMod val="135000"/>
                </a:schemeClr>
                <a:prstClr val="white"/>
              </a:duotone>
            </a:blip>
            <a:srcRect/>
            <a:stretch>
              <a:fillRect/>
            </a:stretch>
          </p:blipFill>
          <p:spPr bwMode="auto">
            <a:xfrm>
              <a:off x="457200" y="381000"/>
              <a:ext cx="719375" cy="685800"/>
            </a:xfrm>
            <a:prstGeom prst="rect">
              <a:avLst/>
            </a:prstGeom>
            <a:noFill/>
          </p:spPr>
        </p:pic>
        <p:pic>
          <p:nvPicPr>
            <p:cNvPr id="8" name="Picture 3" descr="\\Maho3fp3a\tec_dev\TEC Dev Projects\249-Data Science and Big Data Analytics\3470_MR-1CP-DSBDA\Content\ICONS\analytics_lifecycle_icon.jpg"/>
            <p:cNvPicPr>
              <a:picLocks noChangeAspect="1" noChangeArrowheads="1"/>
            </p:cNvPicPr>
            <p:nvPr/>
          </p:nvPicPr>
          <p:blipFill>
            <a:blip r:embed="rId4" cstate="print">
              <a:duotone>
                <a:schemeClr val="bg2">
                  <a:shade val="45000"/>
                  <a:satMod val="135000"/>
                </a:schemeClr>
                <a:prstClr val="white"/>
              </a:duotone>
            </a:blip>
            <a:srcRect/>
            <a:stretch>
              <a:fillRect/>
            </a:stretch>
          </p:blipFill>
          <p:spPr bwMode="auto">
            <a:xfrm>
              <a:off x="1219200" y="381000"/>
              <a:ext cx="719375" cy="685800"/>
            </a:xfrm>
            <a:prstGeom prst="rect">
              <a:avLst/>
            </a:prstGeom>
            <a:noFill/>
          </p:spPr>
        </p:pic>
        <p:pic>
          <p:nvPicPr>
            <p:cNvPr id="9" name="Picture 4" descr="\\Maho3fp3a\tec_dev\TEC Dev Projects\249-Data Science and Big Data Analytics\3470_MR-1CP-DSBDA\Content\ICONS\basic_methods_icon.jpg"/>
            <p:cNvPicPr>
              <a:picLocks noChangeAspect="1" noChangeArrowheads="1"/>
            </p:cNvPicPr>
            <p:nvPr/>
          </p:nvPicPr>
          <p:blipFill>
            <a:blip r:embed="rId5" cstate="print"/>
            <a:srcRect/>
            <a:stretch>
              <a:fillRect/>
            </a:stretch>
          </p:blipFill>
          <p:spPr bwMode="auto">
            <a:xfrm>
              <a:off x="1981200" y="152400"/>
              <a:ext cx="959167" cy="914400"/>
            </a:xfrm>
            <a:prstGeom prst="rect">
              <a:avLst/>
            </a:prstGeom>
            <a:noFill/>
          </p:spPr>
        </p:pic>
        <p:pic>
          <p:nvPicPr>
            <p:cNvPr id="10" name="Picture 5" descr="\\Maho3fp3a\tec_dev\TEC Dev Projects\249-Data Science and Big Data Analytics\3470_MR-1CP-DSBDA\Content\ICONS\advanced_methods_icon.jpg"/>
            <p:cNvPicPr>
              <a:picLocks noChangeAspect="1" noChangeArrowheads="1"/>
            </p:cNvPicPr>
            <p:nvPr/>
          </p:nvPicPr>
          <p:blipFill>
            <a:blip r:embed="rId6" cstate="print">
              <a:duotone>
                <a:schemeClr val="bg2">
                  <a:shade val="45000"/>
                  <a:satMod val="135000"/>
                </a:schemeClr>
                <a:prstClr val="white"/>
              </a:duotone>
            </a:blip>
            <a:srcRect/>
            <a:stretch>
              <a:fillRect/>
            </a:stretch>
          </p:blipFill>
          <p:spPr bwMode="auto">
            <a:xfrm>
              <a:off x="2971800" y="381000"/>
              <a:ext cx="719375" cy="685800"/>
            </a:xfrm>
            <a:prstGeom prst="rect">
              <a:avLst/>
            </a:prstGeom>
            <a:noFill/>
          </p:spPr>
        </p:pic>
        <p:pic>
          <p:nvPicPr>
            <p:cNvPr id="11" name="Picture 6" descr="\\Maho3fp3a\tec_dev\TEC Dev Projects\249-Data Science and Big Data Analytics\3470_MR-1CP-DSBDA\Content\ICONS\tools_icon.jpg"/>
            <p:cNvPicPr>
              <a:picLocks noChangeAspect="1" noChangeArrowheads="1"/>
            </p:cNvPicPr>
            <p:nvPr/>
          </p:nvPicPr>
          <p:blipFill>
            <a:blip r:embed="rId7" cstate="print">
              <a:duotone>
                <a:schemeClr val="bg2">
                  <a:shade val="45000"/>
                  <a:satMod val="135000"/>
                </a:schemeClr>
                <a:prstClr val="white"/>
              </a:duotone>
            </a:blip>
            <a:srcRect/>
            <a:stretch>
              <a:fillRect/>
            </a:stretch>
          </p:blipFill>
          <p:spPr bwMode="auto">
            <a:xfrm>
              <a:off x="3733800" y="381000"/>
              <a:ext cx="719375" cy="685800"/>
            </a:xfrm>
            <a:prstGeom prst="rect">
              <a:avLst/>
            </a:prstGeom>
            <a:noFill/>
          </p:spPr>
        </p:pic>
        <p:pic>
          <p:nvPicPr>
            <p:cNvPr id="12" name="Picture 7" descr="\\Maho3fp3a\tec_dev\TEC Dev Projects\249-Data Science and Big Data Analytics\3470_MR-1CP-DSBDA\Content\ICONS\lab_icon.jpg"/>
            <p:cNvPicPr>
              <a:picLocks noChangeAspect="1" noChangeArrowheads="1"/>
            </p:cNvPicPr>
            <p:nvPr/>
          </p:nvPicPr>
          <p:blipFill>
            <a:blip r:embed="rId8" cstate="print">
              <a:duotone>
                <a:schemeClr val="bg2">
                  <a:shade val="45000"/>
                  <a:satMod val="135000"/>
                </a:schemeClr>
                <a:prstClr val="white"/>
              </a:duotone>
            </a:blip>
            <a:srcRect/>
            <a:stretch>
              <a:fillRect/>
            </a:stretch>
          </p:blipFill>
          <p:spPr bwMode="auto">
            <a:xfrm>
              <a:off x="4495800" y="381000"/>
              <a:ext cx="719375" cy="685800"/>
            </a:xfrm>
            <a:prstGeom prst="rect">
              <a:avLst/>
            </a:prstGeom>
            <a:noFill/>
          </p:spPr>
        </p:pic>
      </p:gr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Content Placeholder 6"/>
          <p:cNvSpPr>
            <a:spLocks noGrp="1"/>
          </p:cNvSpPr>
          <p:nvPr>
            <p:ph idx="1"/>
          </p:nvPr>
        </p:nvSpPr>
        <p:spPr/>
        <p:txBody>
          <a:bodyPr/>
          <a:lstStyle/>
          <a:p>
            <a:pPr>
              <a:buNone/>
            </a:pPr>
            <a:endParaRPr lang="en-US" dirty="0" smtClean="0"/>
          </a:p>
          <a:p>
            <a:pPr>
              <a:buNone/>
            </a:pPr>
            <a:endParaRPr lang="en-US" dirty="0" smtClean="0"/>
          </a:p>
          <a:p>
            <a:pPr>
              <a:buNone/>
            </a:pPr>
            <a:endParaRPr lang="en-US" dirty="0" smtClean="0"/>
          </a:p>
          <a:p>
            <a:pPr>
              <a:buNone/>
            </a:pPr>
            <a:endParaRPr lang="en-US" dirty="0" smtClean="0"/>
          </a:p>
          <a:p>
            <a:pPr algn="ctr">
              <a:buNone/>
            </a:pPr>
            <a:r>
              <a:rPr lang="en-US" dirty="0" smtClean="0"/>
              <a:t/>
            </a:r>
            <a:br>
              <a:rPr lang="en-US" dirty="0" smtClean="0"/>
            </a:br>
            <a:r>
              <a:rPr lang="en-US" dirty="0" smtClean="0"/>
              <a:t>This slide intentionally left blank.</a:t>
            </a:r>
            <a:endParaRPr lang="en-US" dirty="0"/>
          </a:p>
        </p:txBody>
      </p:sp>
      <p:sp>
        <p:nvSpPr>
          <p:cNvPr id="4" name="Footer Placeholder 3"/>
          <p:cNvSpPr>
            <a:spLocks noGrp="1"/>
          </p:cNvSpPr>
          <p:nvPr>
            <p:ph type="ftr" sz="quarter" idx="10"/>
          </p:nvPr>
        </p:nvSpPr>
        <p:spPr/>
        <p:txBody>
          <a:bodyPr/>
          <a:lstStyle/>
          <a:p>
            <a:pPr>
              <a:defRPr/>
            </a:pPr>
            <a:r>
              <a:rPr lang="en-US" smtClean="0"/>
              <a:t>Module 3: Basic Data Analytic Methods Using R</a:t>
            </a:r>
            <a:endParaRPr lang="en-US" dirty="0"/>
          </a:p>
        </p:txBody>
      </p:sp>
      <p:sp>
        <p:nvSpPr>
          <p:cNvPr id="5" name="Slide Number Placeholder 4"/>
          <p:cNvSpPr>
            <a:spLocks noGrp="1"/>
          </p:cNvSpPr>
          <p:nvPr>
            <p:ph type="sldNum" sz="quarter" idx="11"/>
          </p:nvPr>
        </p:nvSpPr>
        <p:spPr/>
        <p:txBody>
          <a:bodyPr/>
          <a:lstStyle/>
          <a:p>
            <a:pPr>
              <a:defRPr/>
            </a:pPr>
            <a:fld id="{550CDAE9-9707-4120-A90B-FABB84BE074E}" type="slidenum">
              <a:rPr lang="en-US" smtClean="0"/>
              <a:pPr>
                <a:defRPr/>
              </a:pPr>
              <a:t>45</a:t>
            </a:fld>
            <a:endParaRPr lang="en-US"/>
          </a:p>
        </p:txBody>
      </p:sp>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304800" y="533400"/>
            <a:ext cx="8458200" cy="609600"/>
          </a:xfrm>
        </p:spPr>
        <p:txBody>
          <a:bodyPr/>
          <a:lstStyle/>
          <a:p>
            <a:r>
              <a:rPr lang="en-US" dirty="0" smtClean="0"/>
              <a:t>Visualizing Your Data</a:t>
            </a:r>
            <a:endParaRPr lang="en-US" dirty="0"/>
          </a:p>
        </p:txBody>
      </p:sp>
      <p:sp>
        <p:nvSpPr>
          <p:cNvPr id="8" name="Content Placeholder 7"/>
          <p:cNvSpPr>
            <a:spLocks noGrp="1"/>
          </p:cNvSpPr>
          <p:nvPr>
            <p:ph idx="1"/>
          </p:nvPr>
        </p:nvSpPr>
        <p:spPr>
          <a:xfrm>
            <a:off x="152400" y="1447800"/>
            <a:ext cx="8458200" cy="3810000"/>
          </a:xfrm>
        </p:spPr>
        <p:txBody>
          <a:bodyPr/>
          <a:lstStyle/>
          <a:p>
            <a:r>
              <a:rPr lang="en-US" dirty="0" smtClean="0"/>
              <a:t>Examining the distribution of a single variable</a:t>
            </a:r>
            <a:br>
              <a:rPr lang="en-US" dirty="0" smtClean="0"/>
            </a:br>
            <a:endParaRPr lang="en-US" dirty="0" smtClean="0"/>
          </a:p>
          <a:p>
            <a:r>
              <a:rPr lang="en-US" dirty="0" smtClean="0"/>
              <a:t>Analyzing the relationship between two variables</a:t>
            </a:r>
            <a:br>
              <a:rPr lang="en-US" dirty="0" smtClean="0"/>
            </a:br>
            <a:endParaRPr lang="en-US" dirty="0" smtClean="0"/>
          </a:p>
          <a:p>
            <a:r>
              <a:rPr lang="en-US" dirty="0" smtClean="0"/>
              <a:t>Establishing multiple pair wise relationships between variables</a:t>
            </a:r>
            <a:br>
              <a:rPr lang="en-US" dirty="0" smtClean="0"/>
            </a:br>
            <a:endParaRPr lang="en-US" dirty="0" smtClean="0"/>
          </a:p>
          <a:p>
            <a:r>
              <a:rPr lang="en-US" dirty="0" smtClean="0"/>
              <a:t>Analyzing a single variable over time</a:t>
            </a:r>
            <a:br>
              <a:rPr lang="en-US" dirty="0" smtClean="0"/>
            </a:br>
            <a:endParaRPr lang="en-US" dirty="0" smtClean="0"/>
          </a:p>
          <a:p>
            <a:r>
              <a:rPr lang="en-US" dirty="0" smtClean="0"/>
              <a:t>Data exploration versus data presentation</a:t>
            </a:r>
          </a:p>
          <a:p>
            <a:endParaRPr lang="en-US" dirty="0"/>
          </a:p>
        </p:txBody>
      </p:sp>
      <p:sp>
        <p:nvSpPr>
          <p:cNvPr id="5" name="Footer Placeholder 4"/>
          <p:cNvSpPr>
            <a:spLocks noGrp="1"/>
          </p:cNvSpPr>
          <p:nvPr>
            <p:ph type="ftr" sz="quarter" idx="10"/>
          </p:nvPr>
        </p:nvSpPr>
        <p:spPr/>
        <p:txBody>
          <a:bodyPr/>
          <a:lstStyle/>
          <a:p>
            <a:pPr>
              <a:defRPr/>
            </a:pPr>
            <a:r>
              <a:rPr lang="en-US" dirty="0" smtClean="0"/>
              <a:t>Module 3: Basic Data Analytic Methods Using R</a:t>
            </a:r>
            <a:endParaRPr lang="en-US" dirty="0"/>
          </a:p>
        </p:txBody>
      </p:sp>
      <p:sp>
        <p:nvSpPr>
          <p:cNvPr id="6" name="Slide Number Placeholder 5"/>
          <p:cNvSpPr>
            <a:spLocks noGrp="1"/>
          </p:cNvSpPr>
          <p:nvPr>
            <p:ph type="sldNum" sz="quarter" idx="11"/>
          </p:nvPr>
        </p:nvSpPr>
        <p:spPr/>
        <p:txBody>
          <a:bodyPr/>
          <a:lstStyle/>
          <a:p>
            <a:pPr>
              <a:defRPr/>
            </a:pPr>
            <a:fld id="{895683FA-D0FB-447D-82E1-0D3AF418E355}" type="slidenum">
              <a:rPr lang="en-US" smtClean="0"/>
              <a:pPr>
                <a:defRPr/>
              </a:pPr>
              <a:t>5</a:t>
            </a:fld>
            <a:endParaRPr lang="en-US"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Examining the Distribution of a Single Variable </a:t>
            </a:r>
            <a:endParaRPr lang="en-US" dirty="0"/>
          </a:p>
        </p:txBody>
      </p:sp>
      <p:sp>
        <p:nvSpPr>
          <p:cNvPr id="3" name="Content Placeholder 2"/>
          <p:cNvSpPr>
            <a:spLocks noGrp="1"/>
          </p:cNvSpPr>
          <p:nvPr>
            <p:ph idx="1"/>
          </p:nvPr>
        </p:nvSpPr>
        <p:spPr>
          <a:xfrm>
            <a:off x="304800" y="838200"/>
            <a:ext cx="4800600" cy="5181600"/>
          </a:xfrm>
        </p:spPr>
        <p:txBody>
          <a:bodyPr/>
          <a:lstStyle/>
          <a:p>
            <a:pPr>
              <a:buNone/>
            </a:pPr>
            <a:r>
              <a:rPr lang="en-US" dirty="0" smtClean="0"/>
              <a:t>Graphing a single variable</a:t>
            </a:r>
          </a:p>
          <a:p>
            <a:r>
              <a:rPr lang="en-US" dirty="0"/>
              <a:t>plot(sort(.)) – for low volume data</a:t>
            </a:r>
            <a:endParaRPr lang="en-US" dirty="0" smtClean="0"/>
          </a:p>
          <a:p>
            <a:r>
              <a:rPr lang="en-US" dirty="0" smtClean="0"/>
              <a:t>hist(.) – a histogram</a:t>
            </a:r>
          </a:p>
          <a:p>
            <a:r>
              <a:rPr lang="en-US" dirty="0"/>
              <a:t>plot(density(.)) – densityplot</a:t>
            </a:r>
          </a:p>
          <a:p>
            <a:pPr lvl="1"/>
            <a:r>
              <a:rPr lang="en-US" dirty="0" smtClean="0"/>
              <a:t>A "continuous histogram“</a:t>
            </a:r>
          </a:p>
          <a:p>
            <a:endParaRPr lang="en-US" dirty="0" smtClean="0">
              <a:solidFill>
                <a:srgbClr val="5F5F5F"/>
              </a:solidFill>
            </a:endParaRPr>
          </a:p>
          <a:p>
            <a:r>
              <a:rPr lang="en-US" dirty="0" smtClean="0">
                <a:solidFill>
                  <a:srgbClr val="5F5F5F"/>
                </a:solidFill>
              </a:rPr>
              <a:t>Example</a:t>
            </a:r>
            <a:endParaRPr lang="en-US" dirty="0">
              <a:solidFill>
                <a:srgbClr val="5F5F5F"/>
              </a:solidFill>
            </a:endParaRPr>
          </a:p>
          <a:p>
            <a:pPr lvl="1"/>
            <a:r>
              <a:rPr lang="en-US" dirty="0" smtClean="0"/>
              <a:t>Frequency table of household income</a:t>
            </a:r>
          </a:p>
          <a:p>
            <a:pPr lvl="1">
              <a:buNone/>
            </a:pPr>
            <a:endParaRPr lang="en-US" dirty="0" smtClean="0"/>
          </a:p>
        </p:txBody>
      </p:sp>
      <p:sp>
        <p:nvSpPr>
          <p:cNvPr id="5" name="Footer Placeholder 4"/>
          <p:cNvSpPr>
            <a:spLocks noGrp="1"/>
          </p:cNvSpPr>
          <p:nvPr>
            <p:ph type="ftr" sz="quarter" idx="10"/>
          </p:nvPr>
        </p:nvSpPr>
        <p:spPr/>
        <p:txBody>
          <a:bodyPr/>
          <a:lstStyle/>
          <a:p>
            <a:r>
              <a:rPr lang="en-US" dirty="0" smtClean="0"/>
              <a:t>Module 3: Basic Data Analytic Methods Using R</a:t>
            </a:r>
            <a:endParaRPr lang="en-US" dirty="0"/>
          </a:p>
        </p:txBody>
      </p:sp>
      <p:sp>
        <p:nvSpPr>
          <p:cNvPr id="6" name="Slide Number Placeholder 5"/>
          <p:cNvSpPr>
            <a:spLocks noGrp="1"/>
          </p:cNvSpPr>
          <p:nvPr>
            <p:ph type="sldNum" sz="quarter" idx="11"/>
          </p:nvPr>
        </p:nvSpPr>
        <p:spPr/>
        <p:txBody>
          <a:bodyPr/>
          <a:lstStyle/>
          <a:p>
            <a:fld id="{F6773B01-4140-4737-A600-00C5477C65A7}" type="slidenum">
              <a:rPr lang="en-US" smtClean="0"/>
              <a:pPr/>
              <a:t>6</a:t>
            </a:fld>
            <a:endParaRPr lang="en-US" dirty="0"/>
          </a:p>
        </p:txBody>
      </p:sp>
      <p:pic>
        <p:nvPicPr>
          <p:cNvPr id="34817" name="Picture 1"/>
          <p:cNvPicPr>
            <a:picLocks noGrp="1" noChangeAspect="1" noChangeArrowheads="1"/>
          </p:cNvPicPr>
          <p:nvPr>
            <p:ph type="pic" sz="quarter" idx="4294967295"/>
          </p:nvPr>
        </p:nvPicPr>
        <p:blipFill>
          <a:blip r:embed="rId3" cstate="print"/>
          <a:srcRect t="2202" b="2202"/>
          <a:stretch>
            <a:fillRect/>
          </a:stretch>
        </p:blipFill>
        <p:spPr bwMode="auto">
          <a:xfrm>
            <a:off x="5029200" y="914400"/>
            <a:ext cx="4114800" cy="4953000"/>
          </a:xfrm>
          <a:prstGeom prst="rect">
            <a:avLst/>
          </a:prstGeom>
          <a:noFill/>
          <a:ln w="9525">
            <a:noFill/>
            <a:miter lim="800000"/>
            <a:headEnd/>
            <a:tailEnd/>
          </a:ln>
        </p:spPr>
      </p:pic>
    </p:spTree>
    <p:extLst>
      <p:ext uri="{BB962C8B-B14F-4D97-AF65-F5344CB8AC3E}">
        <p14:creationId xmlns:p14="http://schemas.microsoft.com/office/powerpoint/2010/main" val="51000581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Examining the Distribution of a Single Variable </a:t>
            </a:r>
            <a:endParaRPr lang="en-US" dirty="0"/>
          </a:p>
        </p:txBody>
      </p:sp>
      <p:sp>
        <p:nvSpPr>
          <p:cNvPr id="3" name="Content Placeholder 2"/>
          <p:cNvSpPr>
            <a:spLocks noGrp="1"/>
          </p:cNvSpPr>
          <p:nvPr>
            <p:ph idx="1"/>
          </p:nvPr>
        </p:nvSpPr>
        <p:spPr>
          <a:xfrm>
            <a:off x="304800" y="838200"/>
            <a:ext cx="4800600" cy="5181600"/>
          </a:xfrm>
        </p:spPr>
        <p:txBody>
          <a:bodyPr/>
          <a:lstStyle/>
          <a:p>
            <a:pPr>
              <a:buNone/>
            </a:pPr>
            <a:r>
              <a:rPr lang="en-US" dirty="0" smtClean="0"/>
              <a:t>Graphing a single variable</a:t>
            </a:r>
          </a:p>
          <a:p>
            <a:r>
              <a:rPr lang="en-US" dirty="0"/>
              <a:t>plot(sort(.)) – for low volume data</a:t>
            </a:r>
            <a:endParaRPr lang="en-US" dirty="0" smtClean="0"/>
          </a:p>
          <a:p>
            <a:r>
              <a:rPr lang="en-US" dirty="0" smtClean="0"/>
              <a:t>hist(.) – a histogram</a:t>
            </a:r>
          </a:p>
          <a:p>
            <a:r>
              <a:rPr lang="en-US" dirty="0"/>
              <a:t>plot(density(.)) – densityplot</a:t>
            </a:r>
          </a:p>
          <a:p>
            <a:pPr lvl="1"/>
            <a:r>
              <a:rPr lang="en-US" dirty="0" smtClean="0"/>
              <a:t>A "continuous histogram“</a:t>
            </a:r>
          </a:p>
          <a:p>
            <a:endParaRPr lang="en-US" dirty="0" smtClean="0">
              <a:solidFill>
                <a:srgbClr val="5F5F5F"/>
              </a:solidFill>
            </a:endParaRPr>
          </a:p>
          <a:p>
            <a:r>
              <a:rPr lang="en-US" dirty="0" smtClean="0">
                <a:solidFill>
                  <a:srgbClr val="5F5F5F"/>
                </a:solidFill>
              </a:rPr>
              <a:t>Example</a:t>
            </a:r>
            <a:endParaRPr lang="en-US" dirty="0">
              <a:solidFill>
                <a:srgbClr val="5F5F5F"/>
              </a:solidFill>
            </a:endParaRPr>
          </a:p>
          <a:p>
            <a:pPr lvl="1"/>
            <a:r>
              <a:rPr lang="en-US" dirty="0" smtClean="0"/>
              <a:t>Frequency table of household income</a:t>
            </a:r>
          </a:p>
          <a:p>
            <a:pPr lvl="2"/>
            <a:r>
              <a:rPr lang="en-US" dirty="0" smtClean="0"/>
              <a:t>rug() plot emphasizes </a:t>
            </a:r>
            <a:br>
              <a:rPr lang="en-US" dirty="0" smtClean="0"/>
            </a:br>
            <a:r>
              <a:rPr lang="en-US" dirty="0" smtClean="0"/>
              <a:t>distribution</a:t>
            </a:r>
          </a:p>
          <a:p>
            <a:pPr lvl="1">
              <a:buNone/>
            </a:pPr>
            <a:endParaRPr lang="en-US" dirty="0" smtClean="0"/>
          </a:p>
        </p:txBody>
      </p:sp>
      <p:sp>
        <p:nvSpPr>
          <p:cNvPr id="5" name="Footer Placeholder 4"/>
          <p:cNvSpPr>
            <a:spLocks noGrp="1"/>
          </p:cNvSpPr>
          <p:nvPr>
            <p:ph type="ftr" sz="quarter" idx="10"/>
          </p:nvPr>
        </p:nvSpPr>
        <p:spPr/>
        <p:txBody>
          <a:bodyPr/>
          <a:lstStyle/>
          <a:p>
            <a:r>
              <a:rPr lang="en-US" dirty="0" smtClean="0"/>
              <a:t>Module 3: Basic Data Analytic Methods Using R</a:t>
            </a:r>
            <a:endParaRPr lang="en-US" dirty="0"/>
          </a:p>
        </p:txBody>
      </p:sp>
      <p:sp>
        <p:nvSpPr>
          <p:cNvPr id="6" name="Slide Number Placeholder 5"/>
          <p:cNvSpPr>
            <a:spLocks noGrp="1"/>
          </p:cNvSpPr>
          <p:nvPr>
            <p:ph type="sldNum" sz="quarter" idx="11"/>
          </p:nvPr>
        </p:nvSpPr>
        <p:spPr/>
        <p:txBody>
          <a:bodyPr/>
          <a:lstStyle/>
          <a:p>
            <a:fld id="{F6773B01-4140-4737-A600-00C5477C65A7}" type="slidenum">
              <a:rPr lang="en-US" smtClean="0"/>
              <a:pPr/>
              <a:t>7</a:t>
            </a:fld>
            <a:endParaRPr lang="en-US" dirty="0"/>
          </a:p>
        </p:txBody>
      </p:sp>
      <p:pic>
        <p:nvPicPr>
          <p:cNvPr id="1027" name="Picture 3"/>
          <p:cNvPicPr>
            <a:picLocks noChangeAspect="1" noChangeArrowheads="1"/>
          </p:cNvPicPr>
          <p:nvPr/>
        </p:nvPicPr>
        <p:blipFill>
          <a:blip r:embed="rId3" cstate="print"/>
          <a:srcRect/>
          <a:stretch>
            <a:fillRect/>
          </a:stretch>
        </p:blipFill>
        <p:spPr bwMode="auto">
          <a:xfrm>
            <a:off x="4487334" y="685800"/>
            <a:ext cx="4656666" cy="3810000"/>
          </a:xfrm>
          <a:prstGeom prst="rect">
            <a:avLst/>
          </a:prstGeom>
          <a:noFill/>
          <a:ln w="9525">
            <a:noFill/>
            <a:miter lim="800000"/>
            <a:headEnd/>
            <a:tailEnd/>
          </a:ln>
        </p:spPr>
      </p:pic>
    </p:spTree>
    <p:extLst>
      <p:ext uri="{BB962C8B-B14F-4D97-AF65-F5344CB8AC3E}">
        <p14:creationId xmlns:p14="http://schemas.microsoft.com/office/powerpoint/2010/main" val="51000581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sz="half" idx="1"/>
          </p:nvPr>
        </p:nvSpPr>
        <p:spPr>
          <a:xfrm>
            <a:off x="304800" y="762000"/>
            <a:ext cx="5334000" cy="5486400"/>
          </a:xfrm>
        </p:spPr>
        <p:txBody>
          <a:bodyPr/>
          <a:lstStyle/>
          <a:p>
            <a:pPr>
              <a:buNone/>
            </a:pPr>
            <a:r>
              <a:rPr lang="en-US" sz="1800" b="1" dirty="0"/>
              <a:t>A sense of the data range</a:t>
            </a:r>
          </a:p>
          <a:p>
            <a:r>
              <a:rPr lang="en-US" sz="1800" dirty="0"/>
              <a:t>If it's very wide, or very skewed, try </a:t>
            </a:r>
            <a:r>
              <a:rPr lang="en-US" sz="1800" dirty="0" smtClean="0"/>
              <a:t>computing the log </a:t>
            </a:r>
            <a:endParaRPr lang="en-US" sz="1800" dirty="0"/>
          </a:p>
          <a:p>
            <a:pPr>
              <a:buNone/>
            </a:pPr>
            <a:r>
              <a:rPr lang="en-US" sz="1800" b="1" dirty="0"/>
              <a:t>Outliers, anomalies</a:t>
            </a:r>
          </a:p>
          <a:p>
            <a:r>
              <a:rPr lang="en-US" sz="1600" dirty="0"/>
              <a:t>Possibly evidence of dirty data</a:t>
            </a:r>
          </a:p>
          <a:p>
            <a:pPr>
              <a:buNone/>
            </a:pPr>
            <a:r>
              <a:rPr lang="en-US" sz="1800" b="1" dirty="0" smtClean="0"/>
              <a:t>Shape of the Distribution</a:t>
            </a:r>
          </a:p>
          <a:p>
            <a:r>
              <a:rPr lang="en-US" sz="1800" dirty="0" smtClean="0"/>
              <a:t>Unimodal</a:t>
            </a:r>
            <a:r>
              <a:rPr lang="en-US" sz="1800" dirty="0"/>
              <a:t>? Bimodal?</a:t>
            </a:r>
          </a:p>
          <a:p>
            <a:r>
              <a:rPr lang="en-US" sz="1800" dirty="0" smtClean="0"/>
              <a:t>Skewed </a:t>
            </a:r>
            <a:r>
              <a:rPr lang="en-US" sz="1800" dirty="0"/>
              <a:t>to left or right?</a:t>
            </a:r>
          </a:p>
          <a:p>
            <a:r>
              <a:rPr lang="en-US" sz="1800" dirty="0"/>
              <a:t>Approximately normal? Approximately </a:t>
            </a:r>
            <a:r>
              <a:rPr lang="en-US" sz="1800" dirty="0" smtClean="0"/>
              <a:t>lognormal?</a:t>
            </a:r>
          </a:p>
          <a:p>
            <a:pPr>
              <a:buNone/>
            </a:pPr>
            <a:r>
              <a:rPr lang="en-US" sz="1800" b="1" dirty="0" smtClean="0"/>
              <a:t>Example - Distribution </a:t>
            </a:r>
            <a:r>
              <a:rPr lang="en-US" sz="1800" b="1" dirty="0"/>
              <a:t>of purchase size ($)</a:t>
            </a:r>
          </a:p>
          <a:p>
            <a:pPr marL="231775" lvl="2" indent="-231775">
              <a:buClr>
                <a:srgbClr val="92D050"/>
              </a:buClr>
              <a:buSzPct val="120000"/>
              <a:buFont typeface="Arial" charset="0"/>
              <a:buChar char="•"/>
            </a:pPr>
            <a:r>
              <a:rPr lang="en-US" dirty="0"/>
              <a:t>Range from 0 </a:t>
            </a:r>
            <a:r>
              <a:rPr lang="en-US" dirty="0" smtClean="0"/>
              <a:t>to  </a:t>
            </a:r>
            <a:r>
              <a:rPr lang="en-US" dirty="0"/>
              <a:t>&gt; </a:t>
            </a:r>
            <a:r>
              <a:rPr lang="en-US" dirty="0" smtClean="0"/>
              <a:t>$10K</a:t>
            </a:r>
            <a:r>
              <a:rPr lang="en-US" dirty="0"/>
              <a:t>, left skewed</a:t>
            </a:r>
          </a:p>
          <a:p>
            <a:pPr marL="231775" lvl="3">
              <a:buClr>
                <a:srgbClr val="92D050"/>
              </a:buClr>
              <a:buSzPct val="120000"/>
              <a:buFont typeface="Arial" charset="0"/>
              <a:buChar char="•"/>
            </a:pPr>
            <a:r>
              <a:rPr lang="en-US" dirty="0"/>
              <a:t>Typical of monetary data</a:t>
            </a:r>
          </a:p>
          <a:p>
            <a:pPr marL="231775" lvl="2" indent="-231775">
              <a:buClr>
                <a:srgbClr val="92D050"/>
              </a:buClr>
              <a:buSzPct val="120000"/>
              <a:buFont typeface="Arial" charset="0"/>
              <a:buChar char="•"/>
            </a:pPr>
            <a:r>
              <a:rPr lang="en-US" dirty="0"/>
              <a:t>Plotting log of data gives better sense of distribution</a:t>
            </a:r>
          </a:p>
          <a:p>
            <a:pPr marL="231775" lvl="2" indent="-231775">
              <a:buClr>
                <a:srgbClr val="92D050"/>
              </a:buClr>
              <a:buSzPct val="120000"/>
              <a:buFont typeface="Arial" charset="0"/>
              <a:buChar char="•"/>
            </a:pPr>
            <a:r>
              <a:rPr lang="en-US" dirty="0"/>
              <a:t>Two purchasing distributions</a:t>
            </a:r>
          </a:p>
          <a:p>
            <a:pPr lvl="1"/>
            <a:r>
              <a:rPr lang="en-US" sz="1400" dirty="0"/>
              <a:t>~ $55</a:t>
            </a:r>
          </a:p>
          <a:p>
            <a:pPr lvl="1"/>
            <a:r>
              <a:rPr lang="en-US" sz="1400" dirty="0"/>
              <a:t>~ $2900</a:t>
            </a:r>
          </a:p>
          <a:p>
            <a:pPr lvl="2">
              <a:buNone/>
            </a:pPr>
            <a:endParaRPr lang="en-US" dirty="0"/>
          </a:p>
        </p:txBody>
      </p:sp>
      <p:sp>
        <p:nvSpPr>
          <p:cNvPr id="7" name="Title 6"/>
          <p:cNvSpPr>
            <a:spLocks noGrp="1"/>
          </p:cNvSpPr>
          <p:nvPr>
            <p:ph type="title"/>
          </p:nvPr>
        </p:nvSpPr>
        <p:spPr/>
        <p:txBody>
          <a:bodyPr/>
          <a:lstStyle/>
          <a:p>
            <a:r>
              <a:rPr lang="en-US" dirty="0"/>
              <a:t>What are we looking for?</a:t>
            </a:r>
          </a:p>
        </p:txBody>
      </p:sp>
      <p:sp>
        <p:nvSpPr>
          <p:cNvPr id="5" name="Footer Placeholder 4"/>
          <p:cNvSpPr>
            <a:spLocks noGrp="1"/>
          </p:cNvSpPr>
          <p:nvPr>
            <p:ph type="ftr" sz="quarter" idx="13"/>
          </p:nvPr>
        </p:nvSpPr>
        <p:spPr/>
        <p:txBody>
          <a:bodyPr/>
          <a:lstStyle/>
          <a:p>
            <a:pPr>
              <a:defRPr/>
            </a:pPr>
            <a:r>
              <a:rPr lang="en-US" dirty="0" smtClean="0"/>
              <a:t>Module 3: Basic Data Analytic Methods Using R</a:t>
            </a:r>
            <a:endParaRPr lang="en-US" dirty="0"/>
          </a:p>
        </p:txBody>
      </p:sp>
      <p:sp>
        <p:nvSpPr>
          <p:cNvPr id="6" name="Slide Number Placeholder 5"/>
          <p:cNvSpPr>
            <a:spLocks noGrp="1"/>
          </p:cNvSpPr>
          <p:nvPr>
            <p:ph type="sldNum" sz="quarter" idx="14"/>
          </p:nvPr>
        </p:nvSpPr>
        <p:spPr/>
        <p:txBody>
          <a:bodyPr/>
          <a:lstStyle/>
          <a:p>
            <a:pPr>
              <a:defRPr/>
            </a:pPr>
            <a:fld id="{895683FA-D0FB-447D-82E1-0D3AF418E355}" type="slidenum">
              <a:rPr lang="en-US"/>
              <a:pPr>
                <a:defRPr/>
              </a:pPr>
              <a:t>8</a:t>
            </a:fld>
            <a:endParaRPr lang="en-US" dirty="0"/>
          </a:p>
        </p:txBody>
      </p:sp>
      <p:pic>
        <p:nvPicPr>
          <p:cNvPr id="14" name="Picture 13" descr="skewed1.gif"/>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38800" y="381000"/>
            <a:ext cx="3200400" cy="2757859"/>
          </a:xfrm>
          <a:prstGeom prst="rect">
            <a:avLst/>
          </a:prstGeom>
        </p:spPr>
      </p:pic>
      <p:pic>
        <p:nvPicPr>
          <p:cNvPr id="15" name="Picture 14" descr="logskewed1.gif"/>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38800" y="3210938"/>
            <a:ext cx="3200400" cy="2757859"/>
          </a:xfrm>
          <a:prstGeom prst="rect">
            <a:avLst/>
          </a:prstGeom>
        </p:spPr>
      </p:pic>
    </p:spTree>
    <p:extLst>
      <p:ext uri="{BB962C8B-B14F-4D97-AF65-F5344CB8AC3E}">
        <p14:creationId xmlns:p14="http://schemas.microsoft.com/office/powerpoint/2010/main" val="154372330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Evidence of </a:t>
            </a:r>
            <a:r>
              <a:rPr lang="en-US" dirty="0" smtClean="0"/>
              <a:t>Dirty Data</a:t>
            </a:r>
            <a:endParaRPr lang="en-US" dirty="0"/>
          </a:p>
        </p:txBody>
      </p:sp>
      <p:pic>
        <p:nvPicPr>
          <p:cNvPr id="7" name="Content Placeholder 6" descr="acctholders.png"/>
          <p:cNvPicPr>
            <a:picLocks noGrp="1" noChangeAspect="1"/>
          </p:cNvPicPr>
          <p:nvPr>
            <p:ph idx="1"/>
          </p:nvPr>
        </p:nvPicPr>
        <p:blipFill rotWithShape="1">
          <a:blip r:embed="rId3" cstate="print">
            <a:extLst>
              <a:ext uri="{28A0092B-C50C-407E-A947-70E740481C1C}">
                <a14:useLocalDpi xmlns:a14="http://schemas.microsoft.com/office/drawing/2010/main" val="0"/>
              </a:ext>
            </a:extLst>
          </a:blip>
          <a:srcRect l="15618" t="1175" r="8909" b="3314"/>
          <a:stretch/>
        </p:blipFill>
        <p:spPr>
          <a:xfrm>
            <a:off x="1828800" y="762000"/>
            <a:ext cx="4779761" cy="4949001"/>
          </a:xfrm>
        </p:spPr>
      </p:pic>
      <p:sp>
        <p:nvSpPr>
          <p:cNvPr id="5" name="Footer Placeholder 4"/>
          <p:cNvSpPr>
            <a:spLocks noGrp="1"/>
          </p:cNvSpPr>
          <p:nvPr>
            <p:ph type="ftr" sz="quarter" idx="10"/>
          </p:nvPr>
        </p:nvSpPr>
        <p:spPr/>
        <p:txBody>
          <a:bodyPr/>
          <a:lstStyle/>
          <a:p>
            <a:pPr>
              <a:defRPr/>
            </a:pPr>
            <a:r>
              <a:rPr lang="en-US" dirty="0" smtClean="0"/>
              <a:t>Module 3: Basic Data Analytic Methods Using R</a:t>
            </a:r>
            <a:endParaRPr lang="en-US" dirty="0"/>
          </a:p>
        </p:txBody>
      </p:sp>
      <p:sp>
        <p:nvSpPr>
          <p:cNvPr id="6" name="Slide Number Placeholder 5"/>
          <p:cNvSpPr>
            <a:spLocks noGrp="1"/>
          </p:cNvSpPr>
          <p:nvPr>
            <p:ph type="sldNum" sz="quarter" idx="11"/>
          </p:nvPr>
        </p:nvSpPr>
        <p:spPr/>
        <p:txBody>
          <a:bodyPr/>
          <a:lstStyle/>
          <a:p>
            <a:pPr>
              <a:defRPr/>
            </a:pPr>
            <a:fld id="{F6773B01-4140-4737-A600-00C5477C65A7}" type="slidenum">
              <a:rPr lang="en-US"/>
              <a:pPr>
                <a:defRPr/>
              </a:pPr>
              <a:t>9</a:t>
            </a:fld>
            <a:endParaRPr lang="en-US" dirty="0"/>
          </a:p>
        </p:txBody>
      </p:sp>
      <p:sp>
        <p:nvSpPr>
          <p:cNvPr id="9" name="TextBox 8"/>
          <p:cNvSpPr txBox="1"/>
          <p:nvPr/>
        </p:nvSpPr>
        <p:spPr>
          <a:xfrm>
            <a:off x="533400" y="2920424"/>
            <a:ext cx="990600" cy="584776"/>
          </a:xfrm>
          <a:prstGeom prst="rect">
            <a:avLst/>
          </a:prstGeom>
          <a:noFill/>
        </p:spPr>
        <p:txBody>
          <a:bodyPr wrap="square" rtlCol="0">
            <a:spAutoFit/>
          </a:bodyPr>
          <a:lstStyle/>
          <a:p>
            <a:pPr algn="r"/>
            <a:r>
              <a:rPr lang="en-US" sz="1600" dirty="0">
                <a:solidFill>
                  <a:schemeClr val="accent2">
                    <a:lumMod val="50000"/>
                  </a:schemeClr>
                </a:solidFill>
              </a:rPr>
              <a:t> Missing values?</a:t>
            </a:r>
          </a:p>
        </p:txBody>
      </p:sp>
      <p:sp>
        <p:nvSpPr>
          <p:cNvPr id="10" name="Oval 9"/>
          <p:cNvSpPr/>
          <p:nvPr/>
        </p:nvSpPr>
        <p:spPr>
          <a:xfrm>
            <a:off x="1600200" y="1676400"/>
            <a:ext cx="762000" cy="3200400"/>
          </a:xfrm>
          <a:prstGeom prst="ellipse">
            <a:avLst/>
          </a:prstGeom>
          <a:noFill/>
          <a:ln w="19050" cmpd="sng">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TextBox 10"/>
          <p:cNvSpPr txBox="1"/>
          <p:nvPr/>
        </p:nvSpPr>
        <p:spPr>
          <a:xfrm>
            <a:off x="6781800" y="3799582"/>
            <a:ext cx="1447800" cy="1077218"/>
          </a:xfrm>
          <a:prstGeom prst="rect">
            <a:avLst/>
          </a:prstGeom>
          <a:noFill/>
        </p:spPr>
        <p:txBody>
          <a:bodyPr wrap="square" rtlCol="0">
            <a:spAutoFit/>
          </a:bodyPr>
          <a:lstStyle/>
          <a:p>
            <a:r>
              <a:rPr lang="en-US" sz="1600" dirty="0">
                <a:solidFill>
                  <a:srgbClr val="255521"/>
                </a:solidFill>
              </a:rPr>
              <a:t>Mis-entered data? Inherited accounts?</a:t>
            </a:r>
          </a:p>
        </p:txBody>
      </p:sp>
      <p:sp>
        <p:nvSpPr>
          <p:cNvPr id="12" name="Oval 11"/>
          <p:cNvSpPr/>
          <p:nvPr/>
        </p:nvSpPr>
        <p:spPr>
          <a:xfrm>
            <a:off x="6019800" y="4038600"/>
            <a:ext cx="609600" cy="914400"/>
          </a:xfrm>
          <a:prstGeom prst="ellipse">
            <a:avLst/>
          </a:prstGeom>
          <a:noFill/>
          <a:ln w="19050" cmpd="sng">
            <a:solidFill>
              <a:srgbClr val="A8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891209770"/>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heme/theme1.xml><?xml version="1.0" encoding="utf-8"?>
<a:theme xmlns:a="http://schemas.openxmlformats.org/drawingml/2006/main" name="ILT_EdServTemplate_2011">
  <a:themeElements>
    <a:clrScheme name="NPR2011">
      <a:dk1>
        <a:srgbClr val="000000"/>
      </a:dk1>
      <a:lt1>
        <a:srgbClr val="FFFFFF"/>
      </a:lt1>
      <a:dk2>
        <a:srgbClr val="007DC3"/>
      </a:dk2>
      <a:lt2>
        <a:srgbClr val="5F5F5F"/>
      </a:lt2>
      <a:accent1>
        <a:srgbClr val="2C95DD"/>
      </a:accent1>
      <a:accent2>
        <a:srgbClr val="49A942"/>
      </a:accent2>
      <a:accent3>
        <a:srgbClr val="74C167"/>
      </a:accent3>
      <a:accent4>
        <a:srgbClr val="FFC425"/>
      </a:accent4>
      <a:accent5>
        <a:srgbClr val="B5761B"/>
      </a:accent5>
      <a:accent6>
        <a:srgbClr val="A80000"/>
      </a:accent6>
      <a:hlink>
        <a:srgbClr val="0070C0"/>
      </a:hlink>
      <a:folHlink>
        <a:srgbClr val="49A942"/>
      </a:folHlink>
    </a:clrScheme>
    <a:fontScheme name="NPR2011Template">
      <a:majorFont>
        <a:latin typeface="MetaNormalLF-Roman"/>
        <a:ea typeface=""/>
        <a:cs typeface="Arial"/>
      </a:majorFont>
      <a:minorFont>
        <a:latin typeface="MetaNormalLF-Roman"/>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NPR2011Template">
      <a:majorFont>
        <a:latin typeface="MetaNormalLF-Roman"/>
        <a:ea typeface=""/>
        <a:cs typeface="Arial"/>
      </a:majorFont>
      <a:minorFont>
        <a:latin typeface="MetaNormalLF-Roman"/>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0000"/>
                <a:satMod val="155000"/>
              </a:schemeClr>
            </a:gs>
            <a:gs pos="65000">
              <a:schemeClr val="phClr">
                <a:shade val="85000"/>
                <a:satMod val="155000"/>
              </a:schemeClr>
            </a:gs>
            <a:gs pos="100000">
              <a:schemeClr val="phClr">
                <a:shade val="95000"/>
                <a:satMod val="155000"/>
              </a:schemeClr>
            </a:gs>
          </a:gsLst>
          <a:lin ang="16200000" scaled="0"/>
        </a:gradFill>
      </a:fillStyleLst>
      <a:lnStyleLst>
        <a:ln w="6350" cap="rnd" cmpd="sng" algn="ctr">
          <a:solidFill>
            <a:schemeClr val="phClr">
              <a:shade val="95000"/>
              <a:satMod val="105000"/>
            </a:schemeClr>
          </a:solidFill>
          <a:prstDash val="solid"/>
        </a:ln>
        <a:ln w="25400" cap="rnd" cmpd="sng" algn="ctr">
          <a:solidFill>
            <a:schemeClr val="phClr"/>
          </a:solidFill>
          <a:prstDash val="solid"/>
        </a:ln>
        <a:ln w="34925" cap="rnd" cmpd="sng" algn="ctr">
          <a:solidFill>
            <a:schemeClr val="phClr"/>
          </a:solidFill>
          <a:prstDash val="solid"/>
        </a:ln>
      </a:lnStyleLst>
      <a:effectStyleLst>
        <a:effectStyle>
          <a:effectLst>
            <a:outerShdw blurRad="50800" algn="tl" rotWithShape="0">
              <a:srgbClr val="000000">
                <a:alpha val="64000"/>
              </a:srgbClr>
            </a:outerShdw>
          </a:effectLst>
        </a:effectStyle>
        <a:effectStyle>
          <a:effectLst>
            <a:outerShdw blurRad="39000" dist="25400" dir="5400000">
              <a:srgbClr val="000000">
                <a:alpha val="35000"/>
              </a:srgbClr>
            </a:outerShdw>
          </a:effectLst>
        </a:effectStyle>
        <a:effectStyle>
          <a:effectLst>
            <a:outerShdw blurRad="39000" dist="25400" dir="5400000">
              <a:srgbClr val="000000">
                <a:alpha val="35000"/>
              </a:srgbClr>
            </a:outerShdw>
          </a:effectLst>
          <a:scene3d>
            <a:camera prst="orthographicFront" fov="0">
              <a:rot lat="0" lon="0" rev="0"/>
            </a:camera>
            <a:lightRig rig="threePt" dir="t">
              <a:rot lat="0" lon="0" rev="0"/>
            </a:lightRig>
          </a:scene3d>
          <a:sp3d prstMaterial="matte">
            <a:bevelT h="22225"/>
          </a:sp3d>
        </a:effectStyle>
      </a:effectStyleLst>
      <a:bgFillStyleLst>
        <a:solidFill>
          <a:schemeClr val="phClr"/>
        </a:solidFill>
        <a:gradFill rotWithShape="1">
          <a:gsLst>
            <a:gs pos="0">
              <a:schemeClr val="phClr">
                <a:shade val="50000"/>
                <a:satMod val="155000"/>
              </a:schemeClr>
            </a:gs>
            <a:gs pos="35000">
              <a:schemeClr val="phClr">
                <a:shade val="75000"/>
                <a:satMod val="155000"/>
              </a:schemeClr>
            </a:gs>
            <a:gs pos="100000">
              <a:schemeClr val="phClr">
                <a:tint val="80000"/>
                <a:satMod val="255000"/>
              </a:schemeClr>
            </a:gs>
          </a:gsLst>
          <a:lin ang="16200000" scaled="0"/>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10721</Words>
  <Application>Microsoft Office PowerPoint</Application>
  <PresentationFormat>On-screen Show (4:3)</PresentationFormat>
  <Paragraphs>1002</Paragraphs>
  <Slides>45</Slides>
  <Notes>45</Notes>
  <HiddenSlides>5</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45</vt:i4>
      </vt:variant>
    </vt:vector>
  </HeadingPairs>
  <TitlesOfParts>
    <vt:vector size="58" baseType="lpstr">
      <vt:lpstr>Andale Mono</vt:lpstr>
      <vt:lpstr>Arial</vt:lpstr>
      <vt:lpstr>Browallia New</vt:lpstr>
      <vt:lpstr>Calibri</vt:lpstr>
      <vt:lpstr>Courier New</vt:lpstr>
      <vt:lpstr>MetaMedium-Roman</vt:lpstr>
      <vt:lpstr>MetaNormalLF-Roman</vt:lpstr>
      <vt:lpstr>SimSun-PUA</vt:lpstr>
      <vt:lpstr>Symbol</vt:lpstr>
      <vt:lpstr>Times New Roman</vt:lpstr>
      <vt:lpstr>Webdings</vt:lpstr>
      <vt:lpstr>Wingdings</vt:lpstr>
      <vt:lpstr>ILT_EdServTemplate_2011</vt:lpstr>
      <vt:lpstr>Module 3: Review of Basic Data Analytic Methods Using R</vt:lpstr>
      <vt:lpstr>Why Visualize? </vt:lpstr>
      <vt:lpstr>Anscombe’s Quartet</vt:lpstr>
      <vt:lpstr>Moral: Visualize Before Analyzing! </vt:lpstr>
      <vt:lpstr>Visualizing Your Data</vt:lpstr>
      <vt:lpstr>Examining the Distribution of a Single Variable </vt:lpstr>
      <vt:lpstr>Examining the Distribution of a Single Variable </vt:lpstr>
      <vt:lpstr>What are we looking for?</vt:lpstr>
      <vt:lpstr>Evidence of Dirty Data</vt:lpstr>
      <vt:lpstr>"Saturated" Data</vt:lpstr>
      <vt:lpstr>Analyzing the Relationship Between Two Variables</vt:lpstr>
      <vt:lpstr>Analyzing the Relationship … (Continued)</vt:lpstr>
      <vt:lpstr>Two Variables: What are we looking for?</vt:lpstr>
      <vt:lpstr>Two Variables: High Volume Data - Plotting</vt:lpstr>
      <vt:lpstr>Two Variables: High Volume Data – Plotting (Continued)</vt:lpstr>
      <vt:lpstr>Establishing Multiple Pairwise Relationships Between Variables</vt:lpstr>
      <vt:lpstr>Analyzing a Single Variable over Time</vt:lpstr>
      <vt:lpstr>Data Exploration vs. Presentation</vt:lpstr>
      <vt:lpstr>Data Exploration vs. Presentation (Continued)</vt:lpstr>
      <vt:lpstr>Check Your Knowledge</vt:lpstr>
      <vt:lpstr>Module 3: Review of Basic Data Analytic Methods Using R</vt:lpstr>
      <vt:lpstr>Module 3: Review of Basic Data Analytic Methods Using R</vt:lpstr>
      <vt:lpstr>Statistics in the Analytic Lifecycle</vt:lpstr>
      <vt:lpstr>Evaluating a Model: Hypothesis Testing</vt:lpstr>
      <vt:lpstr>Null and Alternative Hypotheses: Examples</vt:lpstr>
      <vt:lpstr>Intuition: Difference of Means</vt:lpstr>
      <vt:lpstr>In Practice: t-test</vt:lpstr>
      <vt:lpstr>In Practice: Wilcoxson Rank Sum test</vt:lpstr>
      <vt:lpstr>Hypothesis Testing: Summary</vt:lpstr>
      <vt:lpstr>Generating a Hypothesis: Type I and Type II Error</vt:lpstr>
      <vt:lpstr>Generating a Hypothesis: Type I and Type II Error (Continued)</vt:lpstr>
      <vt:lpstr>Significance, Power and Effect Size</vt:lpstr>
      <vt:lpstr>Always Keep Effect Size in Mind!</vt:lpstr>
      <vt:lpstr>Hypothesis Testing: ANOVA</vt:lpstr>
      <vt:lpstr>ANOVA: Understanding the statistic</vt:lpstr>
      <vt:lpstr>R Example: ANOVA</vt:lpstr>
      <vt:lpstr>Confidence Intervals</vt:lpstr>
      <vt:lpstr>Example</vt:lpstr>
      <vt:lpstr>Check Your Knowledge</vt:lpstr>
      <vt:lpstr>Module 3: Review of Basic Data Analytic Methods Using R</vt:lpstr>
      <vt:lpstr>Lab Exercise 3: Basic Statistics, Visualization and Hypothesis Tests</vt:lpstr>
      <vt:lpstr>Lab Exercise 3: Basic Statistics, Visualization and Hypothesis Tests– Part1 - Workflow</vt:lpstr>
      <vt:lpstr>Lab Exercise 3: Basic Statistics, Visualization and Hypothesis Tests - Part 2 - Workflow</vt:lpstr>
      <vt:lpstr>Module 3: Summary</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2011-04-20T12:54:41Z</dcterms:created>
  <dcterms:modified xsi:type="dcterms:W3CDTF">2020-09-03T09:42:59Z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LCID">
    <vt:i4>1033</vt:i4>
  </property>
  <property fmtid="{D5CDD505-2E9C-101B-9397-08002B2CF9AE}" pid="3" name="_Version">
    <vt:lpwstr>12.0.4518</vt:lpwstr>
  </property>
</Properties>
</file>